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71" r:id="rId2"/>
    <p:sldId id="289" r:id="rId3"/>
    <p:sldId id="278" r:id="rId4"/>
    <p:sldId id="290" r:id="rId5"/>
    <p:sldId id="291" r:id="rId6"/>
    <p:sldId id="281" r:id="rId7"/>
    <p:sldId id="297" r:id="rId8"/>
    <p:sldId id="298" r:id="rId9"/>
    <p:sldId id="295" r:id="rId10"/>
    <p:sldId id="296" r:id="rId11"/>
    <p:sldId id="299" r:id="rId12"/>
    <p:sldId id="300" r:id="rId13"/>
    <p:sldId id="301" r:id="rId14"/>
    <p:sldId id="302" r:id="rId15"/>
    <p:sldId id="303" r:id="rId16"/>
    <p:sldId id="305" r:id="rId17"/>
    <p:sldId id="283" r:id="rId18"/>
    <p:sldId id="306" r:id="rId19"/>
    <p:sldId id="319" r:id="rId20"/>
    <p:sldId id="307" r:id="rId21"/>
    <p:sldId id="311" r:id="rId22"/>
    <p:sldId id="312" r:id="rId23"/>
    <p:sldId id="309" r:id="rId24"/>
    <p:sldId id="313" r:id="rId25"/>
    <p:sldId id="315" r:id="rId26"/>
    <p:sldId id="316" r:id="rId27"/>
    <p:sldId id="317" r:id="rId28"/>
    <p:sldId id="318" r:id="rId29"/>
    <p:sldId id="273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59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490" autoAdjust="0"/>
    <p:restoredTop sz="94660"/>
  </p:normalViewPr>
  <p:slideViewPr>
    <p:cSldViewPr snapToGrid="0">
      <p:cViewPr varScale="1">
        <p:scale>
          <a:sx n="92" d="100"/>
          <a:sy n="92" d="100"/>
        </p:scale>
        <p:origin x="23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1315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slide" Target="slides/slide12.xml" /><Relationship Id="rId18" Type="http://schemas.openxmlformats.org/officeDocument/2006/relationships/slide" Target="slides/slide17.xml" /><Relationship Id="rId26" Type="http://schemas.openxmlformats.org/officeDocument/2006/relationships/slide" Target="slides/slide25.xml" /><Relationship Id="rId3" Type="http://schemas.openxmlformats.org/officeDocument/2006/relationships/slide" Target="slides/slide2.xml" /><Relationship Id="rId21" Type="http://schemas.openxmlformats.org/officeDocument/2006/relationships/slide" Target="slides/slide20.xml" /><Relationship Id="rId34" Type="http://schemas.openxmlformats.org/officeDocument/2006/relationships/theme" Target="theme/theme1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slide" Target="slides/slide16.xml" /><Relationship Id="rId25" Type="http://schemas.openxmlformats.org/officeDocument/2006/relationships/slide" Target="slides/slide24.xml" /><Relationship Id="rId33" Type="http://schemas.openxmlformats.org/officeDocument/2006/relationships/viewProps" Target="viewProps.xml" /><Relationship Id="rId2" Type="http://schemas.openxmlformats.org/officeDocument/2006/relationships/slide" Target="slides/slide1.xml" /><Relationship Id="rId16" Type="http://schemas.openxmlformats.org/officeDocument/2006/relationships/slide" Target="slides/slide15.xml" /><Relationship Id="rId20" Type="http://schemas.openxmlformats.org/officeDocument/2006/relationships/slide" Target="slides/slide19.xml" /><Relationship Id="rId29" Type="http://schemas.openxmlformats.org/officeDocument/2006/relationships/slide" Target="slides/slide28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24" Type="http://schemas.openxmlformats.org/officeDocument/2006/relationships/slide" Target="slides/slide23.xml" /><Relationship Id="rId32" Type="http://schemas.openxmlformats.org/officeDocument/2006/relationships/presProps" Target="presProps.xml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23" Type="http://schemas.openxmlformats.org/officeDocument/2006/relationships/slide" Target="slides/slide22.xml" /><Relationship Id="rId28" Type="http://schemas.openxmlformats.org/officeDocument/2006/relationships/slide" Target="slides/slide27.xml" /><Relationship Id="rId10" Type="http://schemas.openxmlformats.org/officeDocument/2006/relationships/slide" Target="slides/slide9.xml" /><Relationship Id="rId19" Type="http://schemas.openxmlformats.org/officeDocument/2006/relationships/slide" Target="slides/slide18.xml" /><Relationship Id="rId31" Type="http://schemas.openxmlformats.org/officeDocument/2006/relationships/notesMaster" Target="notesMasters/notesMaster1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Relationship Id="rId22" Type="http://schemas.openxmlformats.org/officeDocument/2006/relationships/slide" Target="slides/slide21.xml" /><Relationship Id="rId27" Type="http://schemas.openxmlformats.org/officeDocument/2006/relationships/slide" Target="slides/slide26.xml" /><Relationship Id="rId30" Type="http://schemas.openxmlformats.org/officeDocument/2006/relationships/slide" Target="slides/slide29.xml" /><Relationship Id="rId35" Type="http://schemas.openxmlformats.org/officeDocument/2006/relationships/tableStyles" Target="tableStyles.xml" 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F47982-E54D-4E23-8D9F-EED0E3C68D22}" type="datetimeFigureOut">
              <a:rPr lang="en-US" smtClean="0"/>
              <a:t>11/9/2020</a:t>
            </a:fld>
            <a:endParaRPr lang="en-US" dirty="0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44BB84-ECAB-49EE-9513-8D71E2DB7C39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24903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 /><Relationship Id="rId1" Type="http://schemas.openxmlformats.org/officeDocument/2006/relationships/notesMaster" Target="../notesMasters/notesMaster1.xml" 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 /><Relationship Id="rId1" Type="http://schemas.openxmlformats.org/officeDocument/2006/relationships/notesMaster" Target="../notesMasters/notesMaster1.xml" 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 /><Relationship Id="rId1" Type="http://schemas.openxmlformats.org/officeDocument/2006/relationships/notesMaster" Target="../notesMasters/notesMaster1.xml" 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 /><Relationship Id="rId1" Type="http://schemas.openxmlformats.org/officeDocument/2006/relationships/notesMaster" Target="../notesMasters/notesMaster1.xml" 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 /><Relationship Id="rId1" Type="http://schemas.openxmlformats.org/officeDocument/2006/relationships/notesMaster" Target="../notesMasters/notesMaster1.xml" 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 /><Relationship Id="rId1" Type="http://schemas.openxmlformats.org/officeDocument/2006/relationships/notesMaster" Target="../notesMasters/notesMaster1.xml" 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 /><Relationship Id="rId1" Type="http://schemas.openxmlformats.org/officeDocument/2006/relationships/notesMaster" Target="../notesMasters/notesMaster1.xml" 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 /><Relationship Id="rId1" Type="http://schemas.openxmlformats.org/officeDocument/2006/relationships/notesMaster" Target="../notesMasters/notesMaster1.xml" 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 /><Relationship Id="rId1" Type="http://schemas.openxmlformats.org/officeDocument/2006/relationships/notesMaster" Target="../notesMasters/notesMaster1.xml" 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 /><Relationship Id="rId1" Type="http://schemas.openxmlformats.org/officeDocument/2006/relationships/notesMaster" Target="../notesMasters/notesMaster1.xml" 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 /><Relationship Id="rId1" Type="http://schemas.openxmlformats.org/officeDocument/2006/relationships/notesMaster" Target="../notesMasters/notesMaster1.xml" 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 /><Relationship Id="rId1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sz="1200"/>
              <a:t>Código : F- GI--56 Versión:02 Fecha Aprobación :2020-01-13</a:t>
            </a:r>
            <a:endParaRPr lang="es-CO" sz="120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CDC54E-433F-4E06-A2F1-9802FFA9426C}" type="slidenum">
              <a:rPr lang="es-CO" smtClean="0"/>
              <a:t>17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4122441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sz="1200"/>
              <a:t>Código : F- GI--56 Versión:02 Fecha Aprobación :2020-01-13</a:t>
            </a:r>
            <a:endParaRPr lang="es-CO" sz="120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CDC54E-433F-4E06-A2F1-9802FFA9426C}" type="slidenum">
              <a:rPr lang="es-CO" smtClean="0">
                <a:solidFill>
                  <a:prstClr val="black"/>
                </a:solidFill>
              </a:rPr>
              <a:pPr/>
              <a:t>26</a:t>
            </a:fld>
            <a:endParaRPr lang="es-C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70103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sz="1200"/>
              <a:t>Código : F- GI--56 Versión:02 Fecha Aprobación :2020-01-13</a:t>
            </a:r>
            <a:endParaRPr lang="es-CO" sz="120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CDC54E-433F-4E06-A2F1-9802FFA9426C}" type="slidenum">
              <a:rPr lang="es-CO" smtClean="0">
                <a:solidFill>
                  <a:prstClr val="black"/>
                </a:solidFill>
              </a:rPr>
              <a:pPr/>
              <a:t>27</a:t>
            </a:fld>
            <a:endParaRPr lang="es-C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54179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sz="1200"/>
              <a:t>Código : F- GI--56 Versión:02 Fecha Aprobación :2020-01-13</a:t>
            </a:r>
            <a:endParaRPr lang="es-CO" sz="120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CDC54E-433F-4E06-A2F1-9802FFA9426C}" type="slidenum">
              <a:rPr lang="es-CO" smtClean="0">
                <a:solidFill>
                  <a:prstClr val="black"/>
                </a:solidFill>
              </a:rPr>
              <a:pPr/>
              <a:t>28</a:t>
            </a:fld>
            <a:endParaRPr lang="es-C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67987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sz="1200"/>
              <a:t>Código : F- GI--56 Versión:02 Fecha Aprobación :2020-01-13</a:t>
            </a:r>
            <a:endParaRPr lang="es-CO" sz="120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CDC54E-433F-4E06-A2F1-9802FFA9426C}" type="slidenum">
              <a:rPr lang="es-CO" smtClean="0"/>
              <a:t>18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8794358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sz="1200"/>
              <a:t>Código : F- GI--56 Versión:02 Fecha Aprobación :2020-01-13</a:t>
            </a:r>
            <a:endParaRPr lang="es-CO" sz="120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CDC54E-433F-4E06-A2F1-9802FFA9426C}" type="slidenum">
              <a:rPr lang="es-CO" smtClean="0"/>
              <a:t>19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3832155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sz="1200"/>
              <a:t>Código : F- GI--56 Versión:02 Fecha Aprobación :2020-01-13</a:t>
            </a:r>
            <a:endParaRPr lang="es-CO" sz="120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CDC54E-433F-4E06-A2F1-9802FFA9426C}" type="slidenum">
              <a:rPr lang="es-CO" smtClean="0">
                <a:solidFill>
                  <a:prstClr val="black"/>
                </a:solidFill>
              </a:rPr>
              <a:pPr/>
              <a:t>20</a:t>
            </a:fld>
            <a:endParaRPr lang="es-C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72912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sz="1200"/>
              <a:t>Código : F- GI--56 Versión:02 Fecha Aprobación :2020-01-13</a:t>
            </a:r>
            <a:endParaRPr lang="es-CO" sz="120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CDC54E-433F-4E06-A2F1-9802FFA9426C}" type="slidenum">
              <a:rPr lang="es-CO" smtClean="0">
                <a:solidFill>
                  <a:prstClr val="black"/>
                </a:solidFill>
              </a:rPr>
              <a:pPr/>
              <a:t>21</a:t>
            </a:fld>
            <a:endParaRPr lang="es-C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09533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sz="1200"/>
              <a:t>Código : F- GI--56 Versión:02 Fecha Aprobación :2020-01-13</a:t>
            </a:r>
            <a:endParaRPr lang="es-CO" sz="120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CDC54E-433F-4E06-A2F1-9802FFA9426C}" type="slidenum">
              <a:rPr lang="es-CO" smtClean="0">
                <a:solidFill>
                  <a:prstClr val="black"/>
                </a:solidFill>
              </a:rPr>
              <a:pPr/>
              <a:t>22</a:t>
            </a:fld>
            <a:endParaRPr lang="es-C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1392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sz="1200"/>
              <a:t>Código : F- GI--56 Versión:02 Fecha Aprobación :2020-01-13</a:t>
            </a:r>
            <a:endParaRPr lang="es-CO" sz="120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CDC54E-433F-4E06-A2F1-9802FFA9426C}" type="slidenum">
              <a:rPr lang="es-CO" smtClean="0">
                <a:solidFill>
                  <a:prstClr val="black"/>
                </a:solidFill>
              </a:rPr>
              <a:pPr/>
              <a:t>23</a:t>
            </a:fld>
            <a:endParaRPr lang="es-C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2900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sz="1200"/>
              <a:t>Código : F- GI--56 Versión:02 Fecha Aprobación :2020-01-13</a:t>
            </a:r>
            <a:endParaRPr lang="es-CO" sz="120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CDC54E-433F-4E06-A2F1-9802FFA9426C}" type="slidenum">
              <a:rPr lang="es-CO" smtClean="0">
                <a:solidFill>
                  <a:prstClr val="black"/>
                </a:solidFill>
              </a:rPr>
              <a:pPr/>
              <a:t>24</a:t>
            </a:fld>
            <a:endParaRPr lang="es-C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8986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sz="1200"/>
              <a:t>Código : F- GI--56 Versión:02 Fecha Aprobación :2020-01-13</a:t>
            </a:r>
            <a:endParaRPr lang="es-CO" sz="120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CDC54E-433F-4E06-A2F1-9802FFA9426C}" type="slidenum">
              <a:rPr lang="es-CO" smtClean="0">
                <a:solidFill>
                  <a:prstClr val="black"/>
                </a:solidFill>
              </a:rPr>
              <a:pPr/>
              <a:t>25</a:t>
            </a:fld>
            <a:endParaRPr lang="es-C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70205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4A4B9-DFBF-4839-92E3-756C36A017C8}" type="datetimeFigureOut">
              <a:rPr lang="en-US" smtClean="0"/>
              <a:t>11/9/2020</a:t>
            </a:fld>
            <a:endParaRPr lang="en-U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A73D7-128D-420B-B9B2-435AD8890DC1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78253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4A4B9-DFBF-4839-92E3-756C36A017C8}" type="datetimeFigureOut">
              <a:rPr lang="en-US" smtClean="0"/>
              <a:t>11/9/2020</a:t>
            </a:fld>
            <a:endParaRPr lang="en-U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A73D7-128D-420B-B9B2-435AD8890DC1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8059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4A4B9-DFBF-4839-92E3-756C36A017C8}" type="datetimeFigureOut">
              <a:rPr lang="en-US" smtClean="0"/>
              <a:t>11/9/2020</a:t>
            </a:fld>
            <a:endParaRPr lang="en-U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A73D7-128D-420B-B9B2-435AD8890DC1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86803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4A4B9-DFBF-4839-92E3-756C36A017C8}" type="datetimeFigureOut">
              <a:rPr lang="en-US" smtClean="0"/>
              <a:t>11/9/2020</a:t>
            </a:fld>
            <a:endParaRPr lang="en-U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A73D7-128D-420B-B9B2-435AD8890DC1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65431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4A4B9-DFBF-4839-92E3-756C36A017C8}" type="datetimeFigureOut">
              <a:rPr lang="en-US" smtClean="0"/>
              <a:t>11/9/2020</a:t>
            </a:fld>
            <a:endParaRPr lang="en-U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A73D7-128D-420B-B9B2-435AD8890DC1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49318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4A4B9-DFBF-4839-92E3-756C36A017C8}" type="datetimeFigureOut">
              <a:rPr lang="en-US" smtClean="0"/>
              <a:t>11/9/2020</a:t>
            </a:fld>
            <a:endParaRPr lang="en-US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A73D7-128D-420B-B9B2-435AD8890DC1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13404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4A4B9-DFBF-4839-92E3-756C36A017C8}" type="datetimeFigureOut">
              <a:rPr lang="en-US" smtClean="0"/>
              <a:t>11/9/2020</a:t>
            </a:fld>
            <a:endParaRPr lang="en-US" dirty="0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A73D7-128D-420B-B9B2-435AD8890DC1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68467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4A4B9-DFBF-4839-92E3-756C36A017C8}" type="datetimeFigureOut">
              <a:rPr lang="en-US" smtClean="0"/>
              <a:t>11/9/2020</a:t>
            </a:fld>
            <a:endParaRPr lang="en-US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A73D7-128D-420B-B9B2-435AD8890DC1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61300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4A4B9-DFBF-4839-92E3-756C36A017C8}" type="datetimeFigureOut">
              <a:rPr lang="en-US" smtClean="0"/>
              <a:t>11/9/2020</a:t>
            </a:fld>
            <a:endParaRPr lang="en-US" dirty="0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A73D7-128D-420B-B9B2-435AD8890DC1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19233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4A4B9-DFBF-4839-92E3-756C36A017C8}" type="datetimeFigureOut">
              <a:rPr lang="en-US" smtClean="0"/>
              <a:t>11/9/2020</a:t>
            </a:fld>
            <a:endParaRPr lang="en-US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A73D7-128D-420B-B9B2-435AD8890DC1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74968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4A4B9-DFBF-4839-92E3-756C36A017C8}" type="datetimeFigureOut">
              <a:rPr lang="en-US" smtClean="0"/>
              <a:t>11/9/2020</a:t>
            </a:fld>
            <a:endParaRPr lang="en-US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A73D7-128D-420B-B9B2-435AD8890DC1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83588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24A4B9-DFBF-4839-92E3-756C36A017C8}" type="datetimeFigureOut">
              <a:rPr lang="en-US" smtClean="0"/>
              <a:t>11/9/2020</a:t>
            </a:fld>
            <a:endParaRPr lang="en-U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8A73D7-128D-420B-B9B2-435AD8890DC1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1037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 /><Relationship Id="rId1" Type="http://schemas.openxmlformats.org/officeDocument/2006/relationships/slideLayout" Target="../slideLayouts/slideLayout7.xml" 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 /><Relationship Id="rId1" Type="http://schemas.openxmlformats.org/officeDocument/2006/relationships/slideLayout" Target="../slideLayouts/slideLayout7.xml" 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 /><Relationship Id="rId1" Type="http://schemas.openxmlformats.org/officeDocument/2006/relationships/slideLayout" Target="../slideLayouts/slideLayout7.xml" 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 /><Relationship Id="rId1" Type="http://schemas.openxmlformats.org/officeDocument/2006/relationships/slideLayout" Target="../slideLayouts/slideLayout7.xml" 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 /><Relationship Id="rId1" Type="http://schemas.openxmlformats.org/officeDocument/2006/relationships/slideLayout" Target="../slideLayouts/slideLayout7.xml" 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 /><Relationship Id="rId1" Type="http://schemas.openxmlformats.org/officeDocument/2006/relationships/slideLayout" Target="../slideLayouts/slideLayout7.xml" 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 /><Relationship Id="rId1" Type="http://schemas.openxmlformats.org/officeDocument/2006/relationships/slideLayout" Target="../slideLayouts/slideLayout7.xml" 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 /><Relationship Id="rId1" Type="http://schemas.openxmlformats.org/officeDocument/2006/relationships/slideLayout" Target="../slideLayouts/slideLayout7.xml" 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 /><Relationship Id="rId2" Type="http://schemas.openxmlformats.org/officeDocument/2006/relationships/notesSlide" Target="../notesSlides/notesSlide1.xml" /><Relationship Id="rId1" Type="http://schemas.openxmlformats.org/officeDocument/2006/relationships/slideLayout" Target="../slideLayouts/slideLayout2.xml" 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 /><Relationship Id="rId2" Type="http://schemas.openxmlformats.org/officeDocument/2006/relationships/notesSlide" Target="../notesSlides/notesSlide2.xml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14.png" 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 /><Relationship Id="rId2" Type="http://schemas.openxmlformats.org/officeDocument/2006/relationships/notesSlide" Target="../notesSlides/notesSlide3.xml" /><Relationship Id="rId1" Type="http://schemas.openxmlformats.org/officeDocument/2006/relationships/slideLayout" Target="../slideLayouts/slideLayout2.xml" 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 /><Relationship Id="rId2" Type="http://schemas.openxmlformats.org/officeDocument/2006/relationships/image" Target="../media/image2.jpeg" /><Relationship Id="rId1" Type="http://schemas.openxmlformats.org/officeDocument/2006/relationships/slideLayout" Target="../slideLayouts/slideLayout1.xml" 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 /><Relationship Id="rId2" Type="http://schemas.openxmlformats.org/officeDocument/2006/relationships/notesSlide" Target="../notesSlides/notesSlide4.xml" /><Relationship Id="rId1" Type="http://schemas.openxmlformats.org/officeDocument/2006/relationships/slideLayout" Target="../slideLayouts/slideLayout2.xml" 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 /><Relationship Id="rId2" Type="http://schemas.openxmlformats.org/officeDocument/2006/relationships/notesSlide" Target="../notesSlides/notesSlide5.xml" /><Relationship Id="rId1" Type="http://schemas.openxmlformats.org/officeDocument/2006/relationships/slideLayout" Target="../slideLayouts/slideLayout2.xml" 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 /><Relationship Id="rId2" Type="http://schemas.openxmlformats.org/officeDocument/2006/relationships/notesSlide" Target="../notesSlides/notesSlide6.xml" /><Relationship Id="rId1" Type="http://schemas.openxmlformats.org/officeDocument/2006/relationships/slideLayout" Target="../slideLayouts/slideLayout2.xml" 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 /><Relationship Id="rId2" Type="http://schemas.openxmlformats.org/officeDocument/2006/relationships/notesSlide" Target="../notesSlides/notesSlide7.xml" /><Relationship Id="rId1" Type="http://schemas.openxmlformats.org/officeDocument/2006/relationships/slideLayout" Target="../slideLayouts/slideLayout2.xml" 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 /><Relationship Id="rId2" Type="http://schemas.openxmlformats.org/officeDocument/2006/relationships/notesSlide" Target="../notesSlides/notesSlide8.xml" /><Relationship Id="rId1" Type="http://schemas.openxmlformats.org/officeDocument/2006/relationships/slideLayout" Target="../slideLayouts/slideLayout2.xml" 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 /><Relationship Id="rId2" Type="http://schemas.openxmlformats.org/officeDocument/2006/relationships/notesSlide" Target="../notesSlides/notesSlide9.xml" /><Relationship Id="rId1" Type="http://schemas.openxmlformats.org/officeDocument/2006/relationships/slideLayout" Target="../slideLayouts/slideLayout2.xml" /><Relationship Id="rId5" Type="http://schemas.openxmlformats.org/officeDocument/2006/relationships/image" Target="../media/image16.png" /><Relationship Id="rId4" Type="http://schemas.openxmlformats.org/officeDocument/2006/relationships/image" Target="../media/image15.png" 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 /><Relationship Id="rId3" Type="http://schemas.openxmlformats.org/officeDocument/2006/relationships/image" Target="../media/image13.jpg" /><Relationship Id="rId7" Type="http://schemas.openxmlformats.org/officeDocument/2006/relationships/image" Target="../media/image20.jpeg" /><Relationship Id="rId2" Type="http://schemas.openxmlformats.org/officeDocument/2006/relationships/notesSlide" Target="../notesSlides/notesSlide10.xml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19.jpeg" /><Relationship Id="rId5" Type="http://schemas.openxmlformats.org/officeDocument/2006/relationships/image" Target="../media/image18.jpeg" /><Relationship Id="rId4" Type="http://schemas.openxmlformats.org/officeDocument/2006/relationships/image" Target="../media/image17.jpeg" 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 /><Relationship Id="rId2" Type="http://schemas.openxmlformats.org/officeDocument/2006/relationships/notesSlide" Target="../notesSlides/notesSlide11.xml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22.png" 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 /><Relationship Id="rId2" Type="http://schemas.openxmlformats.org/officeDocument/2006/relationships/notesSlide" Target="../notesSlides/notesSlide12.xml" /><Relationship Id="rId1" Type="http://schemas.openxmlformats.org/officeDocument/2006/relationships/slideLayout" Target="../slideLayouts/slideLayout2.xml" /><Relationship Id="rId5" Type="http://schemas.openxmlformats.org/officeDocument/2006/relationships/image" Target="../media/image24.png" /><Relationship Id="rId4" Type="http://schemas.openxmlformats.org/officeDocument/2006/relationships/image" Target="../media/image23.png" 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 /><Relationship Id="rId1" Type="http://schemas.openxmlformats.org/officeDocument/2006/relationships/slideLayout" Target="../slideLayouts/slideLayout7.xml" 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 /><Relationship Id="rId2" Type="http://schemas.openxmlformats.org/officeDocument/2006/relationships/image" Target="../media/image4.jpeg" /><Relationship Id="rId1" Type="http://schemas.openxmlformats.org/officeDocument/2006/relationships/slideLayout" Target="../slideLayouts/slideLayout1.xml" 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 /><Relationship Id="rId3" Type="http://schemas.openxmlformats.org/officeDocument/2006/relationships/image" Target="../media/image5.png" /><Relationship Id="rId7" Type="http://schemas.openxmlformats.org/officeDocument/2006/relationships/image" Target="../media/image9.png" /><Relationship Id="rId2" Type="http://schemas.openxmlformats.org/officeDocument/2006/relationships/image" Target="../media/image3.jpeg" /><Relationship Id="rId1" Type="http://schemas.openxmlformats.org/officeDocument/2006/relationships/slideLayout" Target="../slideLayouts/slideLayout1.xml" /><Relationship Id="rId6" Type="http://schemas.openxmlformats.org/officeDocument/2006/relationships/image" Target="../media/image8.png" /><Relationship Id="rId5" Type="http://schemas.openxmlformats.org/officeDocument/2006/relationships/image" Target="../media/image7.png" /><Relationship Id="rId4" Type="http://schemas.openxmlformats.org/officeDocument/2006/relationships/image" Target="../media/image6.png" 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 /><Relationship Id="rId2" Type="http://schemas.openxmlformats.org/officeDocument/2006/relationships/image" Target="../media/image11.png" /><Relationship Id="rId1" Type="http://schemas.openxmlformats.org/officeDocument/2006/relationships/slideLayout" Target="../slideLayouts/slideLayout1.xml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 /><Relationship Id="rId2" Type="http://schemas.openxmlformats.org/officeDocument/2006/relationships/image" Target="../media/image3.jpeg" /><Relationship Id="rId1" Type="http://schemas.openxmlformats.org/officeDocument/2006/relationships/slideLayout" Target="../slideLayouts/slideLayout1.xml" 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 /><Relationship Id="rId1" Type="http://schemas.openxmlformats.org/officeDocument/2006/relationships/slideLayout" Target="../slideLayouts/slideLayout7.xml" 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 /><Relationship Id="rId1" Type="http://schemas.openxmlformats.org/officeDocument/2006/relationships/slideLayout" Target="../slideLayouts/slideLayout7.xml" 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 /><Relationship Id="rId1" Type="http://schemas.openxmlformats.org/officeDocument/2006/relationships/slideLayout" Target="../slideLayouts/slideLayout7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Imagen 1" descr="00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85" y="0"/>
            <a:ext cx="1214543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2764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78289"/>
            <a:ext cx="12192000" cy="1062560"/>
          </a:xfrm>
          <a:prstGeom prst="rect">
            <a:avLst/>
          </a:prstGeom>
          <a:solidFill>
            <a:srgbClr val="00459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0" y="0"/>
            <a:ext cx="12192000" cy="47828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793" dirty="0">
              <a:solidFill>
                <a:prstClr val="black"/>
              </a:solidFill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98413" y="1736139"/>
            <a:ext cx="5208711" cy="847714"/>
          </a:xfrm>
          <a:custGeom>
            <a:avLst/>
            <a:gdLst/>
            <a:ahLst/>
            <a:cxnLst/>
            <a:rect l="l" t="t" r="r" b="b"/>
            <a:pathLst>
              <a:path w="5261102" h="1310639">
                <a:moveTo>
                  <a:pt x="0" y="1310639"/>
                </a:moveTo>
                <a:lnTo>
                  <a:pt x="5261102" y="1310639"/>
                </a:lnTo>
                <a:lnTo>
                  <a:pt x="5261102" y="0"/>
                </a:lnTo>
                <a:lnTo>
                  <a:pt x="0" y="0"/>
                </a:lnTo>
                <a:lnTo>
                  <a:pt x="0" y="1310639"/>
                </a:lnTo>
                <a:close/>
              </a:path>
            </a:pathLst>
          </a:custGeom>
          <a:solidFill>
            <a:srgbClr val="DEEBF7"/>
          </a:solidFill>
        </p:spPr>
        <p:txBody>
          <a:bodyPr wrap="square" lIns="0" tIns="0" rIns="0" bIns="0" rtlCol="0">
            <a:noAutofit/>
          </a:bodyPr>
          <a:lstStyle/>
          <a:p>
            <a:endParaRPr sz="1793" dirty="0">
              <a:solidFill>
                <a:prstClr val="black"/>
              </a:solidFill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370974" y="3041941"/>
            <a:ext cx="5254329" cy="0"/>
          </a:xfrm>
          <a:custGeom>
            <a:avLst/>
            <a:gdLst/>
            <a:ahLst/>
            <a:cxnLst/>
            <a:rect l="l" t="t" r="r" b="b"/>
            <a:pathLst>
              <a:path w="5273789">
                <a:moveTo>
                  <a:pt x="0" y="0"/>
                </a:moveTo>
                <a:lnTo>
                  <a:pt x="5273789" y="0"/>
                </a:lnTo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793" dirty="0">
              <a:solidFill>
                <a:prstClr val="black"/>
              </a:solidFill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5701602" y="1736086"/>
            <a:ext cx="1702733" cy="627392"/>
          </a:xfrm>
          <a:custGeom>
            <a:avLst/>
            <a:gdLst/>
            <a:ahLst/>
            <a:cxnLst/>
            <a:rect l="l" t="t" r="r" b="b"/>
            <a:pathLst>
              <a:path w="1709039" h="629716">
                <a:moveTo>
                  <a:pt x="0" y="629716"/>
                </a:moveTo>
                <a:lnTo>
                  <a:pt x="1709039" y="629716"/>
                </a:lnTo>
                <a:lnTo>
                  <a:pt x="1709039" y="0"/>
                </a:lnTo>
                <a:lnTo>
                  <a:pt x="0" y="0"/>
                </a:lnTo>
                <a:lnTo>
                  <a:pt x="0" y="629716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endParaRPr sz="1793" dirty="0">
              <a:solidFill>
                <a:prstClr val="black"/>
              </a:solidFill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7404335" y="1736086"/>
            <a:ext cx="1739933" cy="627392"/>
          </a:xfrm>
          <a:custGeom>
            <a:avLst/>
            <a:gdLst/>
            <a:ahLst/>
            <a:cxnLst/>
            <a:rect l="l" t="t" r="r" b="b"/>
            <a:pathLst>
              <a:path w="1746377" h="629716">
                <a:moveTo>
                  <a:pt x="0" y="629716"/>
                </a:moveTo>
                <a:lnTo>
                  <a:pt x="1746377" y="629716"/>
                </a:lnTo>
                <a:lnTo>
                  <a:pt x="1746377" y="0"/>
                </a:lnTo>
                <a:lnTo>
                  <a:pt x="0" y="0"/>
                </a:lnTo>
                <a:lnTo>
                  <a:pt x="0" y="629716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endParaRPr sz="1793" dirty="0">
              <a:solidFill>
                <a:prstClr val="black"/>
              </a:solidFill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9144267" y="1736086"/>
            <a:ext cx="1731708" cy="627392"/>
          </a:xfrm>
          <a:custGeom>
            <a:avLst/>
            <a:gdLst/>
            <a:ahLst/>
            <a:cxnLst/>
            <a:rect l="l" t="t" r="r" b="b"/>
            <a:pathLst>
              <a:path w="1738122" h="629716">
                <a:moveTo>
                  <a:pt x="0" y="629716"/>
                </a:moveTo>
                <a:lnTo>
                  <a:pt x="1738122" y="629716"/>
                </a:lnTo>
                <a:lnTo>
                  <a:pt x="1738122" y="0"/>
                </a:lnTo>
                <a:lnTo>
                  <a:pt x="0" y="0"/>
                </a:lnTo>
                <a:lnTo>
                  <a:pt x="0" y="629716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endParaRPr sz="1793" dirty="0">
              <a:solidFill>
                <a:prstClr val="black"/>
              </a:solidFill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10876102" y="1736086"/>
            <a:ext cx="1215131" cy="627392"/>
          </a:xfrm>
          <a:custGeom>
            <a:avLst/>
            <a:gdLst/>
            <a:ahLst/>
            <a:cxnLst/>
            <a:rect l="l" t="t" r="r" b="b"/>
            <a:pathLst>
              <a:path w="1219631" h="629716">
                <a:moveTo>
                  <a:pt x="0" y="629716"/>
                </a:moveTo>
                <a:lnTo>
                  <a:pt x="1219631" y="629716"/>
                </a:lnTo>
                <a:lnTo>
                  <a:pt x="1219631" y="0"/>
                </a:lnTo>
                <a:lnTo>
                  <a:pt x="0" y="0"/>
                </a:lnTo>
                <a:lnTo>
                  <a:pt x="0" y="629716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endParaRPr sz="1793" dirty="0">
              <a:solidFill>
                <a:prstClr val="black"/>
              </a:solidFill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5701602" y="2363530"/>
            <a:ext cx="1702733" cy="678410"/>
          </a:xfrm>
          <a:custGeom>
            <a:avLst/>
            <a:gdLst/>
            <a:ahLst/>
            <a:cxnLst/>
            <a:rect l="l" t="t" r="r" b="b"/>
            <a:pathLst>
              <a:path w="1709039" h="680923">
                <a:moveTo>
                  <a:pt x="0" y="680923"/>
                </a:moveTo>
                <a:lnTo>
                  <a:pt x="1709039" y="680923"/>
                </a:lnTo>
                <a:lnTo>
                  <a:pt x="1709039" y="0"/>
                </a:lnTo>
                <a:lnTo>
                  <a:pt x="0" y="0"/>
                </a:lnTo>
                <a:lnTo>
                  <a:pt x="0" y="680923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r>
              <a:rPr lang="es-ES" sz="1793" dirty="0">
                <a:solidFill>
                  <a:prstClr val="black"/>
                </a:solidFill>
              </a:rPr>
              <a:t> RECUROS PROPIOS </a:t>
            </a:r>
            <a:endParaRPr sz="1793" dirty="0">
              <a:solidFill>
                <a:prstClr val="black"/>
              </a:solidFill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7404335" y="2363530"/>
            <a:ext cx="1739933" cy="678410"/>
          </a:xfrm>
          <a:custGeom>
            <a:avLst/>
            <a:gdLst/>
            <a:ahLst/>
            <a:cxnLst/>
            <a:rect l="l" t="t" r="r" b="b"/>
            <a:pathLst>
              <a:path w="1746377" h="680923">
                <a:moveTo>
                  <a:pt x="0" y="680923"/>
                </a:moveTo>
                <a:lnTo>
                  <a:pt x="1746377" y="680923"/>
                </a:lnTo>
                <a:lnTo>
                  <a:pt x="1746377" y="0"/>
                </a:lnTo>
                <a:lnTo>
                  <a:pt x="0" y="0"/>
                </a:lnTo>
                <a:lnTo>
                  <a:pt x="0" y="680923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s-ES" sz="1793" dirty="0">
                <a:solidFill>
                  <a:prstClr val="black"/>
                </a:solidFill>
              </a:rPr>
              <a:t>0</a:t>
            </a:r>
            <a:endParaRPr sz="1793" dirty="0">
              <a:solidFill>
                <a:prstClr val="black"/>
              </a:solidFill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9144267" y="2363530"/>
            <a:ext cx="1731708" cy="678410"/>
          </a:xfrm>
          <a:custGeom>
            <a:avLst/>
            <a:gdLst/>
            <a:ahLst/>
            <a:cxnLst/>
            <a:rect l="l" t="t" r="r" b="b"/>
            <a:pathLst>
              <a:path w="1738122" h="680923">
                <a:moveTo>
                  <a:pt x="0" y="680923"/>
                </a:moveTo>
                <a:lnTo>
                  <a:pt x="1738122" y="680923"/>
                </a:lnTo>
                <a:lnTo>
                  <a:pt x="1738122" y="0"/>
                </a:lnTo>
                <a:lnTo>
                  <a:pt x="0" y="0"/>
                </a:lnTo>
                <a:lnTo>
                  <a:pt x="0" y="680923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endParaRPr sz="1793" dirty="0">
              <a:solidFill>
                <a:prstClr val="black"/>
              </a:solidFill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10326414" y="2363530"/>
            <a:ext cx="1764819" cy="678410"/>
          </a:xfrm>
          <a:custGeom>
            <a:avLst/>
            <a:gdLst/>
            <a:ahLst/>
            <a:cxnLst/>
            <a:rect l="l" t="t" r="r" b="b"/>
            <a:pathLst>
              <a:path w="1219631" h="680923">
                <a:moveTo>
                  <a:pt x="0" y="680923"/>
                </a:moveTo>
                <a:lnTo>
                  <a:pt x="1219631" y="680923"/>
                </a:lnTo>
                <a:lnTo>
                  <a:pt x="1219631" y="0"/>
                </a:lnTo>
                <a:lnTo>
                  <a:pt x="0" y="0"/>
                </a:lnTo>
                <a:lnTo>
                  <a:pt x="0" y="680923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r>
              <a:rPr lang="es-ES" sz="1793" dirty="0">
                <a:solidFill>
                  <a:prstClr val="black"/>
                </a:solidFill>
              </a:rPr>
              <a:t>PROYECTOS FORMULADOS </a:t>
            </a:r>
            <a:endParaRPr sz="1793" dirty="0">
              <a:solidFill>
                <a:prstClr val="black"/>
              </a:solidFill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5797386" y="1965286"/>
            <a:ext cx="1429773" cy="20295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1524"/>
              </a:lnSpc>
              <a:spcBef>
                <a:spcPts val="76"/>
              </a:spcBef>
            </a:pPr>
            <a:r>
              <a:rPr sz="2092" b="1" baseline="1950" dirty="0">
                <a:solidFill>
                  <a:prstClr val="black"/>
                </a:solidFill>
                <a:cs typeface="Calibri"/>
              </a:rPr>
              <a:t>FUENTE</a:t>
            </a:r>
            <a:r>
              <a:rPr sz="2092" b="1" spc="-19" baseline="1950" dirty="0">
                <a:solidFill>
                  <a:prstClr val="black"/>
                </a:solidFill>
                <a:cs typeface="Calibri"/>
              </a:rPr>
              <a:t> </a:t>
            </a:r>
            <a:r>
              <a:rPr sz="2092" b="1" baseline="1950" dirty="0">
                <a:solidFill>
                  <a:prstClr val="black"/>
                </a:solidFill>
                <a:cs typeface="Calibri"/>
              </a:rPr>
              <a:t>PR</a:t>
            </a:r>
            <a:r>
              <a:rPr sz="2092" b="1" spc="-4" baseline="1950" dirty="0">
                <a:solidFill>
                  <a:prstClr val="black"/>
                </a:solidFill>
                <a:cs typeface="Calibri"/>
              </a:rPr>
              <a:t>I</a:t>
            </a:r>
            <a:r>
              <a:rPr sz="2092" b="1" baseline="1950" dirty="0">
                <a:solidFill>
                  <a:prstClr val="black"/>
                </a:solidFill>
                <a:cs typeface="Calibri"/>
              </a:rPr>
              <a:t>NCI</a:t>
            </a:r>
            <a:r>
              <a:rPr sz="2092" b="1" spc="-100" baseline="1950" dirty="0">
                <a:solidFill>
                  <a:prstClr val="black"/>
                </a:solidFill>
                <a:cs typeface="Calibri"/>
              </a:rPr>
              <a:t>P</a:t>
            </a:r>
            <a:r>
              <a:rPr sz="2092" b="1" baseline="1950" dirty="0">
                <a:solidFill>
                  <a:prstClr val="black"/>
                </a:solidFill>
                <a:cs typeface="Calibri"/>
              </a:rPr>
              <a:t>AL</a:t>
            </a:r>
            <a:endParaRPr sz="1395" dirty="0">
              <a:solidFill>
                <a:prstClr val="black"/>
              </a:solidFill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7500372" y="1965286"/>
            <a:ext cx="1577482" cy="20295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1524"/>
              </a:lnSpc>
              <a:spcBef>
                <a:spcPts val="76"/>
              </a:spcBef>
            </a:pPr>
            <a:r>
              <a:rPr sz="2092" b="1" spc="-75" baseline="1950" dirty="0">
                <a:solidFill>
                  <a:prstClr val="black"/>
                </a:solidFill>
                <a:cs typeface="Calibri"/>
              </a:rPr>
              <a:t>V</a:t>
            </a:r>
            <a:r>
              <a:rPr sz="2092" b="1" baseline="1950" dirty="0">
                <a:solidFill>
                  <a:prstClr val="black"/>
                </a:solidFill>
                <a:cs typeface="Calibri"/>
              </a:rPr>
              <a:t>A</a:t>
            </a:r>
            <a:r>
              <a:rPr sz="2092" b="1" spc="-29" baseline="1950" dirty="0">
                <a:solidFill>
                  <a:prstClr val="black"/>
                </a:solidFill>
                <a:cs typeface="Calibri"/>
              </a:rPr>
              <a:t>L</a:t>
            </a:r>
            <a:r>
              <a:rPr sz="2092" b="1" baseline="1950" dirty="0">
                <a:solidFill>
                  <a:prstClr val="black"/>
                </a:solidFill>
                <a:cs typeface="Calibri"/>
              </a:rPr>
              <a:t>OR</a:t>
            </a:r>
            <a:r>
              <a:rPr sz="2092" b="1" spc="-14" baseline="1950" dirty="0">
                <a:solidFill>
                  <a:prstClr val="black"/>
                </a:solidFill>
                <a:cs typeface="Calibri"/>
              </a:rPr>
              <a:t> </a:t>
            </a:r>
            <a:r>
              <a:rPr lang="es-ES" sz="2092" b="1" spc="-14" baseline="1950" dirty="0">
                <a:solidFill>
                  <a:prstClr val="black"/>
                </a:solidFill>
                <a:cs typeface="Calibri"/>
              </a:rPr>
              <a:t>EJECUTADO</a:t>
            </a:r>
            <a:endParaRPr sz="1395" dirty="0">
              <a:solidFill>
                <a:prstClr val="black"/>
              </a:solidFill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9374473" y="1891663"/>
            <a:ext cx="1107024" cy="30924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1524"/>
              </a:lnSpc>
              <a:spcBef>
                <a:spcPts val="76"/>
              </a:spcBef>
            </a:pPr>
            <a:r>
              <a:rPr lang="es-ES" sz="2092" b="1" spc="-4" baseline="1950" dirty="0">
                <a:solidFill>
                  <a:prstClr val="black"/>
                </a:solidFill>
                <a:cs typeface="Calibri"/>
              </a:rPr>
              <a:t>Otras Fuentes</a:t>
            </a:r>
          </a:p>
          <a:p>
            <a:pPr marL="12653">
              <a:lnSpc>
                <a:spcPts val="1524"/>
              </a:lnSpc>
              <a:spcBef>
                <a:spcPts val="76"/>
              </a:spcBef>
            </a:pPr>
            <a:r>
              <a:rPr sz="2092" b="1" spc="-4" baseline="1950" dirty="0">
                <a:solidFill>
                  <a:prstClr val="black"/>
                </a:solidFill>
                <a:cs typeface="Calibri"/>
              </a:rPr>
              <a:t>(</a:t>
            </a:r>
            <a:r>
              <a:rPr sz="2092" b="1" baseline="1950" dirty="0">
                <a:solidFill>
                  <a:prstClr val="black"/>
                </a:solidFill>
                <a:cs typeface="Calibri"/>
              </a:rPr>
              <a:t>C</a:t>
            </a:r>
            <a:r>
              <a:rPr sz="2092" b="1" spc="-39" baseline="1950" dirty="0">
                <a:solidFill>
                  <a:prstClr val="black"/>
                </a:solidFill>
                <a:cs typeface="Calibri"/>
              </a:rPr>
              <a:t>U</a:t>
            </a:r>
            <a:r>
              <a:rPr sz="2092" b="1" baseline="1950" dirty="0">
                <a:solidFill>
                  <a:prstClr val="black"/>
                </a:solidFill>
                <a:cs typeface="Calibri"/>
              </a:rPr>
              <a:t>A</a:t>
            </a:r>
            <a:r>
              <a:rPr sz="2092" b="1" spc="-4" baseline="1950" dirty="0">
                <a:solidFill>
                  <a:prstClr val="black"/>
                </a:solidFill>
                <a:cs typeface="Calibri"/>
              </a:rPr>
              <a:t>L</a:t>
            </a:r>
            <a:r>
              <a:rPr sz="2092" b="1" spc="-9" baseline="1950" dirty="0">
                <a:solidFill>
                  <a:prstClr val="black"/>
                </a:solidFill>
                <a:cs typeface="Calibri"/>
              </a:rPr>
              <a:t>E</a:t>
            </a:r>
            <a:r>
              <a:rPr sz="2092" b="1" baseline="1950" dirty="0">
                <a:solidFill>
                  <a:prstClr val="black"/>
                </a:solidFill>
                <a:cs typeface="Calibri"/>
              </a:rPr>
              <a:t>S)</a:t>
            </a:r>
            <a:endParaRPr sz="1395" dirty="0">
              <a:solidFill>
                <a:prstClr val="black"/>
              </a:solidFill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0942389" y="1918948"/>
            <a:ext cx="891575" cy="20295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1524"/>
              </a:lnSpc>
              <a:spcBef>
                <a:spcPts val="76"/>
              </a:spcBef>
            </a:pPr>
            <a:r>
              <a:rPr sz="2092" b="1" baseline="1950" dirty="0">
                <a:solidFill>
                  <a:prstClr val="black"/>
                </a:solidFill>
                <a:cs typeface="Calibri"/>
              </a:rPr>
              <a:t>P</a:t>
            </a:r>
            <a:r>
              <a:rPr sz="2092" b="1" spc="-14" baseline="1950" dirty="0">
                <a:solidFill>
                  <a:prstClr val="black"/>
                </a:solidFill>
                <a:cs typeface="Calibri"/>
              </a:rPr>
              <a:t>R</a:t>
            </a:r>
            <a:r>
              <a:rPr sz="2092" b="1" baseline="1950" dirty="0">
                <a:solidFill>
                  <a:prstClr val="black"/>
                </a:solidFill>
                <a:cs typeface="Calibri"/>
              </a:rPr>
              <a:t>ODU</a:t>
            </a:r>
            <a:r>
              <a:rPr sz="2092" b="1" spc="9" baseline="1950" dirty="0">
                <a:solidFill>
                  <a:prstClr val="black"/>
                </a:solidFill>
                <a:cs typeface="Calibri"/>
              </a:rPr>
              <a:t>C</a:t>
            </a:r>
            <a:r>
              <a:rPr sz="2092" b="1" spc="-34" baseline="1950" dirty="0">
                <a:solidFill>
                  <a:prstClr val="black"/>
                </a:solidFill>
                <a:cs typeface="Calibri"/>
              </a:rPr>
              <a:t>T</a:t>
            </a:r>
            <a:r>
              <a:rPr sz="2092" b="1" baseline="1950" dirty="0">
                <a:solidFill>
                  <a:prstClr val="black"/>
                </a:solidFill>
                <a:cs typeface="Calibri"/>
              </a:rPr>
              <a:t>O</a:t>
            </a:r>
            <a:endParaRPr sz="1395" dirty="0">
              <a:solidFill>
                <a:prstClr val="black"/>
              </a:solidFill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877481" y="3662214"/>
            <a:ext cx="5760273" cy="278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877481" y="3965889"/>
            <a:ext cx="260618" cy="278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578927" y="3965889"/>
            <a:ext cx="345310" cy="278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197381" y="3965889"/>
            <a:ext cx="485027" cy="278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689559" y="3965889"/>
            <a:ext cx="1022592" cy="278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714738" y="3965889"/>
            <a:ext cx="401602" cy="278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927877" y="6485279"/>
            <a:ext cx="2195252" cy="27887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097"/>
              </a:lnSpc>
              <a:spcBef>
                <a:spcPts val="105"/>
              </a:spcBef>
            </a:pPr>
            <a:r>
              <a:rPr sz="1993" b="1" dirty="0">
                <a:solidFill>
                  <a:srgbClr val="2D75B6"/>
                </a:solidFill>
                <a:latin typeface="Times New Roman"/>
                <a:cs typeface="Times New Roman"/>
              </a:rPr>
              <a:t>#Junt</a:t>
            </a:r>
            <a:r>
              <a:rPr sz="1993" b="1" spc="-4" dirty="0">
                <a:solidFill>
                  <a:srgbClr val="2D75B6"/>
                </a:solidFill>
                <a:latin typeface="Times New Roman"/>
                <a:cs typeface="Times New Roman"/>
              </a:rPr>
              <a:t>o</a:t>
            </a:r>
            <a:r>
              <a:rPr sz="1993" b="1" dirty="0">
                <a:solidFill>
                  <a:srgbClr val="2D75B6"/>
                </a:solidFill>
                <a:latin typeface="Times New Roman"/>
                <a:cs typeface="Times New Roman"/>
              </a:rPr>
              <a:t>sPodemos</a:t>
            </a:r>
            <a:endParaRPr sz="1993" dirty="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00767" y="1736138"/>
            <a:ext cx="5534421" cy="174804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038">
              <a:lnSpc>
                <a:spcPct val="101725"/>
              </a:lnSpc>
              <a:spcBef>
                <a:spcPts val="339"/>
              </a:spcBef>
            </a:pPr>
            <a:r>
              <a:rPr lang="es-ES" sz="1594" b="1" spc="-19" dirty="0">
                <a:solidFill>
                  <a:srgbClr val="44536A"/>
                </a:solidFill>
                <a:cs typeface="Calibri"/>
              </a:rPr>
              <a:t>Metas 2020 : Formulación, gestión y estructuración para la construcción de los proyectos:  </a:t>
            </a:r>
          </a:p>
          <a:p>
            <a:pPr marL="91038">
              <a:lnSpc>
                <a:spcPct val="101725"/>
              </a:lnSpc>
              <a:spcBef>
                <a:spcPts val="339"/>
              </a:spcBef>
            </a:pPr>
            <a:r>
              <a:rPr lang="es-ES" sz="1594" b="1" spc="-19" dirty="0">
                <a:solidFill>
                  <a:srgbClr val="44536A"/>
                </a:solidFill>
                <a:cs typeface="Calibri"/>
              </a:rPr>
              <a:t>2. Palacio municipal. </a:t>
            </a:r>
          </a:p>
        </p:txBody>
      </p:sp>
      <p:sp>
        <p:nvSpPr>
          <p:cNvPr id="49" name="Subtítulo 2"/>
          <p:cNvSpPr txBox="1">
            <a:spLocks/>
          </p:cNvSpPr>
          <p:nvPr/>
        </p:nvSpPr>
        <p:spPr>
          <a:xfrm>
            <a:off x="218876" y="630499"/>
            <a:ext cx="1738281" cy="54722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ES_tradnl" sz="2400" b="1" dirty="0">
                <a:solidFill>
                  <a:prstClr val="white"/>
                </a:solidFill>
              </a:rPr>
              <a:t>PROGRAMA</a:t>
            </a:r>
          </a:p>
        </p:txBody>
      </p:sp>
      <p:sp>
        <p:nvSpPr>
          <p:cNvPr id="50" name="Rectángulo 49"/>
          <p:cNvSpPr/>
          <p:nvPr/>
        </p:nvSpPr>
        <p:spPr>
          <a:xfrm>
            <a:off x="2371045" y="637700"/>
            <a:ext cx="946291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fontAlgn="ctr"/>
            <a:r>
              <a:rPr lang="es-ES" sz="2000" b="1" dirty="0">
                <a:solidFill>
                  <a:prstClr val="white"/>
                </a:solidFill>
                <a:latin typeface="Arial" panose="020B0604020202020204" pitchFamily="34" charset="0"/>
              </a:rPr>
              <a:t>3.1.2 Programas urbanos estratégicos de ciudad</a:t>
            </a:r>
          </a:p>
        </p:txBody>
      </p:sp>
      <p:sp>
        <p:nvSpPr>
          <p:cNvPr id="51" name="Rectángulo 50"/>
          <p:cNvSpPr/>
          <p:nvPr/>
        </p:nvSpPr>
        <p:spPr>
          <a:xfrm>
            <a:off x="6858513" y="3751195"/>
            <a:ext cx="384592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 fontAlgn="ctr"/>
            <a:r>
              <a:rPr lang="en-US" sz="1400" dirty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</a:rPr>
              <a:t>DEPENDENCIAS CORRESPOSABLES</a:t>
            </a:r>
          </a:p>
        </p:txBody>
      </p:sp>
      <p:sp>
        <p:nvSpPr>
          <p:cNvPr id="52" name="Rectángulo 51"/>
          <p:cNvSpPr/>
          <p:nvPr/>
        </p:nvSpPr>
        <p:spPr>
          <a:xfrm>
            <a:off x="5877481" y="4105326"/>
            <a:ext cx="550217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fontAlgn="ctr"/>
            <a:r>
              <a:rPr lang="es-MX" sz="1400" dirty="0">
                <a:solidFill>
                  <a:srgbClr val="000000"/>
                </a:solidFill>
                <a:latin typeface="Arial" panose="020B0604020202020204" pitchFamily="34" charset="0"/>
              </a:rPr>
              <a:t>Secretaría Secretaria de Planeación, Secretaria de Movilidad, Secretaria de Obras Publicas, Secretaria de Medio Ambiente.</a:t>
            </a:r>
          </a:p>
        </p:txBody>
      </p:sp>
      <p:sp>
        <p:nvSpPr>
          <p:cNvPr id="37" name="Rectángulo 36"/>
          <p:cNvSpPr/>
          <p:nvPr/>
        </p:nvSpPr>
        <p:spPr>
          <a:xfrm>
            <a:off x="181767" y="3610413"/>
            <a:ext cx="4975300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 fontAlgn="ctr"/>
            <a:r>
              <a:rPr lang="en-US" sz="1400" b="1" dirty="0">
                <a:solidFill>
                  <a:srgbClr val="000000"/>
                </a:solidFill>
                <a:latin typeface="Arial" panose="020B0604020202020204" pitchFamily="34" charset="0"/>
              </a:rPr>
              <a:t>ACTIVIDADES EJECUTADAS  HASTA NOVIEMBRE DE 2020</a:t>
            </a:r>
          </a:p>
          <a:p>
            <a:pPr marL="800100" lvl="1" indent="-342900" fontAlgn="ctr">
              <a:buFontTx/>
              <a:buAutoNum type="arabicPeriod"/>
            </a:pPr>
            <a:r>
              <a:rPr lang="es-CO" sz="1400" b="1" dirty="0">
                <a:solidFill>
                  <a:srgbClr val="000000"/>
                </a:solidFill>
                <a:latin typeface="Arial" panose="020B0604020202020204" pitchFamily="34" charset="0"/>
              </a:rPr>
              <a:t>Contratación</a:t>
            </a:r>
            <a:r>
              <a:rPr lang="en-US" sz="1400" b="1" dirty="0">
                <a:solidFill>
                  <a:srgbClr val="000000"/>
                </a:solidFill>
                <a:latin typeface="Arial" panose="020B0604020202020204" pitchFamily="34" charset="0"/>
              </a:rPr>
              <a:t> de </a:t>
            </a:r>
            <a:r>
              <a:rPr lang="es-CO" sz="1400" b="1" dirty="0">
                <a:solidFill>
                  <a:srgbClr val="000000"/>
                </a:solidFill>
                <a:latin typeface="Arial" panose="020B0604020202020204" pitchFamily="34" charset="0"/>
              </a:rPr>
              <a:t>estudios</a:t>
            </a:r>
            <a:r>
              <a:rPr lang="en-US" sz="1400" b="1" dirty="0">
                <a:solidFill>
                  <a:srgbClr val="000000"/>
                </a:solidFill>
                <a:latin typeface="Arial" panose="020B0604020202020204" pitchFamily="34" charset="0"/>
              </a:rPr>
              <a:t> y </a:t>
            </a:r>
            <a:r>
              <a:rPr lang="en-US" sz="1400" b="1" dirty="0" err="1">
                <a:solidFill>
                  <a:srgbClr val="000000"/>
                </a:solidFill>
                <a:latin typeface="Arial" panose="020B0604020202020204" pitchFamily="34" charset="0"/>
              </a:rPr>
              <a:t>diseños</a:t>
            </a:r>
            <a:r>
              <a:rPr lang="en-US" sz="1400" b="1" dirty="0">
                <a:solidFill>
                  <a:srgbClr val="000000"/>
                </a:solidFill>
                <a:latin typeface="Arial" panose="020B0604020202020204" pitchFamily="34" charset="0"/>
              </a:rPr>
              <a:t>. </a:t>
            </a:r>
          </a:p>
          <a:p>
            <a:pPr lvl="1" fontAlgn="ctr"/>
            <a:endParaRPr lang="en-US" sz="1400" b="1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1" fontAlgn="ctr"/>
            <a:endParaRPr lang="en-US" sz="1400" b="1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1" fontAlgn="ctr"/>
            <a:endParaRPr lang="en-US" sz="1400" b="1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1" fontAlgn="ctr"/>
            <a:endParaRPr lang="en-US" sz="1600" b="1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1" fontAlgn="ctr"/>
            <a:endParaRPr lang="en-US" sz="1600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0" name="object 39"/>
          <p:cNvSpPr/>
          <p:nvPr/>
        </p:nvSpPr>
        <p:spPr>
          <a:xfrm>
            <a:off x="5797386" y="3006897"/>
            <a:ext cx="6132362" cy="677540"/>
          </a:xfrm>
          <a:custGeom>
            <a:avLst/>
            <a:gdLst/>
            <a:ahLst/>
            <a:cxnLst/>
            <a:rect l="l" t="t" r="r" b="b"/>
            <a:pathLst>
              <a:path w="6486144" h="3154679">
                <a:moveTo>
                  <a:pt x="0" y="3154679"/>
                </a:moveTo>
                <a:lnTo>
                  <a:pt x="6486144" y="3154679"/>
                </a:lnTo>
                <a:lnTo>
                  <a:pt x="6486144" y="0"/>
                </a:lnTo>
                <a:lnTo>
                  <a:pt x="0" y="0"/>
                </a:lnTo>
                <a:lnTo>
                  <a:pt x="0" y="3154679"/>
                </a:lnTo>
                <a:close/>
              </a:path>
            </a:pathLst>
          </a:custGeom>
          <a:solidFill>
            <a:srgbClr val="FAE4D5"/>
          </a:solidFill>
        </p:spPr>
        <p:txBody>
          <a:bodyPr wrap="square" lIns="0" tIns="0" rIns="0" bIns="0" rtlCol="0">
            <a:noAutofit/>
          </a:bodyPr>
          <a:lstStyle/>
          <a:p>
            <a:r>
              <a:rPr lang="es-ES" sz="1400" dirty="0">
                <a:solidFill>
                  <a:srgbClr val="202124"/>
                </a:solidFill>
                <a:latin typeface="Roboto"/>
              </a:rPr>
              <a:t>NOTA: SE CUENTA CON UN PRESUPUESTO DE $  </a:t>
            </a:r>
            <a:r>
              <a:rPr lang="es-ES" sz="1400" b="1" dirty="0">
                <a:solidFill>
                  <a:srgbClr val="202124"/>
                </a:solidFill>
                <a:latin typeface="Roboto"/>
              </a:rPr>
              <a:t>280,410,570</a:t>
            </a:r>
            <a:r>
              <a:rPr lang="es-ES" sz="1400" dirty="0">
                <a:solidFill>
                  <a:srgbClr val="202124"/>
                </a:solidFill>
                <a:latin typeface="Roboto"/>
              </a:rPr>
              <a:t> EL CUAL NO SE HA EJECUTADO PORQUE ESTA EN PROCESO DE FORMULACION DE ESTUDIOS Y DISEÑOS. </a:t>
            </a:r>
          </a:p>
          <a:p>
            <a:pPr marL="284693" indent="-284693">
              <a:buFontTx/>
              <a:buChar char="-"/>
            </a:pPr>
            <a:endParaRPr lang="es-ES" sz="1793" dirty="0">
              <a:solidFill>
                <a:srgbClr val="202124"/>
              </a:solidFill>
              <a:latin typeface="Roboto"/>
            </a:endParaRPr>
          </a:p>
          <a:p>
            <a:pPr marL="284693" indent="-284693">
              <a:buFontTx/>
              <a:buChar char="-"/>
            </a:pPr>
            <a:endParaRPr lang="es-ES" sz="1793" dirty="0">
              <a:solidFill>
                <a:srgbClr val="202124"/>
              </a:solidFill>
              <a:latin typeface="Roboto"/>
            </a:endParaRPr>
          </a:p>
          <a:p>
            <a:pPr marL="284693" indent="-284693">
              <a:buFontTx/>
              <a:buChar char="-"/>
            </a:pPr>
            <a:endParaRPr lang="es-ES" sz="1793" dirty="0">
              <a:solidFill>
                <a:srgbClr val="202124"/>
              </a:solidFill>
              <a:latin typeface="Roboto"/>
            </a:endParaRPr>
          </a:p>
          <a:p>
            <a:pPr marL="284693" indent="-284693">
              <a:buFontTx/>
              <a:buChar char="-"/>
            </a:pPr>
            <a:endParaRPr lang="es-ES" sz="1793" dirty="0">
              <a:solidFill>
                <a:srgbClr val="202124"/>
              </a:solidFill>
              <a:latin typeface="Roboto"/>
            </a:endParaRPr>
          </a:p>
          <a:p>
            <a:pPr marL="284693" indent="-284693">
              <a:buFontTx/>
              <a:buChar char="-"/>
            </a:pPr>
            <a:endParaRPr lang="es-ES" sz="1793" dirty="0">
              <a:solidFill>
                <a:srgbClr val="202124"/>
              </a:solidFill>
              <a:latin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11634951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78289"/>
            <a:ext cx="12192000" cy="1062560"/>
          </a:xfrm>
          <a:prstGeom prst="rect">
            <a:avLst/>
          </a:prstGeom>
          <a:solidFill>
            <a:srgbClr val="00459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0" y="0"/>
            <a:ext cx="12192000" cy="47828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793">
              <a:solidFill>
                <a:prstClr val="black"/>
              </a:solidFill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98413" y="1736138"/>
            <a:ext cx="5304495" cy="857433"/>
          </a:xfrm>
          <a:custGeom>
            <a:avLst/>
            <a:gdLst/>
            <a:ahLst/>
            <a:cxnLst/>
            <a:rect l="l" t="t" r="r" b="b"/>
            <a:pathLst>
              <a:path w="5261102" h="1310639">
                <a:moveTo>
                  <a:pt x="0" y="1310639"/>
                </a:moveTo>
                <a:lnTo>
                  <a:pt x="5261102" y="1310639"/>
                </a:lnTo>
                <a:lnTo>
                  <a:pt x="5261102" y="0"/>
                </a:lnTo>
                <a:lnTo>
                  <a:pt x="0" y="0"/>
                </a:lnTo>
                <a:lnTo>
                  <a:pt x="0" y="1310639"/>
                </a:lnTo>
                <a:close/>
              </a:path>
            </a:pathLst>
          </a:custGeom>
          <a:solidFill>
            <a:srgbClr val="DEEBF7"/>
          </a:solidFill>
        </p:spPr>
        <p:txBody>
          <a:bodyPr wrap="square" lIns="0" tIns="0" rIns="0" bIns="0" rtlCol="0">
            <a:noAutofit/>
          </a:bodyPr>
          <a:lstStyle/>
          <a:p>
            <a:endParaRPr sz="1793" dirty="0">
              <a:solidFill>
                <a:prstClr val="black"/>
              </a:solidFill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370974" y="3041941"/>
            <a:ext cx="5254329" cy="0"/>
          </a:xfrm>
          <a:custGeom>
            <a:avLst/>
            <a:gdLst/>
            <a:ahLst/>
            <a:cxnLst/>
            <a:rect l="l" t="t" r="r" b="b"/>
            <a:pathLst>
              <a:path w="5273789">
                <a:moveTo>
                  <a:pt x="0" y="0"/>
                </a:moveTo>
                <a:lnTo>
                  <a:pt x="5273789" y="0"/>
                </a:lnTo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793">
              <a:solidFill>
                <a:prstClr val="black"/>
              </a:solidFill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5701602" y="1736086"/>
            <a:ext cx="1702733" cy="627392"/>
          </a:xfrm>
          <a:custGeom>
            <a:avLst/>
            <a:gdLst/>
            <a:ahLst/>
            <a:cxnLst/>
            <a:rect l="l" t="t" r="r" b="b"/>
            <a:pathLst>
              <a:path w="1709039" h="629716">
                <a:moveTo>
                  <a:pt x="0" y="629716"/>
                </a:moveTo>
                <a:lnTo>
                  <a:pt x="1709039" y="629716"/>
                </a:lnTo>
                <a:lnTo>
                  <a:pt x="1709039" y="0"/>
                </a:lnTo>
                <a:lnTo>
                  <a:pt x="0" y="0"/>
                </a:lnTo>
                <a:lnTo>
                  <a:pt x="0" y="629716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endParaRPr sz="1793">
              <a:solidFill>
                <a:prstClr val="black"/>
              </a:solidFill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7404335" y="1736086"/>
            <a:ext cx="1739933" cy="627392"/>
          </a:xfrm>
          <a:custGeom>
            <a:avLst/>
            <a:gdLst/>
            <a:ahLst/>
            <a:cxnLst/>
            <a:rect l="l" t="t" r="r" b="b"/>
            <a:pathLst>
              <a:path w="1746377" h="629716">
                <a:moveTo>
                  <a:pt x="0" y="629716"/>
                </a:moveTo>
                <a:lnTo>
                  <a:pt x="1746377" y="629716"/>
                </a:lnTo>
                <a:lnTo>
                  <a:pt x="1746377" y="0"/>
                </a:lnTo>
                <a:lnTo>
                  <a:pt x="0" y="0"/>
                </a:lnTo>
                <a:lnTo>
                  <a:pt x="0" y="629716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endParaRPr sz="1793">
              <a:solidFill>
                <a:prstClr val="black"/>
              </a:solidFill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9144267" y="1736086"/>
            <a:ext cx="1731708" cy="627392"/>
          </a:xfrm>
          <a:custGeom>
            <a:avLst/>
            <a:gdLst/>
            <a:ahLst/>
            <a:cxnLst/>
            <a:rect l="l" t="t" r="r" b="b"/>
            <a:pathLst>
              <a:path w="1738122" h="629716">
                <a:moveTo>
                  <a:pt x="0" y="629716"/>
                </a:moveTo>
                <a:lnTo>
                  <a:pt x="1738122" y="629716"/>
                </a:lnTo>
                <a:lnTo>
                  <a:pt x="1738122" y="0"/>
                </a:lnTo>
                <a:lnTo>
                  <a:pt x="0" y="0"/>
                </a:lnTo>
                <a:lnTo>
                  <a:pt x="0" y="629716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endParaRPr sz="1793">
              <a:solidFill>
                <a:prstClr val="black"/>
              </a:solidFill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10876102" y="1736086"/>
            <a:ext cx="1215131" cy="627392"/>
          </a:xfrm>
          <a:custGeom>
            <a:avLst/>
            <a:gdLst/>
            <a:ahLst/>
            <a:cxnLst/>
            <a:rect l="l" t="t" r="r" b="b"/>
            <a:pathLst>
              <a:path w="1219631" h="629716">
                <a:moveTo>
                  <a:pt x="0" y="629716"/>
                </a:moveTo>
                <a:lnTo>
                  <a:pt x="1219631" y="629716"/>
                </a:lnTo>
                <a:lnTo>
                  <a:pt x="1219631" y="0"/>
                </a:lnTo>
                <a:lnTo>
                  <a:pt x="0" y="0"/>
                </a:lnTo>
                <a:lnTo>
                  <a:pt x="0" y="629716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endParaRPr sz="1793">
              <a:solidFill>
                <a:prstClr val="black"/>
              </a:solidFill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5701602" y="2363530"/>
            <a:ext cx="1702733" cy="678410"/>
          </a:xfrm>
          <a:custGeom>
            <a:avLst/>
            <a:gdLst/>
            <a:ahLst/>
            <a:cxnLst/>
            <a:rect l="l" t="t" r="r" b="b"/>
            <a:pathLst>
              <a:path w="1709039" h="680923">
                <a:moveTo>
                  <a:pt x="0" y="680923"/>
                </a:moveTo>
                <a:lnTo>
                  <a:pt x="1709039" y="680923"/>
                </a:lnTo>
                <a:lnTo>
                  <a:pt x="1709039" y="0"/>
                </a:lnTo>
                <a:lnTo>
                  <a:pt x="0" y="0"/>
                </a:lnTo>
                <a:lnTo>
                  <a:pt x="0" y="680923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r>
              <a:rPr lang="es-ES" sz="1793" dirty="0">
                <a:solidFill>
                  <a:prstClr val="black"/>
                </a:solidFill>
              </a:rPr>
              <a:t>RECUROS PROPIOS </a:t>
            </a:r>
            <a:endParaRPr sz="1793" dirty="0">
              <a:solidFill>
                <a:prstClr val="black"/>
              </a:solidFill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7404335" y="2363530"/>
            <a:ext cx="1739933" cy="678410"/>
          </a:xfrm>
          <a:custGeom>
            <a:avLst/>
            <a:gdLst/>
            <a:ahLst/>
            <a:cxnLst/>
            <a:rect l="l" t="t" r="r" b="b"/>
            <a:pathLst>
              <a:path w="1746377" h="680923">
                <a:moveTo>
                  <a:pt x="0" y="680923"/>
                </a:moveTo>
                <a:lnTo>
                  <a:pt x="1746377" y="680923"/>
                </a:lnTo>
                <a:lnTo>
                  <a:pt x="1746377" y="0"/>
                </a:lnTo>
                <a:lnTo>
                  <a:pt x="0" y="0"/>
                </a:lnTo>
                <a:lnTo>
                  <a:pt x="0" y="680923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s-ES" sz="1793" dirty="0">
                <a:solidFill>
                  <a:prstClr val="black"/>
                </a:solidFill>
              </a:rPr>
              <a:t>0</a:t>
            </a:r>
            <a:endParaRPr sz="1793" dirty="0">
              <a:solidFill>
                <a:prstClr val="black"/>
              </a:solidFill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9144267" y="2363530"/>
            <a:ext cx="1731708" cy="678410"/>
          </a:xfrm>
          <a:custGeom>
            <a:avLst/>
            <a:gdLst/>
            <a:ahLst/>
            <a:cxnLst/>
            <a:rect l="l" t="t" r="r" b="b"/>
            <a:pathLst>
              <a:path w="1738122" h="680923">
                <a:moveTo>
                  <a:pt x="0" y="680923"/>
                </a:moveTo>
                <a:lnTo>
                  <a:pt x="1738122" y="680923"/>
                </a:lnTo>
                <a:lnTo>
                  <a:pt x="1738122" y="0"/>
                </a:lnTo>
                <a:lnTo>
                  <a:pt x="0" y="0"/>
                </a:lnTo>
                <a:lnTo>
                  <a:pt x="0" y="680923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endParaRPr sz="1793">
              <a:solidFill>
                <a:prstClr val="black"/>
              </a:solidFill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10326414" y="2363530"/>
            <a:ext cx="1764819" cy="678410"/>
          </a:xfrm>
          <a:custGeom>
            <a:avLst/>
            <a:gdLst/>
            <a:ahLst/>
            <a:cxnLst/>
            <a:rect l="l" t="t" r="r" b="b"/>
            <a:pathLst>
              <a:path w="1219631" h="680923">
                <a:moveTo>
                  <a:pt x="0" y="680923"/>
                </a:moveTo>
                <a:lnTo>
                  <a:pt x="1219631" y="680923"/>
                </a:lnTo>
                <a:lnTo>
                  <a:pt x="1219631" y="0"/>
                </a:lnTo>
                <a:lnTo>
                  <a:pt x="0" y="0"/>
                </a:lnTo>
                <a:lnTo>
                  <a:pt x="0" y="680923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r>
              <a:rPr lang="es-ES" sz="1793" dirty="0">
                <a:solidFill>
                  <a:prstClr val="black"/>
                </a:solidFill>
              </a:rPr>
              <a:t>PROYECTOS FORMULADOS </a:t>
            </a:r>
            <a:endParaRPr sz="1793" dirty="0">
              <a:solidFill>
                <a:prstClr val="black"/>
              </a:solidFill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5797386" y="1965286"/>
            <a:ext cx="1429773" cy="20295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1524"/>
              </a:lnSpc>
              <a:spcBef>
                <a:spcPts val="76"/>
              </a:spcBef>
            </a:pPr>
            <a:r>
              <a:rPr sz="2092" b="1" baseline="1950" dirty="0">
                <a:solidFill>
                  <a:prstClr val="black"/>
                </a:solidFill>
                <a:cs typeface="Calibri"/>
              </a:rPr>
              <a:t>FUENTE</a:t>
            </a:r>
            <a:r>
              <a:rPr sz="2092" b="1" spc="-19" baseline="1950" dirty="0">
                <a:solidFill>
                  <a:prstClr val="black"/>
                </a:solidFill>
                <a:cs typeface="Calibri"/>
              </a:rPr>
              <a:t> </a:t>
            </a:r>
            <a:r>
              <a:rPr sz="2092" b="1" baseline="1950" dirty="0">
                <a:solidFill>
                  <a:prstClr val="black"/>
                </a:solidFill>
                <a:cs typeface="Calibri"/>
              </a:rPr>
              <a:t>PR</a:t>
            </a:r>
            <a:r>
              <a:rPr sz="2092" b="1" spc="-4" baseline="1950" dirty="0">
                <a:solidFill>
                  <a:prstClr val="black"/>
                </a:solidFill>
                <a:cs typeface="Calibri"/>
              </a:rPr>
              <a:t>I</a:t>
            </a:r>
            <a:r>
              <a:rPr sz="2092" b="1" baseline="1950" dirty="0">
                <a:solidFill>
                  <a:prstClr val="black"/>
                </a:solidFill>
                <a:cs typeface="Calibri"/>
              </a:rPr>
              <a:t>NCI</a:t>
            </a:r>
            <a:r>
              <a:rPr sz="2092" b="1" spc="-100" baseline="1950" dirty="0">
                <a:solidFill>
                  <a:prstClr val="black"/>
                </a:solidFill>
                <a:cs typeface="Calibri"/>
              </a:rPr>
              <a:t>P</a:t>
            </a:r>
            <a:r>
              <a:rPr sz="2092" b="1" baseline="1950" dirty="0">
                <a:solidFill>
                  <a:prstClr val="black"/>
                </a:solidFill>
                <a:cs typeface="Calibri"/>
              </a:rPr>
              <a:t>AL</a:t>
            </a:r>
            <a:endParaRPr sz="1395" dirty="0">
              <a:solidFill>
                <a:prstClr val="black"/>
              </a:solidFill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7500372" y="1965286"/>
            <a:ext cx="1577482" cy="20295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1524"/>
              </a:lnSpc>
              <a:spcBef>
                <a:spcPts val="76"/>
              </a:spcBef>
            </a:pPr>
            <a:r>
              <a:rPr sz="2092" b="1" spc="-75" baseline="1950" dirty="0">
                <a:solidFill>
                  <a:prstClr val="black"/>
                </a:solidFill>
                <a:cs typeface="Calibri"/>
              </a:rPr>
              <a:t>V</a:t>
            </a:r>
            <a:r>
              <a:rPr sz="2092" b="1" baseline="1950" dirty="0">
                <a:solidFill>
                  <a:prstClr val="black"/>
                </a:solidFill>
                <a:cs typeface="Calibri"/>
              </a:rPr>
              <a:t>A</a:t>
            </a:r>
            <a:r>
              <a:rPr sz="2092" b="1" spc="-29" baseline="1950" dirty="0">
                <a:solidFill>
                  <a:prstClr val="black"/>
                </a:solidFill>
                <a:cs typeface="Calibri"/>
              </a:rPr>
              <a:t>L</a:t>
            </a:r>
            <a:r>
              <a:rPr sz="2092" b="1" baseline="1950" dirty="0">
                <a:solidFill>
                  <a:prstClr val="black"/>
                </a:solidFill>
                <a:cs typeface="Calibri"/>
              </a:rPr>
              <a:t>OR</a:t>
            </a:r>
            <a:r>
              <a:rPr sz="2092" b="1" spc="-14" baseline="1950" dirty="0">
                <a:solidFill>
                  <a:prstClr val="black"/>
                </a:solidFill>
                <a:cs typeface="Calibri"/>
              </a:rPr>
              <a:t> </a:t>
            </a:r>
            <a:r>
              <a:rPr lang="es-ES" sz="2092" b="1" spc="-14" baseline="1950" dirty="0">
                <a:solidFill>
                  <a:prstClr val="black"/>
                </a:solidFill>
                <a:cs typeface="Calibri"/>
              </a:rPr>
              <a:t>EJECUTADO</a:t>
            </a:r>
            <a:endParaRPr sz="1395" dirty="0">
              <a:solidFill>
                <a:prstClr val="black"/>
              </a:solidFill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9374473" y="1891663"/>
            <a:ext cx="1107024" cy="30924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1524"/>
              </a:lnSpc>
              <a:spcBef>
                <a:spcPts val="76"/>
              </a:spcBef>
            </a:pPr>
            <a:r>
              <a:rPr lang="es-ES" sz="2092" b="1" spc="-4" baseline="1950" dirty="0">
                <a:solidFill>
                  <a:prstClr val="black"/>
                </a:solidFill>
                <a:cs typeface="Calibri"/>
              </a:rPr>
              <a:t>Otras Fuentes</a:t>
            </a:r>
          </a:p>
          <a:p>
            <a:pPr marL="12653">
              <a:lnSpc>
                <a:spcPts val="1524"/>
              </a:lnSpc>
              <a:spcBef>
                <a:spcPts val="76"/>
              </a:spcBef>
            </a:pPr>
            <a:r>
              <a:rPr sz="2092" b="1" spc="-4" baseline="1950" dirty="0">
                <a:solidFill>
                  <a:prstClr val="black"/>
                </a:solidFill>
                <a:cs typeface="Calibri"/>
              </a:rPr>
              <a:t>(</a:t>
            </a:r>
            <a:r>
              <a:rPr sz="2092" b="1" baseline="1950" dirty="0">
                <a:solidFill>
                  <a:prstClr val="black"/>
                </a:solidFill>
                <a:cs typeface="Calibri"/>
              </a:rPr>
              <a:t>C</a:t>
            </a:r>
            <a:r>
              <a:rPr sz="2092" b="1" spc="-39" baseline="1950" dirty="0">
                <a:solidFill>
                  <a:prstClr val="black"/>
                </a:solidFill>
                <a:cs typeface="Calibri"/>
              </a:rPr>
              <a:t>U</a:t>
            </a:r>
            <a:r>
              <a:rPr sz="2092" b="1" baseline="1950" dirty="0">
                <a:solidFill>
                  <a:prstClr val="black"/>
                </a:solidFill>
                <a:cs typeface="Calibri"/>
              </a:rPr>
              <a:t>A</a:t>
            </a:r>
            <a:r>
              <a:rPr sz="2092" b="1" spc="-4" baseline="1950" dirty="0">
                <a:solidFill>
                  <a:prstClr val="black"/>
                </a:solidFill>
                <a:cs typeface="Calibri"/>
              </a:rPr>
              <a:t>L</a:t>
            </a:r>
            <a:r>
              <a:rPr sz="2092" b="1" spc="-9" baseline="1950" dirty="0">
                <a:solidFill>
                  <a:prstClr val="black"/>
                </a:solidFill>
                <a:cs typeface="Calibri"/>
              </a:rPr>
              <a:t>E</a:t>
            </a:r>
            <a:r>
              <a:rPr sz="2092" b="1" baseline="1950" dirty="0">
                <a:solidFill>
                  <a:prstClr val="black"/>
                </a:solidFill>
                <a:cs typeface="Calibri"/>
              </a:rPr>
              <a:t>S)</a:t>
            </a:r>
            <a:endParaRPr sz="1395" dirty="0">
              <a:solidFill>
                <a:prstClr val="black"/>
              </a:solidFill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0942389" y="1918948"/>
            <a:ext cx="891575" cy="20295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1524"/>
              </a:lnSpc>
              <a:spcBef>
                <a:spcPts val="76"/>
              </a:spcBef>
            </a:pPr>
            <a:r>
              <a:rPr sz="2092" b="1" baseline="1950" dirty="0">
                <a:solidFill>
                  <a:prstClr val="black"/>
                </a:solidFill>
                <a:cs typeface="Calibri"/>
              </a:rPr>
              <a:t>P</a:t>
            </a:r>
            <a:r>
              <a:rPr sz="2092" b="1" spc="-14" baseline="1950" dirty="0">
                <a:solidFill>
                  <a:prstClr val="black"/>
                </a:solidFill>
                <a:cs typeface="Calibri"/>
              </a:rPr>
              <a:t>R</a:t>
            </a:r>
            <a:r>
              <a:rPr sz="2092" b="1" baseline="1950" dirty="0">
                <a:solidFill>
                  <a:prstClr val="black"/>
                </a:solidFill>
                <a:cs typeface="Calibri"/>
              </a:rPr>
              <a:t>ODU</a:t>
            </a:r>
            <a:r>
              <a:rPr sz="2092" b="1" spc="9" baseline="1950" dirty="0">
                <a:solidFill>
                  <a:prstClr val="black"/>
                </a:solidFill>
                <a:cs typeface="Calibri"/>
              </a:rPr>
              <a:t>C</a:t>
            </a:r>
            <a:r>
              <a:rPr sz="2092" b="1" spc="-34" baseline="1950" dirty="0">
                <a:solidFill>
                  <a:prstClr val="black"/>
                </a:solidFill>
                <a:cs typeface="Calibri"/>
              </a:rPr>
              <a:t>T</a:t>
            </a:r>
            <a:r>
              <a:rPr sz="2092" b="1" baseline="1950" dirty="0">
                <a:solidFill>
                  <a:prstClr val="black"/>
                </a:solidFill>
                <a:cs typeface="Calibri"/>
              </a:rPr>
              <a:t>O</a:t>
            </a:r>
            <a:endParaRPr sz="1395" dirty="0">
              <a:solidFill>
                <a:prstClr val="black"/>
              </a:solidFill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877481" y="3662214"/>
            <a:ext cx="5760273" cy="278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877481" y="3965889"/>
            <a:ext cx="260618" cy="278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578927" y="3965889"/>
            <a:ext cx="345310" cy="278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197381" y="3965889"/>
            <a:ext cx="485027" cy="278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689559" y="3965889"/>
            <a:ext cx="1022592" cy="278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714738" y="3965889"/>
            <a:ext cx="401602" cy="278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927877" y="6485279"/>
            <a:ext cx="2195252" cy="27887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097"/>
              </a:lnSpc>
              <a:spcBef>
                <a:spcPts val="105"/>
              </a:spcBef>
            </a:pPr>
            <a:r>
              <a:rPr sz="1993" b="1" dirty="0">
                <a:solidFill>
                  <a:srgbClr val="2D75B6"/>
                </a:solidFill>
                <a:latin typeface="Times New Roman"/>
                <a:cs typeface="Times New Roman"/>
              </a:rPr>
              <a:t>#Junt</a:t>
            </a:r>
            <a:r>
              <a:rPr sz="1993" b="1" spc="-4" dirty="0">
                <a:solidFill>
                  <a:srgbClr val="2D75B6"/>
                </a:solidFill>
                <a:latin typeface="Times New Roman"/>
                <a:cs typeface="Times New Roman"/>
              </a:rPr>
              <a:t>o</a:t>
            </a:r>
            <a:r>
              <a:rPr sz="1993" b="1" dirty="0">
                <a:solidFill>
                  <a:srgbClr val="2D75B6"/>
                </a:solidFill>
                <a:latin typeface="Times New Roman"/>
                <a:cs typeface="Times New Roman"/>
              </a:rPr>
              <a:t>sPodemos</a:t>
            </a:r>
            <a:endParaRPr sz="1993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00767" y="1736139"/>
            <a:ext cx="5534421" cy="9426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038">
              <a:lnSpc>
                <a:spcPct val="101725"/>
              </a:lnSpc>
              <a:spcBef>
                <a:spcPts val="339"/>
              </a:spcBef>
            </a:pPr>
            <a:r>
              <a:rPr lang="es-ES" sz="1594" b="1" spc="-19" dirty="0">
                <a:solidFill>
                  <a:srgbClr val="44536A"/>
                </a:solidFill>
                <a:cs typeface="Calibri"/>
              </a:rPr>
              <a:t>Metas 2020 : Formulación, gestión y estructuración para la construcción de los proyectos:  </a:t>
            </a:r>
          </a:p>
          <a:p>
            <a:pPr marL="91038">
              <a:lnSpc>
                <a:spcPct val="101725"/>
              </a:lnSpc>
              <a:spcBef>
                <a:spcPts val="339"/>
              </a:spcBef>
            </a:pPr>
            <a:r>
              <a:rPr lang="es-ES" sz="1594" b="1" spc="-19" dirty="0">
                <a:solidFill>
                  <a:srgbClr val="44536A"/>
                </a:solidFill>
                <a:cs typeface="Calibri"/>
              </a:rPr>
              <a:t>3. Plaza de mercado</a:t>
            </a:r>
          </a:p>
        </p:txBody>
      </p:sp>
      <p:sp>
        <p:nvSpPr>
          <p:cNvPr id="49" name="Subtítulo 2"/>
          <p:cNvSpPr txBox="1">
            <a:spLocks/>
          </p:cNvSpPr>
          <p:nvPr/>
        </p:nvSpPr>
        <p:spPr>
          <a:xfrm>
            <a:off x="218876" y="630499"/>
            <a:ext cx="1738281" cy="54722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ES_tradnl" sz="2400" b="1" dirty="0">
                <a:solidFill>
                  <a:prstClr val="white"/>
                </a:solidFill>
              </a:rPr>
              <a:t>PROGRAMA</a:t>
            </a:r>
          </a:p>
        </p:txBody>
      </p:sp>
      <p:sp>
        <p:nvSpPr>
          <p:cNvPr id="50" name="Rectángulo 49"/>
          <p:cNvSpPr/>
          <p:nvPr/>
        </p:nvSpPr>
        <p:spPr>
          <a:xfrm>
            <a:off x="2371045" y="637700"/>
            <a:ext cx="946291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fontAlgn="ctr"/>
            <a:r>
              <a:rPr lang="es-ES" sz="2000" b="1" dirty="0">
                <a:solidFill>
                  <a:prstClr val="white"/>
                </a:solidFill>
                <a:latin typeface="Arial" panose="020B0604020202020204" pitchFamily="34" charset="0"/>
              </a:rPr>
              <a:t>3.1.2 Programas urbanos estratégicos de ciudad</a:t>
            </a:r>
          </a:p>
        </p:txBody>
      </p:sp>
      <p:sp>
        <p:nvSpPr>
          <p:cNvPr id="51" name="Rectángulo 50"/>
          <p:cNvSpPr/>
          <p:nvPr/>
        </p:nvSpPr>
        <p:spPr>
          <a:xfrm>
            <a:off x="7096464" y="4252754"/>
            <a:ext cx="384592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 fontAlgn="ctr"/>
            <a:r>
              <a:rPr lang="en-US" sz="1400" dirty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</a:rPr>
              <a:t>DEPENDENCIAS CORRESPOSABLES</a:t>
            </a:r>
          </a:p>
        </p:txBody>
      </p:sp>
      <p:sp>
        <p:nvSpPr>
          <p:cNvPr id="52" name="Rectángulo 51"/>
          <p:cNvSpPr/>
          <p:nvPr/>
        </p:nvSpPr>
        <p:spPr>
          <a:xfrm>
            <a:off x="6339161" y="4614856"/>
            <a:ext cx="547738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fontAlgn="ctr"/>
            <a:r>
              <a:rPr lang="es-MX" sz="1400" b="1" dirty="0">
                <a:solidFill>
                  <a:srgbClr val="000000"/>
                </a:solidFill>
                <a:latin typeface="Arial" panose="020B0604020202020204" pitchFamily="34" charset="0"/>
              </a:rPr>
              <a:t>Secretaría Secretaria de Planeación, Secretaria de Movilidad, Secretaria de Obras Publicas, Secretaria de Medio Ambiente.</a:t>
            </a:r>
          </a:p>
        </p:txBody>
      </p:sp>
      <p:sp>
        <p:nvSpPr>
          <p:cNvPr id="37" name="Rectángulo 36"/>
          <p:cNvSpPr/>
          <p:nvPr/>
        </p:nvSpPr>
        <p:spPr>
          <a:xfrm>
            <a:off x="39491" y="2870404"/>
            <a:ext cx="4975300" cy="4431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 fontAlgn="ctr"/>
            <a:r>
              <a:rPr lang="en-US" sz="1400" b="1" dirty="0">
                <a:solidFill>
                  <a:srgbClr val="000000"/>
                </a:solidFill>
                <a:latin typeface="Arial" panose="020B0604020202020204" pitchFamily="34" charset="0"/>
              </a:rPr>
              <a:t>ACTIVIDADES EJECUTADAS  HASTA NOVIEMBRE DE 2020</a:t>
            </a:r>
          </a:p>
          <a:p>
            <a:pPr marL="628650" lvl="1" indent="-171450" algn="just" fontAlgn="ctr">
              <a:buFont typeface="Arial" panose="020B0604020202020204" pitchFamily="34" charset="0"/>
              <a:buChar char="•"/>
            </a:pPr>
            <a:r>
              <a:rPr lang="es-CO" sz="1200" dirty="0">
                <a:solidFill>
                  <a:srgbClr val="000000"/>
                </a:solidFill>
                <a:latin typeface="Arial" panose="020B0604020202020204" pitchFamily="34" charset="0"/>
              </a:rPr>
              <a:t>Contratación de estudios y diseños. </a:t>
            </a:r>
          </a:p>
          <a:p>
            <a:pPr marL="628650" lvl="1" indent="-171450" algn="just" fontAlgn="ctr">
              <a:buFont typeface="Arial" panose="020B0604020202020204" pitchFamily="34" charset="0"/>
              <a:buChar char="•"/>
            </a:pPr>
            <a:r>
              <a:rPr lang="es-CO" sz="1200" dirty="0">
                <a:solidFill>
                  <a:srgbClr val="000000"/>
                </a:solidFill>
                <a:latin typeface="Arial" panose="020B0604020202020204" pitchFamily="34" charset="0"/>
              </a:rPr>
              <a:t>Concertación con la comunidad. </a:t>
            </a:r>
          </a:p>
          <a:p>
            <a:pPr marL="628650" lvl="1" indent="-171450" algn="just" fontAlgn="ctr">
              <a:buFont typeface="Arial" panose="020B0604020202020204" pitchFamily="34" charset="0"/>
              <a:buChar char="•"/>
            </a:pPr>
            <a:r>
              <a:rPr lang="es-CO" sz="1200" dirty="0">
                <a:solidFill>
                  <a:srgbClr val="000000"/>
                </a:solidFill>
                <a:latin typeface="Arial" panose="020B0604020202020204" pitchFamily="34" charset="0"/>
              </a:rPr>
              <a:t>Gestión con entidades posibles cofinanciadoras de los proyectos como son Gobernación de Antioquia, Departamento de Prosperidad social, Área metropolitana del Valle de Aburrá , cooperación internacional.</a:t>
            </a:r>
          </a:p>
          <a:p>
            <a:pPr marL="628650" lvl="1" indent="-171450" algn="just" fontAlgn="ctr">
              <a:buFont typeface="Arial" panose="020B0604020202020204" pitchFamily="34" charset="0"/>
              <a:buChar char="•"/>
            </a:pPr>
            <a:r>
              <a:rPr lang="es-CO" sz="1200" dirty="0">
                <a:solidFill>
                  <a:srgbClr val="000000"/>
                </a:solidFill>
                <a:latin typeface="Arial" panose="020B0604020202020204" pitchFamily="34" charset="0"/>
              </a:rPr>
              <a:t>Inclusión en la estrategia de plazas de Mercado modernas de la Gobernación de Antioquia.</a:t>
            </a:r>
          </a:p>
          <a:p>
            <a:pPr marL="628650" lvl="1" indent="-171450" algn="just" fontAlgn="ctr">
              <a:buFont typeface="Arial" panose="020B0604020202020204" pitchFamily="34" charset="0"/>
              <a:buChar char="•"/>
            </a:pPr>
            <a:r>
              <a:rPr lang="es-CO" sz="1200" dirty="0">
                <a:solidFill>
                  <a:srgbClr val="000000"/>
                </a:solidFill>
                <a:latin typeface="Arial" panose="020B0604020202020204" pitchFamily="34" charset="0"/>
              </a:rPr>
              <a:t>Radicación del proyecto de plaza de Mercado ante el DPS.</a:t>
            </a:r>
          </a:p>
          <a:p>
            <a:pPr marL="628650" lvl="1" indent="-171450" algn="just" fontAlgn="ctr">
              <a:buFont typeface="Arial" panose="020B0604020202020204" pitchFamily="34" charset="0"/>
              <a:buChar char="•"/>
            </a:pPr>
            <a:r>
              <a:rPr lang="es-CO" sz="1200" dirty="0">
                <a:solidFill>
                  <a:srgbClr val="000000"/>
                </a:solidFill>
                <a:latin typeface="Arial" panose="020B0604020202020204" pitchFamily="34" charset="0"/>
              </a:rPr>
              <a:t>Acompañamiento social a los comerciantes de la plaza.</a:t>
            </a:r>
          </a:p>
          <a:p>
            <a:pPr marL="628650" lvl="1" indent="-171450" algn="just" fontAlgn="ctr">
              <a:buFont typeface="Arial" panose="020B0604020202020204" pitchFamily="34" charset="0"/>
              <a:buChar char="•"/>
            </a:pPr>
            <a:r>
              <a:rPr lang="es-CO" sz="1200" dirty="0">
                <a:solidFill>
                  <a:srgbClr val="000000"/>
                </a:solidFill>
                <a:latin typeface="Arial" panose="020B0604020202020204" pitchFamily="34" charset="0"/>
              </a:rPr>
              <a:t>Entrega de caretas de bioseguridad a los comerciantes de la plaza, con el apoyo de la Gobernación de Antioquia . </a:t>
            </a:r>
          </a:p>
          <a:p>
            <a:pPr marL="628650" lvl="1" indent="-171450" algn="just" fontAlgn="ctr">
              <a:buFont typeface="Arial" panose="020B0604020202020204" pitchFamily="34" charset="0"/>
              <a:buChar char="•"/>
            </a:pPr>
            <a:r>
              <a:rPr lang="es-CO" sz="1200" dirty="0">
                <a:solidFill>
                  <a:srgbClr val="000000"/>
                </a:solidFill>
                <a:latin typeface="Arial" panose="020B0604020202020204" pitchFamily="34" charset="0"/>
              </a:rPr>
              <a:t>Continuidad del proceso de cumplimiento de sentencia de compensación de comerciantes que se acogen a dicha compensación. </a:t>
            </a:r>
          </a:p>
          <a:p>
            <a:pPr lvl="1" fontAlgn="ctr"/>
            <a:endParaRPr lang="en-US" sz="1400" b="1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1" fontAlgn="ctr"/>
            <a:endParaRPr lang="en-US" sz="1400" b="1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1" fontAlgn="ctr"/>
            <a:endParaRPr lang="en-US" sz="1400" b="1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1" fontAlgn="ctr"/>
            <a:endParaRPr lang="en-US" sz="1600" b="1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1" fontAlgn="ctr"/>
            <a:endParaRPr lang="en-US" sz="1600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0" name="object 39"/>
          <p:cNvSpPr/>
          <p:nvPr/>
        </p:nvSpPr>
        <p:spPr>
          <a:xfrm>
            <a:off x="5701603" y="3037461"/>
            <a:ext cx="6132361" cy="1256237"/>
          </a:xfrm>
          <a:custGeom>
            <a:avLst/>
            <a:gdLst/>
            <a:ahLst/>
            <a:cxnLst/>
            <a:rect l="l" t="t" r="r" b="b"/>
            <a:pathLst>
              <a:path w="6486144" h="3154679">
                <a:moveTo>
                  <a:pt x="0" y="3154679"/>
                </a:moveTo>
                <a:lnTo>
                  <a:pt x="6486144" y="3154679"/>
                </a:lnTo>
                <a:lnTo>
                  <a:pt x="6486144" y="0"/>
                </a:lnTo>
                <a:lnTo>
                  <a:pt x="0" y="0"/>
                </a:lnTo>
                <a:lnTo>
                  <a:pt x="0" y="3154679"/>
                </a:lnTo>
                <a:close/>
              </a:path>
            </a:pathLst>
          </a:custGeom>
          <a:solidFill>
            <a:srgbClr val="FAE4D5"/>
          </a:solidFill>
        </p:spPr>
        <p:txBody>
          <a:bodyPr wrap="square" lIns="0" tIns="0" rIns="0" bIns="0" rtlCol="0">
            <a:noAutofit/>
          </a:bodyPr>
          <a:lstStyle/>
          <a:p>
            <a:r>
              <a:rPr lang="es-ES" sz="1400" dirty="0">
                <a:solidFill>
                  <a:srgbClr val="202124"/>
                </a:solidFill>
                <a:latin typeface="Roboto"/>
              </a:rPr>
              <a:t>NOTA: SE CUENTA CON UN PRESUPUESTO DE $  </a:t>
            </a:r>
            <a:r>
              <a:rPr lang="es-ES" sz="1400" b="1" dirty="0">
                <a:solidFill>
                  <a:srgbClr val="202124"/>
                </a:solidFill>
                <a:latin typeface="Roboto"/>
              </a:rPr>
              <a:t>1,732,567,436</a:t>
            </a:r>
            <a:r>
              <a:rPr lang="es-ES" sz="1400" dirty="0">
                <a:solidFill>
                  <a:srgbClr val="202124"/>
                </a:solidFill>
                <a:latin typeface="Roboto"/>
              </a:rPr>
              <a:t> EL CUAL SE HA EJECUTADO $ </a:t>
            </a:r>
            <a:r>
              <a:rPr lang="es-ES" sz="1400" b="1" dirty="0">
                <a:solidFill>
                  <a:srgbClr val="202124"/>
                </a:solidFill>
                <a:latin typeface="Roboto"/>
              </a:rPr>
              <a:t>248,925,000 </a:t>
            </a:r>
            <a:r>
              <a:rPr lang="es-ES" sz="1400" dirty="0">
                <a:solidFill>
                  <a:srgbClr val="202124"/>
                </a:solidFill>
                <a:latin typeface="Roboto"/>
              </a:rPr>
              <a:t>EN ACOMPAÑAMIENTO SOCIAL Y COMPENSACIONES QUE SE ESTAN ADELANTANDO DE 8 COMERCIANTES, EL RESTANTE NO SE HA EJECUTADO PORQUE ESTA EN PROCESO DE FORMULACIÓN DE ESTUDIOS Y DISEÑOS Y MAS COMPENSACIONES</a:t>
            </a:r>
            <a:endParaRPr lang="es-ES" sz="1793" dirty="0">
              <a:solidFill>
                <a:srgbClr val="202124"/>
              </a:solidFill>
              <a:latin typeface="Roboto"/>
            </a:endParaRPr>
          </a:p>
          <a:p>
            <a:endParaRPr lang="es-ES" sz="1400" dirty="0">
              <a:solidFill>
                <a:srgbClr val="202124"/>
              </a:solidFill>
              <a:latin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12176612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78289"/>
            <a:ext cx="12192000" cy="1062560"/>
          </a:xfrm>
          <a:prstGeom prst="rect">
            <a:avLst/>
          </a:prstGeom>
          <a:solidFill>
            <a:srgbClr val="00459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0" y="0"/>
            <a:ext cx="12192000" cy="47828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793">
              <a:solidFill>
                <a:prstClr val="black"/>
              </a:solidFill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98413" y="1736138"/>
            <a:ext cx="5426013" cy="931601"/>
          </a:xfrm>
          <a:custGeom>
            <a:avLst/>
            <a:gdLst/>
            <a:ahLst/>
            <a:cxnLst/>
            <a:rect l="l" t="t" r="r" b="b"/>
            <a:pathLst>
              <a:path w="5261102" h="1310639">
                <a:moveTo>
                  <a:pt x="0" y="1310639"/>
                </a:moveTo>
                <a:lnTo>
                  <a:pt x="5261102" y="1310639"/>
                </a:lnTo>
                <a:lnTo>
                  <a:pt x="5261102" y="0"/>
                </a:lnTo>
                <a:lnTo>
                  <a:pt x="0" y="0"/>
                </a:lnTo>
                <a:lnTo>
                  <a:pt x="0" y="1310639"/>
                </a:lnTo>
                <a:close/>
              </a:path>
            </a:pathLst>
          </a:custGeom>
          <a:solidFill>
            <a:srgbClr val="DEEBF7"/>
          </a:solidFill>
        </p:spPr>
        <p:txBody>
          <a:bodyPr wrap="square" lIns="0" tIns="0" rIns="0" bIns="0" rtlCol="0">
            <a:noAutofit/>
          </a:bodyPr>
          <a:lstStyle/>
          <a:p>
            <a:endParaRPr sz="1793" dirty="0">
              <a:solidFill>
                <a:prstClr val="black"/>
              </a:solidFill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370974" y="3041941"/>
            <a:ext cx="5254329" cy="0"/>
          </a:xfrm>
          <a:custGeom>
            <a:avLst/>
            <a:gdLst/>
            <a:ahLst/>
            <a:cxnLst/>
            <a:rect l="l" t="t" r="r" b="b"/>
            <a:pathLst>
              <a:path w="5273789">
                <a:moveTo>
                  <a:pt x="0" y="0"/>
                </a:moveTo>
                <a:lnTo>
                  <a:pt x="5273789" y="0"/>
                </a:lnTo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793">
              <a:solidFill>
                <a:prstClr val="black"/>
              </a:solidFill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5701602" y="1736086"/>
            <a:ext cx="1702733" cy="627392"/>
          </a:xfrm>
          <a:custGeom>
            <a:avLst/>
            <a:gdLst/>
            <a:ahLst/>
            <a:cxnLst/>
            <a:rect l="l" t="t" r="r" b="b"/>
            <a:pathLst>
              <a:path w="1709039" h="629716">
                <a:moveTo>
                  <a:pt x="0" y="629716"/>
                </a:moveTo>
                <a:lnTo>
                  <a:pt x="1709039" y="629716"/>
                </a:lnTo>
                <a:lnTo>
                  <a:pt x="1709039" y="0"/>
                </a:lnTo>
                <a:lnTo>
                  <a:pt x="0" y="0"/>
                </a:lnTo>
                <a:lnTo>
                  <a:pt x="0" y="629716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endParaRPr sz="1793">
              <a:solidFill>
                <a:prstClr val="black"/>
              </a:solidFill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7404335" y="1736086"/>
            <a:ext cx="1739933" cy="627392"/>
          </a:xfrm>
          <a:custGeom>
            <a:avLst/>
            <a:gdLst/>
            <a:ahLst/>
            <a:cxnLst/>
            <a:rect l="l" t="t" r="r" b="b"/>
            <a:pathLst>
              <a:path w="1746377" h="629716">
                <a:moveTo>
                  <a:pt x="0" y="629716"/>
                </a:moveTo>
                <a:lnTo>
                  <a:pt x="1746377" y="629716"/>
                </a:lnTo>
                <a:lnTo>
                  <a:pt x="1746377" y="0"/>
                </a:lnTo>
                <a:lnTo>
                  <a:pt x="0" y="0"/>
                </a:lnTo>
                <a:lnTo>
                  <a:pt x="0" y="629716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endParaRPr sz="1793">
              <a:solidFill>
                <a:prstClr val="black"/>
              </a:solidFill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9144267" y="1736086"/>
            <a:ext cx="1731708" cy="627392"/>
          </a:xfrm>
          <a:custGeom>
            <a:avLst/>
            <a:gdLst/>
            <a:ahLst/>
            <a:cxnLst/>
            <a:rect l="l" t="t" r="r" b="b"/>
            <a:pathLst>
              <a:path w="1738122" h="629716">
                <a:moveTo>
                  <a:pt x="0" y="629716"/>
                </a:moveTo>
                <a:lnTo>
                  <a:pt x="1738122" y="629716"/>
                </a:lnTo>
                <a:lnTo>
                  <a:pt x="1738122" y="0"/>
                </a:lnTo>
                <a:lnTo>
                  <a:pt x="0" y="0"/>
                </a:lnTo>
                <a:lnTo>
                  <a:pt x="0" y="629716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endParaRPr sz="1793">
              <a:solidFill>
                <a:prstClr val="black"/>
              </a:solidFill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10876102" y="1736086"/>
            <a:ext cx="1215131" cy="627392"/>
          </a:xfrm>
          <a:custGeom>
            <a:avLst/>
            <a:gdLst/>
            <a:ahLst/>
            <a:cxnLst/>
            <a:rect l="l" t="t" r="r" b="b"/>
            <a:pathLst>
              <a:path w="1219631" h="629716">
                <a:moveTo>
                  <a:pt x="0" y="629716"/>
                </a:moveTo>
                <a:lnTo>
                  <a:pt x="1219631" y="629716"/>
                </a:lnTo>
                <a:lnTo>
                  <a:pt x="1219631" y="0"/>
                </a:lnTo>
                <a:lnTo>
                  <a:pt x="0" y="0"/>
                </a:lnTo>
                <a:lnTo>
                  <a:pt x="0" y="629716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endParaRPr sz="1793">
              <a:solidFill>
                <a:prstClr val="black"/>
              </a:solidFill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5701602" y="2363530"/>
            <a:ext cx="1702733" cy="678410"/>
          </a:xfrm>
          <a:custGeom>
            <a:avLst/>
            <a:gdLst/>
            <a:ahLst/>
            <a:cxnLst/>
            <a:rect l="l" t="t" r="r" b="b"/>
            <a:pathLst>
              <a:path w="1709039" h="680923">
                <a:moveTo>
                  <a:pt x="0" y="680923"/>
                </a:moveTo>
                <a:lnTo>
                  <a:pt x="1709039" y="680923"/>
                </a:lnTo>
                <a:lnTo>
                  <a:pt x="1709039" y="0"/>
                </a:lnTo>
                <a:lnTo>
                  <a:pt x="0" y="0"/>
                </a:lnTo>
                <a:lnTo>
                  <a:pt x="0" y="680923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r>
              <a:rPr lang="es-ES" sz="1793" dirty="0">
                <a:solidFill>
                  <a:prstClr val="black"/>
                </a:solidFill>
              </a:rPr>
              <a:t>RECUROS PROPIOS </a:t>
            </a:r>
            <a:endParaRPr sz="1793" dirty="0">
              <a:solidFill>
                <a:prstClr val="black"/>
              </a:solidFill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7404335" y="2363530"/>
            <a:ext cx="1739933" cy="678410"/>
          </a:xfrm>
          <a:custGeom>
            <a:avLst/>
            <a:gdLst/>
            <a:ahLst/>
            <a:cxnLst/>
            <a:rect l="l" t="t" r="r" b="b"/>
            <a:pathLst>
              <a:path w="1746377" h="680923">
                <a:moveTo>
                  <a:pt x="0" y="680923"/>
                </a:moveTo>
                <a:lnTo>
                  <a:pt x="1746377" y="680923"/>
                </a:lnTo>
                <a:lnTo>
                  <a:pt x="1746377" y="0"/>
                </a:lnTo>
                <a:lnTo>
                  <a:pt x="0" y="0"/>
                </a:lnTo>
                <a:lnTo>
                  <a:pt x="0" y="680923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s-ES" sz="1793" dirty="0">
                <a:solidFill>
                  <a:prstClr val="black"/>
                </a:solidFill>
              </a:rPr>
              <a:t>0</a:t>
            </a:r>
            <a:endParaRPr sz="1793" dirty="0">
              <a:solidFill>
                <a:prstClr val="black"/>
              </a:solidFill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9144267" y="2363530"/>
            <a:ext cx="1731708" cy="678410"/>
          </a:xfrm>
          <a:custGeom>
            <a:avLst/>
            <a:gdLst/>
            <a:ahLst/>
            <a:cxnLst/>
            <a:rect l="l" t="t" r="r" b="b"/>
            <a:pathLst>
              <a:path w="1738122" h="680923">
                <a:moveTo>
                  <a:pt x="0" y="680923"/>
                </a:moveTo>
                <a:lnTo>
                  <a:pt x="1738122" y="680923"/>
                </a:lnTo>
                <a:lnTo>
                  <a:pt x="1738122" y="0"/>
                </a:lnTo>
                <a:lnTo>
                  <a:pt x="0" y="0"/>
                </a:lnTo>
                <a:lnTo>
                  <a:pt x="0" y="680923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endParaRPr sz="1793">
              <a:solidFill>
                <a:prstClr val="black"/>
              </a:solidFill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10326414" y="2363530"/>
            <a:ext cx="1764819" cy="678410"/>
          </a:xfrm>
          <a:custGeom>
            <a:avLst/>
            <a:gdLst/>
            <a:ahLst/>
            <a:cxnLst/>
            <a:rect l="l" t="t" r="r" b="b"/>
            <a:pathLst>
              <a:path w="1219631" h="680923">
                <a:moveTo>
                  <a:pt x="0" y="680923"/>
                </a:moveTo>
                <a:lnTo>
                  <a:pt x="1219631" y="680923"/>
                </a:lnTo>
                <a:lnTo>
                  <a:pt x="1219631" y="0"/>
                </a:lnTo>
                <a:lnTo>
                  <a:pt x="0" y="0"/>
                </a:lnTo>
                <a:lnTo>
                  <a:pt x="0" y="680923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r>
              <a:rPr lang="es-ES" sz="1793" dirty="0">
                <a:solidFill>
                  <a:prstClr val="black"/>
                </a:solidFill>
              </a:rPr>
              <a:t>PROYECTOS FORMULADOS </a:t>
            </a:r>
            <a:endParaRPr sz="1793" dirty="0">
              <a:solidFill>
                <a:prstClr val="black"/>
              </a:solidFill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5797386" y="1965286"/>
            <a:ext cx="1429773" cy="20295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1524"/>
              </a:lnSpc>
              <a:spcBef>
                <a:spcPts val="76"/>
              </a:spcBef>
            </a:pPr>
            <a:r>
              <a:rPr sz="2092" b="1" baseline="1950" dirty="0">
                <a:solidFill>
                  <a:prstClr val="black"/>
                </a:solidFill>
                <a:cs typeface="Calibri"/>
              </a:rPr>
              <a:t>FUENTE</a:t>
            </a:r>
            <a:r>
              <a:rPr sz="2092" b="1" spc="-19" baseline="1950" dirty="0">
                <a:solidFill>
                  <a:prstClr val="black"/>
                </a:solidFill>
                <a:cs typeface="Calibri"/>
              </a:rPr>
              <a:t> </a:t>
            </a:r>
            <a:r>
              <a:rPr sz="2092" b="1" baseline="1950" dirty="0">
                <a:solidFill>
                  <a:prstClr val="black"/>
                </a:solidFill>
                <a:cs typeface="Calibri"/>
              </a:rPr>
              <a:t>PR</a:t>
            </a:r>
            <a:r>
              <a:rPr sz="2092" b="1" spc="-4" baseline="1950" dirty="0">
                <a:solidFill>
                  <a:prstClr val="black"/>
                </a:solidFill>
                <a:cs typeface="Calibri"/>
              </a:rPr>
              <a:t>I</a:t>
            </a:r>
            <a:r>
              <a:rPr sz="2092" b="1" baseline="1950" dirty="0">
                <a:solidFill>
                  <a:prstClr val="black"/>
                </a:solidFill>
                <a:cs typeface="Calibri"/>
              </a:rPr>
              <a:t>NCI</a:t>
            </a:r>
            <a:r>
              <a:rPr sz="2092" b="1" spc="-100" baseline="1950" dirty="0">
                <a:solidFill>
                  <a:prstClr val="black"/>
                </a:solidFill>
                <a:cs typeface="Calibri"/>
              </a:rPr>
              <a:t>P</a:t>
            </a:r>
            <a:r>
              <a:rPr sz="2092" b="1" baseline="1950" dirty="0">
                <a:solidFill>
                  <a:prstClr val="black"/>
                </a:solidFill>
                <a:cs typeface="Calibri"/>
              </a:rPr>
              <a:t>AL</a:t>
            </a:r>
            <a:endParaRPr sz="1395" dirty="0">
              <a:solidFill>
                <a:prstClr val="black"/>
              </a:solidFill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7500372" y="1965286"/>
            <a:ext cx="1577482" cy="20295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1524"/>
              </a:lnSpc>
              <a:spcBef>
                <a:spcPts val="76"/>
              </a:spcBef>
            </a:pPr>
            <a:r>
              <a:rPr sz="2092" b="1" spc="-75" baseline="1950" dirty="0">
                <a:solidFill>
                  <a:prstClr val="black"/>
                </a:solidFill>
                <a:cs typeface="Calibri"/>
              </a:rPr>
              <a:t>V</a:t>
            </a:r>
            <a:r>
              <a:rPr sz="2092" b="1" baseline="1950" dirty="0">
                <a:solidFill>
                  <a:prstClr val="black"/>
                </a:solidFill>
                <a:cs typeface="Calibri"/>
              </a:rPr>
              <a:t>A</a:t>
            </a:r>
            <a:r>
              <a:rPr sz="2092" b="1" spc="-29" baseline="1950" dirty="0">
                <a:solidFill>
                  <a:prstClr val="black"/>
                </a:solidFill>
                <a:cs typeface="Calibri"/>
              </a:rPr>
              <a:t>L</a:t>
            </a:r>
            <a:r>
              <a:rPr sz="2092" b="1" baseline="1950" dirty="0">
                <a:solidFill>
                  <a:prstClr val="black"/>
                </a:solidFill>
                <a:cs typeface="Calibri"/>
              </a:rPr>
              <a:t>OR</a:t>
            </a:r>
            <a:r>
              <a:rPr sz="2092" b="1" spc="-14" baseline="1950" dirty="0">
                <a:solidFill>
                  <a:prstClr val="black"/>
                </a:solidFill>
                <a:cs typeface="Calibri"/>
              </a:rPr>
              <a:t> </a:t>
            </a:r>
            <a:r>
              <a:rPr lang="es-ES" sz="2092" b="1" spc="-14" baseline="1950" dirty="0">
                <a:solidFill>
                  <a:prstClr val="black"/>
                </a:solidFill>
                <a:cs typeface="Calibri"/>
              </a:rPr>
              <a:t>EJECUTADO</a:t>
            </a:r>
            <a:endParaRPr sz="1395" dirty="0">
              <a:solidFill>
                <a:prstClr val="black"/>
              </a:solidFill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9374473" y="1891663"/>
            <a:ext cx="1107024" cy="30924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1524"/>
              </a:lnSpc>
              <a:spcBef>
                <a:spcPts val="76"/>
              </a:spcBef>
            </a:pPr>
            <a:r>
              <a:rPr lang="es-ES" sz="2092" b="1" spc="-4" baseline="1950" dirty="0">
                <a:solidFill>
                  <a:prstClr val="black"/>
                </a:solidFill>
                <a:cs typeface="Calibri"/>
              </a:rPr>
              <a:t>Otras Fuentes</a:t>
            </a:r>
          </a:p>
          <a:p>
            <a:pPr marL="12653">
              <a:lnSpc>
                <a:spcPts val="1524"/>
              </a:lnSpc>
              <a:spcBef>
                <a:spcPts val="76"/>
              </a:spcBef>
            </a:pPr>
            <a:r>
              <a:rPr sz="2092" b="1" spc="-4" baseline="1950" dirty="0">
                <a:solidFill>
                  <a:prstClr val="black"/>
                </a:solidFill>
                <a:cs typeface="Calibri"/>
              </a:rPr>
              <a:t>(</a:t>
            </a:r>
            <a:r>
              <a:rPr sz="2092" b="1" baseline="1950" dirty="0">
                <a:solidFill>
                  <a:prstClr val="black"/>
                </a:solidFill>
                <a:cs typeface="Calibri"/>
              </a:rPr>
              <a:t>C</a:t>
            </a:r>
            <a:r>
              <a:rPr sz="2092" b="1" spc="-39" baseline="1950" dirty="0">
                <a:solidFill>
                  <a:prstClr val="black"/>
                </a:solidFill>
                <a:cs typeface="Calibri"/>
              </a:rPr>
              <a:t>U</a:t>
            </a:r>
            <a:r>
              <a:rPr sz="2092" b="1" baseline="1950" dirty="0">
                <a:solidFill>
                  <a:prstClr val="black"/>
                </a:solidFill>
                <a:cs typeface="Calibri"/>
              </a:rPr>
              <a:t>A</a:t>
            </a:r>
            <a:r>
              <a:rPr sz="2092" b="1" spc="-4" baseline="1950" dirty="0">
                <a:solidFill>
                  <a:prstClr val="black"/>
                </a:solidFill>
                <a:cs typeface="Calibri"/>
              </a:rPr>
              <a:t>L</a:t>
            </a:r>
            <a:r>
              <a:rPr sz="2092" b="1" spc="-9" baseline="1950" dirty="0">
                <a:solidFill>
                  <a:prstClr val="black"/>
                </a:solidFill>
                <a:cs typeface="Calibri"/>
              </a:rPr>
              <a:t>E</a:t>
            </a:r>
            <a:r>
              <a:rPr sz="2092" b="1" baseline="1950" dirty="0">
                <a:solidFill>
                  <a:prstClr val="black"/>
                </a:solidFill>
                <a:cs typeface="Calibri"/>
              </a:rPr>
              <a:t>S)</a:t>
            </a:r>
            <a:endParaRPr sz="1395" dirty="0">
              <a:solidFill>
                <a:prstClr val="black"/>
              </a:solidFill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0942389" y="1918948"/>
            <a:ext cx="891575" cy="20295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1524"/>
              </a:lnSpc>
              <a:spcBef>
                <a:spcPts val="76"/>
              </a:spcBef>
            </a:pPr>
            <a:r>
              <a:rPr sz="2092" b="1" baseline="1950" dirty="0">
                <a:solidFill>
                  <a:prstClr val="black"/>
                </a:solidFill>
                <a:cs typeface="Calibri"/>
              </a:rPr>
              <a:t>P</a:t>
            </a:r>
            <a:r>
              <a:rPr sz="2092" b="1" spc="-14" baseline="1950" dirty="0">
                <a:solidFill>
                  <a:prstClr val="black"/>
                </a:solidFill>
                <a:cs typeface="Calibri"/>
              </a:rPr>
              <a:t>R</a:t>
            </a:r>
            <a:r>
              <a:rPr sz="2092" b="1" baseline="1950" dirty="0">
                <a:solidFill>
                  <a:prstClr val="black"/>
                </a:solidFill>
                <a:cs typeface="Calibri"/>
              </a:rPr>
              <a:t>ODU</a:t>
            </a:r>
            <a:r>
              <a:rPr sz="2092" b="1" spc="9" baseline="1950" dirty="0">
                <a:solidFill>
                  <a:prstClr val="black"/>
                </a:solidFill>
                <a:cs typeface="Calibri"/>
              </a:rPr>
              <a:t>C</a:t>
            </a:r>
            <a:r>
              <a:rPr sz="2092" b="1" spc="-34" baseline="1950" dirty="0">
                <a:solidFill>
                  <a:prstClr val="black"/>
                </a:solidFill>
                <a:cs typeface="Calibri"/>
              </a:rPr>
              <a:t>T</a:t>
            </a:r>
            <a:r>
              <a:rPr sz="2092" b="1" baseline="1950" dirty="0">
                <a:solidFill>
                  <a:prstClr val="black"/>
                </a:solidFill>
                <a:cs typeface="Calibri"/>
              </a:rPr>
              <a:t>O</a:t>
            </a:r>
            <a:endParaRPr sz="1395" dirty="0">
              <a:solidFill>
                <a:prstClr val="black"/>
              </a:solidFill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877481" y="3662214"/>
            <a:ext cx="5760273" cy="278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877481" y="3965889"/>
            <a:ext cx="260618" cy="278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578927" y="3965889"/>
            <a:ext cx="345310" cy="278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197381" y="3965889"/>
            <a:ext cx="485027" cy="278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689559" y="3965889"/>
            <a:ext cx="1022592" cy="278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714738" y="3965889"/>
            <a:ext cx="401602" cy="278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927877" y="6485279"/>
            <a:ext cx="2195252" cy="27887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097"/>
              </a:lnSpc>
              <a:spcBef>
                <a:spcPts val="105"/>
              </a:spcBef>
            </a:pPr>
            <a:r>
              <a:rPr sz="1993" b="1" dirty="0">
                <a:solidFill>
                  <a:srgbClr val="2D75B6"/>
                </a:solidFill>
                <a:latin typeface="Times New Roman"/>
                <a:cs typeface="Times New Roman"/>
              </a:rPr>
              <a:t>#Junt</a:t>
            </a:r>
            <a:r>
              <a:rPr sz="1993" b="1" spc="-4" dirty="0">
                <a:solidFill>
                  <a:srgbClr val="2D75B6"/>
                </a:solidFill>
                <a:latin typeface="Times New Roman"/>
                <a:cs typeface="Times New Roman"/>
              </a:rPr>
              <a:t>o</a:t>
            </a:r>
            <a:r>
              <a:rPr sz="1993" b="1" dirty="0">
                <a:solidFill>
                  <a:srgbClr val="2D75B6"/>
                </a:solidFill>
                <a:latin typeface="Times New Roman"/>
                <a:cs typeface="Times New Roman"/>
              </a:rPr>
              <a:t>sPodemos</a:t>
            </a:r>
            <a:endParaRPr sz="1993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00767" y="1736138"/>
            <a:ext cx="4953371" cy="74738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038">
              <a:lnSpc>
                <a:spcPct val="101725"/>
              </a:lnSpc>
              <a:spcBef>
                <a:spcPts val="339"/>
              </a:spcBef>
            </a:pPr>
            <a:r>
              <a:rPr lang="es-ES" sz="1594" b="1" spc="-19" dirty="0">
                <a:solidFill>
                  <a:srgbClr val="44536A"/>
                </a:solidFill>
                <a:cs typeface="Calibri"/>
              </a:rPr>
              <a:t>Metas 2020 : Formulación, gestión y estructuración para la construcción de los proyectos:  </a:t>
            </a:r>
          </a:p>
          <a:p>
            <a:pPr marL="91038">
              <a:lnSpc>
                <a:spcPct val="101725"/>
              </a:lnSpc>
              <a:spcBef>
                <a:spcPts val="339"/>
              </a:spcBef>
            </a:pPr>
            <a:r>
              <a:rPr lang="es-ES" sz="1594" b="1" spc="-19" dirty="0">
                <a:solidFill>
                  <a:srgbClr val="44536A"/>
                </a:solidFill>
                <a:cs typeface="Calibri"/>
              </a:rPr>
              <a:t>4. Parque de artes y oficios </a:t>
            </a:r>
          </a:p>
        </p:txBody>
      </p:sp>
      <p:sp>
        <p:nvSpPr>
          <p:cNvPr id="49" name="Subtítulo 2"/>
          <p:cNvSpPr txBox="1">
            <a:spLocks/>
          </p:cNvSpPr>
          <p:nvPr/>
        </p:nvSpPr>
        <p:spPr>
          <a:xfrm>
            <a:off x="218876" y="630499"/>
            <a:ext cx="1738281" cy="54722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ES_tradnl" sz="2400" b="1" dirty="0">
                <a:solidFill>
                  <a:prstClr val="white"/>
                </a:solidFill>
              </a:rPr>
              <a:t>PROGRAMA</a:t>
            </a:r>
          </a:p>
        </p:txBody>
      </p:sp>
      <p:sp>
        <p:nvSpPr>
          <p:cNvPr id="50" name="Rectángulo 49"/>
          <p:cNvSpPr/>
          <p:nvPr/>
        </p:nvSpPr>
        <p:spPr>
          <a:xfrm>
            <a:off x="2371045" y="637700"/>
            <a:ext cx="946291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fontAlgn="ctr"/>
            <a:r>
              <a:rPr lang="es-ES" sz="2000" b="1" dirty="0">
                <a:solidFill>
                  <a:prstClr val="white"/>
                </a:solidFill>
                <a:latin typeface="Arial" panose="020B0604020202020204" pitchFamily="34" charset="0"/>
              </a:rPr>
              <a:t>3.1.2 Programas urbanos estratégicos de ciudad</a:t>
            </a:r>
          </a:p>
        </p:txBody>
      </p:sp>
      <p:sp>
        <p:nvSpPr>
          <p:cNvPr id="51" name="Rectángulo 50"/>
          <p:cNvSpPr/>
          <p:nvPr/>
        </p:nvSpPr>
        <p:spPr>
          <a:xfrm>
            <a:off x="7096464" y="4252754"/>
            <a:ext cx="384592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 fontAlgn="ctr"/>
            <a:r>
              <a:rPr lang="en-US" sz="1400" dirty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</a:rPr>
              <a:t>DEPENDENCIAS CORRESPOSABLES</a:t>
            </a:r>
          </a:p>
        </p:txBody>
      </p:sp>
      <p:sp>
        <p:nvSpPr>
          <p:cNvPr id="52" name="Rectángulo 51"/>
          <p:cNvSpPr/>
          <p:nvPr/>
        </p:nvSpPr>
        <p:spPr>
          <a:xfrm>
            <a:off x="6339161" y="4712432"/>
            <a:ext cx="549480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fontAlgn="ctr"/>
            <a:r>
              <a:rPr lang="es-MX" sz="1400" b="1" dirty="0">
                <a:solidFill>
                  <a:srgbClr val="000000"/>
                </a:solidFill>
                <a:latin typeface="Arial" panose="020B0604020202020204" pitchFamily="34" charset="0"/>
              </a:rPr>
              <a:t>Secretaría Secretaria de Planeación, Secretaria de Movilidad, Secretaria de Obras Publicas, Secretaria de Medio Ambiente.</a:t>
            </a:r>
          </a:p>
        </p:txBody>
      </p:sp>
      <p:sp>
        <p:nvSpPr>
          <p:cNvPr id="37" name="Rectángulo 36"/>
          <p:cNvSpPr/>
          <p:nvPr/>
        </p:nvSpPr>
        <p:spPr>
          <a:xfrm>
            <a:off x="154415" y="2853931"/>
            <a:ext cx="5002599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 fontAlgn="ctr"/>
            <a:r>
              <a:rPr lang="en-US" sz="1400" b="1" dirty="0">
                <a:solidFill>
                  <a:srgbClr val="000000"/>
                </a:solidFill>
                <a:latin typeface="Arial" panose="020B0604020202020204" pitchFamily="34" charset="0"/>
              </a:rPr>
              <a:t>ACTIVIDADES EJECUTADAS  HASTA NOVIEMBRE </a:t>
            </a:r>
            <a:r>
              <a:rPr lang="es-CO" sz="1400" b="1" dirty="0">
                <a:solidFill>
                  <a:srgbClr val="000000"/>
                </a:solidFill>
                <a:latin typeface="Arial" panose="020B0604020202020204" pitchFamily="34" charset="0"/>
              </a:rPr>
              <a:t>DE 2020</a:t>
            </a:r>
          </a:p>
          <a:p>
            <a:pPr marL="800100" lvl="1" indent="-342900" fontAlgn="ctr">
              <a:buFontTx/>
              <a:buAutoNum type="arabicPeriod"/>
            </a:pPr>
            <a:r>
              <a:rPr lang="es-CO" sz="1400" dirty="0">
                <a:solidFill>
                  <a:srgbClr val="000000"/>
                </a:solidFill>
                <a:latin typeface="Arial" panose="020B0604020202020204" pitchFamily="34" charset="0"/>
              </a:rPr>
              <a:t>Contratación de estudios y diseños. </a:t>
            </a:r>
          </a:p>
          <a:p>
            <a:pPr marL="800100" lvl="1" indent="-342900" fontAlgn="ctr">
              <a:buFontTx/>
              <a:buAutoNum type="arabicPeriod"/>
            </a:pPr>
            <a:r>
              <a:rPr lang="es-CO" sz="1400" dirty="0">
                <a:solidFill>
                  <a:srgbClr val="000000"/>
                </a:solidFill>
                <a:latin typeface="Arial" panose="020B0604020202020204" pitchFamily="34" charset="0"/>
              </a:rPr>
              <a:t>Concertación con la comunidad. </a:t>
            </a:r>
          </a:p>
          <a:p>
            <a:pPr marL="800100" lvl="1" indent="-342900" fontAlgn="ctr">
              <a:buFontTx/>
              <a:buAutoNum type="arabicPeriod"/>
            </a:pPr>
            <a:r>
              <a:rPr lang="es-CO" sz="1400" dirty="0">
                <a:solidFill>
                  <a:srgbClr val="000000"/>
                </a:solidFill>
                <a:latin typeface="Arial" panose="020B0604020202020204" pitchFamily="34" charset="0"/>
              </a:rPr>
              <a:t>Gestión con entidades posibles cofinanciadoras de los proyectos como son Gobernación de Antioquia, Departamento de Prosperidad social, Área metropolitana del Valle de Aburrá , cooperación internacional.</a:t>
            </a:r>
          </a:p>
          <a:p>
            <a:pPr marL="800100" lvl="1" indent="-342900" fontAlgn="ctr">
              <a:buFontTx/>
              <a:buAutoNum type="arabicPeriod"/>
            </a:pPr>
            <a:r>
              <a:rPr lang="es-CO" sz="1400" dirty="0">
                <a:solidFill>
                  <a:srgbClr val="000000"/>
                </a:solidFill>
                <a:latin typeface="Arial" panose="020B0604020202020204" pitchFamily="34" charset="0"/>
              </a:rPr>
              <a:t>Alianza con el AMVA para estudios y diseños del PAO </a:t>
            </a:r>
            <a:endParaRPr lang="es-CO" sz="16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0" name="object 39"/>
          <p:cNvSpPr/>
          <p:nvPr/>
        </p:nvSpPr>
        <p:spPr>
          <a:xfrm>
            <a:off x="5701603" y="3037464"/>
            <a:ext cx="6132362" cy="677540"/>
          </a:xfrm>
          <a:custGeom>
            <a:avLst/>
            <a:gdLst/>
            <a:ahLst/>
            <a:cxnLst/>
            <a:rect l="l" t="t" r="r" b="b"/>
            <a:pathLst>
              <a:path w="6486144" h="3154679">
                <a:moveTo>
                  <a:pt x="0" y="3154679"/>
                </a:moveTo>
                <a:lnTo>
                  <a:pt x="6486144" y="3154679"/>
                </a:lnTo>
                <a:lnTo>
                  <a:pt x="6486144" y="0"/>
                </a:lnTo>
                <a:lnTo>
                  <a:pt x="0" y="0"/>
                </a:lnTo>
                <a:lnTo>
                  <a:pt x="0" y="3154679"/>
                </a:lnTo>
                <a:close/>
              </a:path>
            </a:pathLst>
          </a:custGeom>
          <a:solidFill>
            <a:srgbClr val="FAE4D5"/>
          </a:solidFill>
        </p:spPr>
        <p:txBody>
          <a:bodyPr wrap="square" lIns="0" tIns="0" rIns="0" bIns="0" rtlCol="0">
            <a:noAutofit/>
          </a:bodyPr>
          <a:lstStyle/>
          <a:p>
            <a:r>
              <a:rPr lang="es-ES" sz="1400" dirty="0">
                <a:solidFill>
                  <a:srgbClr val="202124"/>
                </a:solidFill>
                <a:latin typeface="Roboto"/>
              </a:rPr>
              <a:t>NOTA: SE CUENTA CON UN PRESUPUESTO DE $  </a:t>
            </a:r>
            <a:r>
              <a:rPr lang="es-ES" sz="1400" b="1" dirty="0">
                <a:solidFill>
                  <a:srgbClr val="202124"/>
                </a:solidFill>
                <a:latin typeface="Roboto"/>
              </a:rPr>
              <a:t>635,000,000</a:t>
            </a:r>
            <a:r>
              <a:rPr lang="es-ES" sz="1400" dirty="0">
                <a:solidFill>
                  <a:srgbClr val="202124"/>
                </a:solidFill>
                <a:latin typeface="Roboto"/>
              </a:rPr>
              <a:t> EL CUAL NO SE HA EJECUTADO PORQUE ESTA EN PROCESO DE FORMULACION DE ESTUDIOS Y DISEÑOS. </a:t>
            </a:r>
          </a:p>
          <a:p>
            <a:pPr marL="284693" indent="-284693">
              <a:buFontTx/>
              <a:buChar char="-"/>
            </a:pPr>
            <a:endParaRPr lang="es-ES" sz="1793" dirty="0">
              <a:solidFill>
                <a:srgbClr val="202124"/>
              </a:solidFill>
              <a:latin typeface="Roboto"/>
            </a:endParaRPr>
          </a:p>
          <a:p>
            <a:pPr marL="284693" indent="-284693">
              <a:buFontTx/>
              <a:buChar char="-"/>
            </a:pPr>
            <a:endParaRPr lang="es-ES" sz="1793" dirty="0">
              <a:solidFill>
                <a:srgbClr val="202124"/>
              </a:solidFill>
              <a:latin typeface="Roboto"/>
            </a:endParaRPr>
          </a:p>
          <a:p>
            <a:pPr marL="284693" indent="-284693">
              <a:buFontTx/>
              <a:buChar char="-"/>
            </a:pPr>
            <a:endParaRPr lang="es-ES" sz="1793" dirty="0">
              <a:solidFill>
                <a:srgbClr val="202124"/>
              </a:solidFill>
              <a:latin typeface="Roboto"/>
            </a:endParaRPr>
          </a:p>
          <a:p>
            <a:pPr marL="284693" indent="-284693">
              <a:buFontTx/>
              <a:buChar char="-"/>
            </a:pPr>
            <a:endParaRPr lang="es-ES" sz="1793" dirty="0">
              <a:solidFill>
                <a:srgbClr val="202124"/>
              </a:solidFill>
              <a:latin typeface="Roboto"/>
            </a:endParaRPr>
          </a:p>
          <a:p>
            <a:pPr marL="284693" indent="-284693">
              <a:buFontTx/>
              <a:buChar char="-"/>
            </a:pPr>
            <a:endParaRPr lang="es-ES" sz="1793" dirty="0">
              <a:solidFill>
                <a:srgbClr val="202124"/>
              </a:solidFill>
              <a:latin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3319564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78289"/>
            <a:ext cx="12192000" cy="1062560"/>
          </a:xfrm>
          <a:prstGeom prst="rect">
            <a:avLst/>
          </a:prstGeom>
          <a:solidFill>
            <a:srgbClr val="00459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0" y="0"/>
            <a:ext cx="12192000" cy="47828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793">
              <a:solidFill>
                <a:prstClr val="black"/>
              </a:solidFill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98413" y="1736138"/>
            <a:ext cx="5426013" cy="931601"/>
          </a:xfrm>
          <a:custGeom>
            <a:avLst/>
            <a:gdLst/>
            <a:ahLst/>
            <a:cxnLst/>
            <a:rect l="l" t="t" r="r" b="b"/>
            <a:pathLst>
              <a:path w="5261102" h="1310639">
                <a:moveTo>
                  <a:pt x="0" y="1310639"/>
                </a:moveTo>
                <a:lnTo>
                  <a:pt x="5261102" y="1310639"/>
                </a:lnTo>
                <a:lnTo>
                  <a:pt x="5261102" y="0"/>
                </a:lnTo>
                <a:lnTo>
                  <a:pt x="0" y="0"/>
                </a:lnTo>
                <a:lnTo>
                  <a:pt x="0" y="1310639"/>
                </a:lnTo>
                <a:close/>
              </a:path>
            </a:pathLst>
          </a:custGeom>
          <a:solidFill>
            <a:srgbClr val="DEEBF7"/>
          </a:solidFill>
        </p:spPr>
        <p:txBody>
          <a:bodyPr wrap="square" lIns="0" tIns="0" rIns="0" bIns="0" rtlCol="0">
            <a:noAutofit/>
          </a:bodyPr>
          <a:lstStyle/>
          <a:p>
            <a:endParaRPr sz="1793" dirty="0">
              <a:solidFill>
                <a:prstClr val="black"/>
              </a:solidFill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370974" y="3041941"/>
            <a:ext cx="5254329" cy="0"/>
          </a:xfrm>
          <a:custGeom>
            <a:avLst/>
            <a:gdLst/>
            <a:ahLst/>
            <a:cxnLst/>
            <a:rect l="l" t="t" r="r" b="b"/>
            <a:pathLst>
              <a:path w="5273789">
                <a:moveTo>
                  <a:pt x="0" y="0"/>
                </a:moveTo>
                <a:lnTo>
                  <a:pt x="5273789" y="0"/>
                </a:lnTo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793">
              <a:solidFill>
                <a:prstClr val="black"/>
              </a:solidFill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5701602" y="1736086"/>
            <a:ext cx="1702733" cy="627392"/>
          </a:xfrm>
          <a:custGeom>
            <a:avLst/>
            <a:gdLst/>
            <a:ahLst/>
            <a:cxnLst/>
            <a:rect l="l" t="t" r="r" b="b"/>
            <a:pathLst>
              <a:path w="1709039" h="629716">
                <a:moveTo>
                  <a:pt x="0" y="629716"/>
                </a:moveTo>
                <a:lnTo>
                  <a:pt x="1709039" y="629716"/>
                </a:lnTo>
                <a:lnTo>
                  <a:pt x="1709039" y="0"/>
                </a:lnTo>
                <a:lnTo>
                  <a:pt x="0" y="0"/>
                </a:lnTo>
                <a:lnTo>
                  <a:pt x="0" y="629716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endParaRPr sz="1793">
              <a:solidFill>
                <a:prstClr val="black"/>
              </a:solidFill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7404335" y="1736086"/>
            <a:ext cx="1739933" cy="627392"/>
          </a:xfrm>
          <a:custGeom>
            <a:avLst/>
            <a:gdLst/>
            <a:ahLst/>
            <a:cxnLst/>
            <a:rect l="l" t="t" r="r" b="b"/>
            <a:pathLst>
              <a:path w="1746377" h="629716">
                <a:moveTo>
                  <a:pt x="0" y="629716"/>
                </a:moveTo>
                <a:lnTo>
                  <a:pt x="1746377" y="629716"/>
                </a:lnTo>
                <a:lnTo>
                  <a:pt x="1746377" y="0"/>
                </a:lnTo>
                <a:lnTo>
                  <a:pt x="0" y="0"/>
                </a:lnTo>
                <a:lnTo>
                  <a:pt x="0" y="629716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endParaRPr sz="1793">
              <a:solidFill>
                <a:prstClr val="black"/>
              </a:solidFill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9144267" y="1736086"/>
            <a:ext cx="1731708" cy="627392"/>
          </a:xfrm>
          <a:custGeom>
            <a:avLst/>
            <a:gdLst/>
            <a:ahLst/>
            <a:cxnLst/>
            <a:rect l="l" t="t" r="r" b="b"/>
            <a:pathLst>
              <a:path w="1738122" h="629716">
                <a:moveTo>
                  <a:pt x="0" y="629716"/>
                </a:moveTo>
                <a:lnTo>
                  <a:pt x="1738122" y="629716"/>
                </a:lnTo>
                <a:lnTo>
                  <a:pt x="1738122" y="0"/>
                </a:lnTo>
                <a:lnTo>
                  <a:pt x="0" y="0"/>
                </a:lnTo>
                <a:lnTo>
                  <a:pt x="0" y="629716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endParaRPr sz="1793">
              <a:solidFill>
                <a:prstClr val="black"/>
              </a:solidFill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10876102" y="1736086"/>
            <a:ext cx="1215131" cy="627392"/>
          </a:xfrm>
          <a:custGeom>
            <a:avLst/>
            <a:gdLst/>
            <a:ahLst/>
            <a:cxnLst/>
            <a:rect l="l" t="t" r="r" b="b"/>
            <a:pathLst>
              <a:path w="1219631" h="629716">
                <a:moveTo>
                  <a:pt x="0" y="629716"/>
                </a:moveTo>
                <a:lnTo>
                  <a:pt x="1219631" y="629716"/>
                </a:lnTo>
                <a:lnTo>
                  <a:pt x="1219631" y="0"/>
                </a:lnTo>
                <a:lnTo>
                  <a:pt x="0" y="0"/>
                </a:lnTo>
                <a:lnTo>
                  <a:pt x="0" y="629716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endParaRPr sz="1793">
              <a:solidFill>
                <a:prstClr val="black"/>
              </a:solidFill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5701602" y="2363530"/>
            <a:ext cx="1702733" cy="678410"/>
          </a:xfrm>
          <a:custGeom>
            <a:avLst/>
            <a:gdLst/>
            <a:ahLst/>
            <a:cxnLst/>
            <a:rect l="l" t="t" r="r" b="b"/>
            <a:pathLst>
              <a:path w="1709039" h="680923">
                <a:moveTo>
                  <a:pt x="0" y="680923"/>
                </a:moveTo>
                <a:lnTo>
                  <a:pt x="1709039" y="680923"/>
                </a:lnTo>
                <a:lnTo>
                  <a:pt x="1709039" y="0"/>
                </a:lnTo>
                <a:lnTo>
                  <a:pt x="0" y="0"/>
                </a:lnTo>
                <a:lnTo>
                  <a:pt x="0" y="680923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r>
              <a:rPr lang="es-ES" sz="1793" dirty="0">
                <a:solidFill>
                  <a:prstClr val="black"/>
                </a:solidFill>
              </a:rPr>
              <a:t>RECUROS PROPIOS </a:t>
            </a:r>
            <a:endParaRPr sz="1793" dirty="0">
              <a:solidFill>
                <a:prstClr val="black"/>
              </a:solidFill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7404335" y="2363530"/>
            <a:ext cx="1739933" cy="678410"/>
          </a:xfrm>
          <a:custGeom>
            <a:avLst/>
            <a:gdLst/>
            <a:ahLst/>
            <a:cxnLst/>
            <a:rect l="l" t="t" r="r" b="b"/>
            <a:pathLst>
              <a:path w="1746377" h="680923">
                <a:moveTo>
                  <a:pt x="0" y="680923"/>
                </a:moveTo>
                <a:lnTo>
                  <a:pt x="1746377" y="680923"/>
                </a:lnTo>
                <a:lnTo>
                  <a:pt x="1746377" y="0"/>
                </a:lnTo>
                <a:lnTo>
                  <a:pt x="0" y="0"/>
                </a:lnTo>
                <a:lnTo>
                  <a:pt x="0" y="680923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s-ES" sz="1793" dirty="0">
                <a:solidFill>
                  <a:prstClr val="black"/>
                </a:solidFill>
              </a:rPr>
              <a:t>0</a:t>
            </a:r>
            <a:endParaRPr sz="1793" dirty="0">
              <a:solidFill>
                <a:prstClr val="black"/>
              </a:solidFill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9144267" y="2363530"/>
            <a:ext cx="1731708" cy="678410"/>
          </a:xfrm>
          <a:custGeom>
            <a:avLst/>
            <a:gdLst/>
            <a:ahLst/>
            <a:cxnLst/>
            <a:rect l="l" t="t" r="r" b="b"/>
            <a:pathLst>
              <a:path w="1738122" h="680923">
                <a:moveTo>
                  <a:pt x="0" y="680923"/>
                </a:moveTo>
                <a:lnTo>
                  <a:pt x="1738122" y="680923"/>
                </a:lnTo>
                <a:lnTo>
                  <a:pt x="1738122" y="0"/>
                </a:lnTo>
                <a:lnTo>
                  <a:pt x="0" y="0"/>
                </a:lnTo>
                <a:lnTo>
                  <a:pt x="0" y="680923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endParaRPr sz="1793">
              <a:solidFill>
                <a:prstClr val="black"/>
              </a:solidFill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10326414" y="2363530"/>
            <a:ext cx="1764819" cy="678410"/>
          </a:xfrm>
          <a:custGeom>
            <a:avLst/>
            <a:gdLst/>
            <a:ahLst/>
            <a:cxnLst/>
            <a:rect l="l" t="t" r="r" b="b"/>
            <a:pathLst>
              <a:path w="1219631" h="680923">
                <a:moveTo>
                  <a:pt x="0" y="680923"/>
                </a:moveTo>
                <a:lnTo>
                  <a:pt x="1219631" y="680923"/>
                </a:lnTo>
                <a:lnTo>
                  <a:pt x="1219631" y="0"/>
                </a:lnTo>
                <a:lnTo>
                  <a:pt x="0" y="0"/>
                </a:lnTo>
                <a:lnTo>
                  <a:pt x="0" y="680923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r>
              <a:rPr lang="es-ES" sz="1793" dirty="0">
                <a:solidFill>
                  <a:prstClr val="black"/>
                </a:solidFill>
              </a:rPr>
              <a:t>PROYECTOS FORMULADOS </a:t>
            </a:r>
            <a:endParaRPr sz="1793" dirty="0">
              <a:solidFill>
                <a:prstClr val="black"/>
              </a:solidFill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5797386" y="1965286"/>
            <a:ext cx="1429773" cy="20295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1524"/>
              </a:lnSpc>
              <a:spcBef>
                <a:spcPts val="76"/>
              </a:spcBef>
            </a:pPr>
            <a:r>
              <a:rPr sz="2092" b="1" baseline="1950" dirty="0">
                <a:solidFill>
                  <a:prstClr val="black"/>
                </a:solidFill>
                <a:cs typeface="Calibri"/>
              </a:rPr>
              <a:t>FUENTE</a:t>
            </a:r>
            <a:r>
              <a:rPr sz="2092" b="1" spc="-19" baseline="1950" dirty="0">
                <a:solidFill>
                  <a:prstClr val="black"/>
                </a:solidFill>
                <a:cs typeface="Calibri"/>
              </a:rPr>
              <a:t> </a:t>
            </a:r>
            <a:r>
              <a:rPr sz="2092" b="1" baseline="1950" dirty="0">
                <a:solidFill>
                  <a:prstClr val="black"/>
                </a:solidFill>
                <a:cs typeface="Calibri"/>
              </a:rPr>
              <a:t>PR</a:t>
            </a:r>
            <a:r>
              <a:rPr sz="2092" b="1" spc="-4" baseline="1950" dirty="0">
                <a:solidFill>
                  <a:prstClr val="black"/>
                </a:solidFill>
                <a:cs typeface="Calibri"/>
              </a:rPr>
              <a:t>I</a:t>
            </a:r>
            <a:r>
              <a:rPr sz="2092" b="1" baseline="1950" dirty="0">
                <a:solidFill>
                  <a:prstClr val="black"/>
                </a:solidFill>
                <a:cs typeface="Calibri"/>
              </a:rPr>
              <a:t>NCI</a:t>
            </a:r>
            <a:r>
              <a:rPr sz="2092" b="1" spc="-100" baseline="1950" dirty="0">
                <a:solidFill>
                  <a:prstClr val="black"/>
                </a:solidFill>
                <a:cs typeface="Calibri"/>
              </a:rPr>
              <a:t>P</a:t>
            </a:r>
            <a:r>
              <a:rPr sz="2092" b="1" baseline="1950" dirty="0">
                <a:solidFill>
                  <a:prstClr val="black"/>
                </a:solidFill>
                <a:cs typeface="Calibri"/>
              </a:rPr>
              <a:t>AL</a:t>
            </a:r>
            <a:endParaRPr sz="1395" dirty="0">
              <a:solidFill>
                <a:prstClr val="black"/>
              </a:solidFill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7500372" y="1965286"/>
            <a:ext cx="1577482" cy="20295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1524"/>
              </a:lnSpc>
              <a:spcBef>
                <a:spcPts val="76"/>
              </a:spcBef>
            </a:pPr>
            <a:r>
              <a:rPr sz="2092" b="1" spc="-75" baseline="1950" dirty="0">
                <a:solidFill>
                  <a:prstClr val="black"/>
                </a:solidFill>
                <a:cs typeface="Calibri"/>
              </a:rPr>
              <a:t>V</a:t>
            </a:r>
            <a:r>
              <a:rPr sz="2092" b="1" baseline="1950" dirty="0">
                <a:solidFill>
                  <a:prstClr val="black"/>
                </a:solidFill>
                <a:cs typeface="Calibri"/>
              </a:rPr>
              <a:t>A</a:t>
            </a:r>
            <a:r>
              <a:rPr sz="2092" b="1" spc="-29" baseline="1950" dirty="0">
                <a:solidFill>
                  <a:prstClr val="black"/>
                </a:solidFill>
                <a:cs typeface="Calibri"/>
              </a:rPr>
              <a:t>L</a:t>
            </a:r>
            <a:r>
              <a:rPr sz="2092" b="1" baseline="1950" dirty="0">
                <a:solidFill>
                  <a:prstClr val="black"/>
                </a:solidFill>
                <a:cs typeface="Calibri"/>
              </a:rPr>
              <a:t>OR</a:t>
            </a:r>
            <a:r>
              <a:rPr sz="2092" b="1" spc="-14" baseline="1950" dirty="0">
                <a:solidFill>
                  <a:prstClr val="black"/>
                </a:solidFill>
                <a:cs typeface="Calibri"/>
              </a:rPr>
              <a:t> </a:t>
            </a:r>
            <a:r>
              <a:rPr lang="es-ES" sz="2092" b="1" spc="-14" baseline="1950" dirty="0">
                <a:solidFill>
                  <a:prstClr val="black"/>
                </a:solidFill>
                <a:cs typeface="Calibri"/>
              </a:rPr>
              <a:t>EJECUTADO</a:t>
            </a:r>
            <a:endParaRPr sz="1395" dirty="0">
              <a:solidFill>
                <a:prstClr val="black"/>
              </a:solidFill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9374473" y="1891663"/>
            <a:ext cx="1107024" cy="30924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1524"/>
              </a:lnSpc>
              <a:spcBef>
                <a:spcPts val="76"/>
              </a:spcBef>
            </a:pPr>
            <a:r>
              <a:rPr lang="es-ES" sz="2092" b="1" spc="-4" baseline="1950" dirty="0">
                <a:solidFill>
                  <a:prstClr val="black"/>
                </a:solidFill>
                <a:cs typeface="Calibri"/>
              </a:rPr>
              <a:t>Otras Fuentes</a:t>
            </a:r>
          </a:p>
          <a:p>
            <a:pPr marL="12653">
              <a:lnSpc>
                <a:spcPts val="1524"/>
              </a:lnSpc>
              <a:spcBef>
                <a:spcPts val="76"/>
              </a:spcBef>
            </a:pPr>
            <a:r>
              <a:rPr sz="2092" b="1" spc="-4" baseline="1950" dirty="0">
                <a:solidFill>
                  <a:prstClr val="black"/>
                </a:solidFill>
                <a:cs typeface="Calibri"/>
              </a:rPr>
              <a:t>(</a:t>
            </a:r>
            <a:r>
              <a:rPr sz="2092" b="1" baseline="1950" dirty="0">
                <a:solidFill>
                  <a:prstClr val="black"/>
                </a:solidFill>
                <a:cs typeface="Calibri"/>
              </a:rPr>
              <a:t>C</a:t>
            </a:r>
            <a:r>
              <a:rPr sz="2092" b="1" spc="-39" baseline="1950" dirty="0">
                <a:solidFill>
                  <a:prstClr val="black"/>
                </a:solidFill>
                <a:cs typeface="Calibri"/>
              </a:rPr>
              <a:t>U</a:t>
            </a:r>
            <a:r>
              <a:rPr sz="2092" b="1" baseline="1950" dirty="0">
                <a:solidFill>
                  <a:prstClr val="black"/>
                </a:solidFill>
                <a:cs typeface="Calibri"/>
              </a:rPr>
              <a:t>A</a:t>
            </a:r>
            <a:r>
              <a:rPr sz="2092" b="1" spc="-4" baseline="1950" dirty="0">
                <a:solidFill>
                  <a:prstClr val="black"/>
                </a:solidFill>
                <a:cs typeface="Calibri"/>
              </a:rPr>
              <a:t>L</a:t>
            </a:r>
            <a:r>
              <a:rPr sz="2092" b="1" spc="-9" baseline="1950" dirty="0">
                <a:solidFill>
                  <a:prstClr val="black"/>
                </a:solidFill>
                <a:cs typeface="Calibri"/>
              </a:rPr>
              <a:t>E</a:t>
            </a:r>
            <a:r>
              <a:rPr sz="2092" b="1" baseline="1950" dirty="0">
                <a:solidFill>
                  <a:prstClr val="black"/>
                </a:solidFill>
                <a:cs typeface="Calibri"/>
              </a:rPr>
              <a:t>S)</a:t>
            </a:r>
            <a:endParaRPr sz="1395" dirty="0">
              <a:solidFill>
                <a:prstClr val="black"/>
              </a:solidFill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0942389" y="1918948"/>
            <a:ext cx="891575" cy="20295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1524"/>
              </a:lnSpc>
              <a:spcBef>
                <a:spcPts val="76"/>
              </a:spcBef>
            </a:pPr>
            <a:r>
              <a:rPr sz="2092" b="1" baseline="1950" dirty="0">
                <a:solidFill>
                  <a:prstClr val="black"/>
                </a:solidFill>
                <a:cs typeface="Calibri"/>
              </a:rPr>
              <a:t>P</a:t>
            </a:r>
            <a:r>
              <a:rPr sz="2092" b="1" spc="-14" baseline="1950" dirty="0">
                <a:solidFill>
                  <a:prstClr val="black"/>
                </a:solidFill>
                <a:cs typeface="Calibri"/>
              </a:rPr>
              <a:t>R</a:t>
            </a:r>
            <a:r>
              <a:rPr sz="2092" b="1" baseline="1950" dirty="0">
                <a:solidFill>
                  <a:prstClr val="black"/>
                </a:solidFill>
                <a:cs typeface="Calibri"/>
              </a:rPr>
              <a:t>ODU</a:t>
            </a:r>
            <a:r>
              <a:rPr sz="2092" b="1" spc="9" baseline="1950" dirty="0">
                <a:solidFill>
                  <a:prstClr val="black"/>
                </a:solidFill>
                <a:cs typeface="Calibri"/>
              </a:rPr>
              <a:t>C</a:t>
            </a:r>
            <a:r>
              <a:rPr sz="2092" b="1" spc="-34" baseline="1950" dirty="0">
                <a:solidFill>
                  <a:prstClr val="black"/>
                </a:solidFill>
                <a:cs typeface="Calibri"/>
              </a:rPr>
              <a:t>T</a:t>
            </a:r>
            <a:r>
              <a:rPr sz="2092" b="1" baseline="1950" dirty="0">
                <a:solidFill>
                  <a:prstClr val="black"/>
                </a:solidFill>
                <a:cs typeface="Calibri"/>
              </a:rPr>
              <a:t>O</a:t>
            </a:r>
            <a:endParaRPr sz="1395" dirty="0">
              <a:solidFill>
                <a:prstClr val="black"/>
              </a:solidFill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877481" y="3662214"/>
            <a:ext cx="5760273" cy="278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877481" y="3965889"/>
            <a:ext cx="260618" cy="278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578927" y="3965889"/>
            <a:ext cx="345310" cy="278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197381" y="3965889"/>
            <a:ext cx="485027" cy="278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689559" y="3965889"/>
            <a:ext cx="1022592" cy="278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714738" y="3965889"/>
            <a:ext cx="401602" cy="278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927877" y="6485279"/>
            <a:ext cx="2195252" cy="27887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097"/>
              </a:lnSpc>
              <a:spcBef>
                <a:spcPts val="105"/>
              </a:spcBef>
            </a:pPr>
            <a:r>
              <a:rPr sz="1993" b="1" dirty="0">
                <a:solidFill>
                  <a:srgbClr val="2D75B6"/>
                </a:solidFill>
                <a:latin typeface="Times New Roman"/>
                <a:cs typeface="Times New Roman"/>
              </a:rPr>
              <a:t>#Junt</a:t>
            </a:r>
            <a:r>
              <a:rPr sz="1993" b="1" spc="-4" dirty="0">
                <a:solidFill>
                  <a:srgbClr val="2D75B6"/>
                </a:solidFill>
                <a:latin typeface="Times New Roman"/>
                <a:cs typeface="Times New Roman"/>
              </a:rPr>
              <a:t>o</a:t>
            </a:r>
            <a:r>
              <a:rPr sz="1993" b="1" dirty="0">
                <a:solidFill>
                  <a:srgbClr val="2D75B6"/>
                </a:solidFill>
                <a:latin typeface="Times New Roman"/>
                <a:cs typeface="Times New Roman"/>
              </a:rPr>
              <a:t>sPodemos</a:t>
            </a:r>
            <a:endParaRPr sz="1993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00767" y="1736138"/>
            <a:ext cx="4953371" cy="111779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038">
              <a:lnSpc>
                <a:spcPct val="101725"/>
              </a:lnSpc>
              <a:spcBef>
                <a:spcPts val="339"/>
              </a:spcBef>
            </a:pPr>
            <a:r>
              <a:rPr lang="es-ES" sz="1594" b="1" spc="-19" dirty="0">
                <a:solidFill>
                  <a:srgbClr val="44536A"/>
                </a:solidFill>
                <a:cs typeface="Calibri"/>
              </a:rPr>
              <a:t>Metas 2020 : Formulación, gestión y estructuración para la construcción 2 Centros de Desarrollo Infantil. </a:t>
            </a:r>
          </a:p>
        </p:txBody>
      </p:sp>
      <p:sp>
        <p:nvSpPr>
          <p:cNvPr id="49" name="Subtítulo 2"/>
          <p:cNvSpPr txBox="1">
            <a:spLocks/>
          </p:cNvSpPr>
          <p:nvPr/>
        </p:nvSpPr>
        <p:spPr>
          <a:xfrm>
            <a:off x="218876" y="630499"/>
            <a:ext cx="1738281" cy="54722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ES_tradnl" sz="2400" b="1" dirty="0">
                <a:solidFill>
                  <a:prstClr val="white"/>
                </a:solidFill>
              </a:rPr>
              <a:t>PROGRAMA</a:t>
            </a:r>
          </a:p>
        </p:txBody>
      </p:sp>
      <p:sp>
        <p:nvSpPr>
          <p:cNvPr id="50" name="Rectángulo 49"/>
          <p:cNvSpPr/>
          <p:nvPr/>
        </p:nvSpPr>
        <p:spPr>
          <a:xfrm>
            <a:off x="2371045" y="637700"/>
            <a:ext cx="946291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fontAlgn="ctr"/>
            <a:r>
              <a:rPr lang="es-ES" sz="2000" b="1" dirty="0">
                <a:solidFill>
                  <a:prstClr val="white"/>
                </a:solidFill>
                <a:latin typeface="Arial" panose="020B0604020202020204" pitchFamily="34" charset="0"/>
              </a:rPr>
              <a:t>5.1.1 Primera infancia con derechos</a:t>
            </a:r>
          </a:p>
        </p:txBody>
      </p:sp>
      <p:sp>
        <p:nvSpPr>
          <p:cNvPr id="51" name="Rectángulo 50"/>
          <p:cNvSpPr/>
          <p:nvPr/>
        </p:nvSpPr>
        <p:spPr>
          <a:xfrm>
            <a:off x="7096464" y="4252754"/>
            <a:ext cx="384592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 fontAlgn="ctr"/>
            <a:r>
              <a:rPr lang="en-US" sz="1400" dirty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</a:rPr>
              <a:t>DEPENDENCIAS CORRESPOSABLES</a:t>
            </a:r>
          </a:p>
        </p:txBody>
      </p:sp>
      <p:sp>
        <p:nvSpPr>
          <p:cNvPr id="52" name="Rectángulo 51"/>
          <p:cNvSpPr/>
          <p:nvPr/>
        </p:nvSpPr>
        <p:spPr>
          <a:xfrm>
            <a:off x="6339161" y="4614856"/>
            <a:ext cx="547738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fontAlgn="ctr"/>
            <a:r>
              <a:rPr lang="es-MX" sz="1400" b="1" dirty="0">
                <a:solidFill>
                  <a:srgbClr val="000000"/>
                </a:solidFill>
                <a:latin typeface="Arial" panose="020B0604020202020204" pitchFamily="34" charset="0"/>
              </a:rPr>
              <a:t>Secretaria de Planeación, Secretaria de Obras Publicas, Secretaría de Inclusión Social. </a:t>
            </a:r>
          </a:p>
        </p:txBody>
      </p:sp>
      <p:sp>
        <p:nvSpPr>
          <p:cNvPr id="37" name="Rectángulo 36"/>
          <p:cNvSpPr/>
          <p:nvPr/>
        </p:nvSpPr>
        <p:spPr>
          <a:xfrm>
            <a:off x="98413" y="3120768"/>
            <a:ext cx="5002599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 fontAlgn="ctr"/>
            <a:r>
              <a:rPr lang="en-US" sz="1400" b="1" dirty="0">
                <a:solidFill>
                  <a:srgbClr val="000000"/>
                </a:solidFill>
                <a:latin typeface="Arial" panose="020B0604020202020204" pitchFamily="34" charset="0"/>
              </a:rPr>
              <a:t>ACTIVIDADES EJECUTADAS  HASTA NOVIEMBRE DE 2020</a:t>
            </a:r>
          </a:p>
          <a:p>
            <a:pPr marL="800100" lvl="1" indent="-342900" fontAlgn="ctr">
              <a:buFontTx/>
              <a:buAutoNum type="arabicPeriod"/>
            </a:pPr>
            <a:r>
              <a:rPr lang="es-CO" sz="1400" dirty="0">
                <a:solidFill>
                  <a:srgbClr val="000000"/>
                </a:solidFill>
                <a:latin typeface="Arial" panose="020B0604020202020204" pitchFamily="34" charset="0"/>
              </a:rPr>
              <a:t>Contratación de estudios y diseños.</a:t>
            </a:r>
          </a:p>
          <a:p>
            <a:pPr marL="800100" lvl="1" indent="-342900" fontAlgn="ctr">
              <a:buFontTx/>
              <a:buAutoNum type="arabicPeriod"/>
            </a:pPr>
            <a:r>
              <a:rPr lang="es-CO" sz="1400" dirty="0">
                <a:solidFill>
                  <a:srgbClr val="000000"/>
                </a:solidFill>
                <a:latin typeface="Arial" panose="020B0604020202020204" pitchFamily="34" charset="0"/>
              </a:rPr>
              <a:t>Análisis predial para posibles lotes donde se puedan ejecutar los proyectos.  </a:t>
            </a:r>
            <a:endParaRPr lang="es-CO" sz="16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0" name="object 39"/>
          <p:cNvSpPr/>
          <p:nvPr/>
        </p:nvSpPr>
        <p:spPr>
          <a:xfrm>
            <a:off x="5701603" y="3037464"/>
            <a:ext cx="6132362" cy="677540"/>
          </a:xfrm>
          <a:custGeom>
            <a:avLst/>
            <a:gdLst/>
            <a:ahLst/>
            <a:cxnLst/>
            <a:rect l="l" t="t" r="r" b="b"/>
            <a:pathLst>
              <a:path w="6486144" h="3154679">
                <a:moveTo>
                  <a:pt x="0" y="3154679"/>
                </a:moveTo>
                <a:lnTo>
                  <a:pt x="6486144" y="3154679"/>
                </a:lnTo>
                <a:lnTo>
                  <a:pt x="6486144" y="0"/>
                </a:lnTo>
                <a:lnTo>
                  <a:pt x="0" y="0"/>
                </a:lnTo>
                <a:lnTo>
                  <a:pt x="0" y="3154679"/>
                </a:lnTo>
                <a:close/>
              </a:path>
            </a:pathLst>
          </a:custGeom>
          <a:solidFill>
            <a:srgbClr val="FAE4D5"/>
          </a:solidFill>
        </p:spPr>
        <p:txBody>
          <a:bodyPr wrap="square" lIns="0" tIns="0" rIns="0" bIns="0" rtlCol="0">
            <a:noAutofit/>
          </a:bodyPr>
          <a:lstStyle/>
          <a:p>
            <a:r>
              <a:rPr lang="es-ES" sz="1400" dirty="0">
                <a:solidFill>
                  <a:srgbClr val="202124"/>
                </a:solidFill>
                <a:latin typeface="Roboto"/>
              </a:rPr>
              <a:t>NOTA: SE CUENTA CON UN PRESUPUESTO DE $  </a:t>
            </a:r>
            <a:r>
              <a:rPr lang="es-ES" sz="1400" b="1" dirty="0">
                <a:solidFill>
                  <a:srgbClr val="202124"/>
                </a:solidFill>
                <a:latin typeface="Roboto"/>
              </a:rPr>
              <a:t>288,235,620</a:t>
            </a:r>
            <a:r>
              <a:rPr lang="es-ES" sz="1400" dirty="0">
                <a:solidFill>
                  <a:srgbClr val="202124"/>
                </a:solidFill>
                <a:latin typeface="Roboto"/>
              </a:rPr>
              <a:t> EL CUAL NO SE HA EJECUTADO PORQUE ESTA EN PROCESO DE FORMULACION DE ESTUDIOS Y DISEÑOS. </a:t>
            </a:r>
          </a:p>
          <a:p>
            <a:pPr marL="284693" indent="-284693">
              <a:buFontTx/>
              <a:buChar char="-"/>
            </a:pPr>
            <a:endParaRPr lang="es-ES" sz="1793" dirty="0">
              <a:solidFill>
                <a:srgbClr val="202124"/>
              </a:solidFill>
              <a:latin typeface="Roboto"/>
            </a:endParaRPr>
          </a:p>
          <a:p>
            <a:pPr marL="284693" indent="-284693">
              <a:buFontTx/>
              <a:buChar char="-"/>
            </a:pPr>
            <a:endParaRPr lang="es-ES" sz="1793" dirty="0">
              <a:solidFill>
                <a:srgbClr val="202124"/>
              </a:solidFill>
              <a:latin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18201940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78289"/>
            <a:ext cx="12192000" cy="1062560"/>
          </a:xfrm>
          <a:prstGeom prst="rect">
            <a:avLst/>
          </a:prstGeom>
          <a:solidFill>
            <a:srgbClr val="00459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0" y="0"/>
            <a:ext cx="12192000" cy="47828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793" dirty="0">
              <a:solidFill>
                <a:prstClr val="black"/>
              </a:solidFill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98413" y="1736138"/>
            <a:ext cx="5426013" cy="931601"/>
          </a:xfrm>
          <a:custGeom>
            <a:avLst/>
            <a:gdLst/>
            <a:ahLst/>
            <a:cxnLst/>
            <a:rect l="l" t="t" r="r" b="b"/>
            <a:pathLst>
              <a:path w="5261102" h="1310639">
                <a:moveTo>
                  <a:pt x="0" y="1310639"/>
                </a:moveTo>
                <a:lnTo>
                  <a:pt x="5261102" y="1310639"/>
                </a:lnTo>
                <a:lnTo>
                  <a:pt x="5261102" y="0"/>
                </a:lnTo>
                <a:lnTo>
                  <a:pt x="0" y="0"/>
                </a:lnTo>
                <a:lnTo>
                  <a:pt x="0" y="1310639"/>
                </a:lnTo>
                <a:close/>
              </a:path>
            </a:pathLst>
          </a:custGeom>
          <a:solidFill>
            <a:srgbClr val="DEEBF7"/>
          </a:solidFill>
        </p:spPr>
        <p:txBody>
          <a:bodyPr wrap="square" lIns="0" tIns="0" rIns="0" bIns="0" rtlCol="0">
            <a:noAutofit/>
          </a:bodyPr>
          <a:lstStyle/>
          <a:p>
            <a:endParaRPr sz="1793" dirty="0">
              <a:solidFill>
                <a:prstClr val="black"/>
              </a:solidFill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370974" y="3041941"/>
            <a:ext cx="5254329" cy="0"/>
          </a:xfrm>
          <a:custGeom>
            <a:avLst/>
            <a:gdLst/>
            <a:ahLst/>
            <a:cxnLst/>
            <a:rect l="l" t="t" r="r" b="b"/>
            <a:pathLst>
              <a:path w="5273789">
                <a:moveTo>
                  <a:pt x="0" y="0"/>
                </a:moveTo>
                <a:lnTo>
                  <a:pt x="5273789" y="0"/>
                </a:lnTo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793" dirty="0">
              <a:solidFill>
                <a:prstClr val="black"/>
              </a:solidFill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5701602" y="1736086"/>
            <a:ext cx="1702733" cy="627392"/>
          </a:xfrm>
          <a:custGeom>
            <a:avLst/>
            <a:gdLst/>
            <a:ahLst/>
            <a:cxnLst/>
            <a:rect l="l" t="t" r="r" b="b"/>
            <a:pathLst>
              <a:path w="1709039" h="629716">
                <a:moveTo>
                  <a:pt x="0" y="629716"/>
                </a:moveTo>
                <a:lnTo>
                  <a:pt x="1709039" y="629716"/>
                </a:lnTo>
                <a:lnTo>
                  <a:pt x="1709039" y="0"/>
                </a:lnTo>
                <a:lnTo>
                  <a:pt x="0" y="0"/>
                </a:lnTo>
                <a:lnTo>
                  <a:pt x="0" y="629716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endParaRPr sz="1793" dirty="0">
              <a:solidFill>
                <a:prstClr val="black"/>
              </a:solidFill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7404335" y="1736086"/>
            <a:ext cx="1739933" cy="627392"/>
          </a:xfrm>
          <a:custGeom>
            <a:avLst/>
            <a:gdLst/>
            <a:ahLst/>
            <a:cxnLst/>
            <a:rect l="l" t="t" r="r" b="b"/>
            <a:pathLst>
              <a:path w="1746377" h="629716">
                <a:moveTo>
                  <a:pt x="0" y="629716"/>
                </a:moveTo>
                <a:lnTo>
                  <a:pt x="1746377" y="629716"/>
                </a:lnTo>
                <a:lnTo>
                  <a:pt x="1746377" y="0"/>
                </a:lnTo>
                <a:lnTo>
                  <a:pt x="0" y="0"/>
                </a:lnTo>
                <a:lnTo>
                  <a:pt x="0" y="629716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endParaRPr sz="1793" dirty="0">
              <a:solidFill>
                <a:prstClr val="black"/>
              </a:solidFill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9144267" y="1736086"/>
            <a:ext cx="1731708" cy="627392"/>
          </a:xfrm>
          <a:custGeom>
            <a:avLst/>
            <a:gdLst/>
            <a:ahLst/>
            <a:cxnLst/>
            <a:rect l="l" t="t" r="r" b="b"/>
            <a:pathLst>
              <a:path w="1738122" h="629716">
                <a:moveTo>
                  <a:pt x="0" y="629716"/>
                </a:moveTo>
                <a:lnTo>
                  <a:pt x="1738122" y="629716"/>
                </a:lnTo>
                <a:lnTo>
                  <a:pt x="1738122" y="0"/>
                </a:lnTo>
                <a:lnTo>
                  <a:pt x="0" y="0"/>
                </a:lnTo>
                <a:lnTo>
                  <a:pt x="0" y="629716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endParaRPr sz="1793" dirty="0">
              <a:solidFill>
                <a:prstClr val="black"/>
              </a:solidFill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10876102" y="1736086"/>
            <a:ext cx="1215131" cy="627392"/>
          </a:xfrm>
          <a:custGeom>
            <a:avLst/>
            <a:gdLst/>
            <a:ahLst/>
            <a:cxnLst/>
            <a:rect l="l" t="t" r="r" b="b"/>
            <a:pathLst>
              <a:path w="1219631" h="629716">
                <a:moveTo>
                  <a:pt x="0" y="629716"/>
                </a:moveTo>
                <a:lnTo>
                  <a:pt x="1219631" y="629716"/>
                </a:lnTo>
                <a:lnTo>
                  <a:pt x="1219631" y="0"/>
                </a:lnTo>
                <a:lnTo>
                  <a:pt x="0" y="0"/>
                </a:lnTo>
                <a:lnTo>
                  <a:pt x="0" y="629716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endParaRPr sz="1793" dirty="0">
              <a:solidFill>
                <a:prstClr val="black"/>
              </a:solidFill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5701602" y="2363530"/>
            <a:ext cx="1702733" cy="678410"/>
          </a:xfrm>
          <a:custGeom>
            <a:avLst/>
            <a:gdLst/>
            <a:ahLst/>
            <a:cxnLst/>
            <a:rect l="l" t="t" r="r" b="b"/>
            <a:pathLst>
              <a:path w="1709039" h="680923">
                <a:moveTo>
                  <a:pt x="0" y="680923"/>
                </a:moveTo>
                <a:lnTo>
                  <a:pt x="1709039" y="680923"/>
                </a:lnTo>
                <a:lnTo>
                  <a:pt x="1709039" y="0"/>
                </a:lnTo>
                <a:lnTo>
                  <a:pt x="0" y="0"/>
                </a:lnTo>
                <a:lnTo>
                  <a:pt x="0" y="680923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r>
              <a:rPr lang="es-ES" sz="1793" dirty="0">
                <a:solidFill>
                  <a:prstClr val="black"/>
                </a:solidFill>
              </a:rPr>
              <a:t>RECUROS PROPIOS </a:t>
            </a:r>
            <a:endParaRPr sz="1793" dirty="0">
              <a:solidFill>
                <a:prstClr val="black"/>
              </a:solidFill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7404335" y="2363530"/>
            <a:ext cx="1739933" cy="678410"/>
          </a:xfrm>
          <a:custGeom>
            <a:avLst/>
            <a:gdLst/>
            <a:ahLst/>
            <a:cxnLst/>
            <a:rect l="l" t="t" r="r" b="b"/>
            <a:pathLst>
              <a:path w="1746377" h="680923">
                <a:moveTo>
                  <a:pt x="0" y="680923"/>
                </a:moveTo>
                <a:lnTo>
                  <a:pt x="1746377" y="680923"/>
                </a:lnTo>
                <a:lnTo>
                  <a:pt x="1746377" y="0"/>
                </a:lnTo>
                <a:lnTo>
                  <a:pt x="0" y="0"/>
                </a:lnTo>
                <a:lnTo>
                  <a:pt x="0" y="680923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s-ES" sz="1793" dirty="0">
                <a:solidFill>
                  <a:prstClr val="black"/>
                </a:solidFill>
              </a:rPr>
              <a:t>0</a:t>
            </a:r>
            <a:endParaRPr sz="1793" dirty="0">
              <a:solidFill>
                <a:prstClr val="black"/>
              </a:solidFill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9144267" y="2363530"/>
            <a:ext cx="1731708" cy="678410"/>
          </a:xfrm>
          <a:custGeom>
            <a:avLst/>
            <a:gdLst/>
            <a:ahLst/>
            <a:cxnLst/>
            <a:rect l="l" t="t" r="r" b="b"/>
            <a:pathLst>
              <a:path w="1738122" h="680923">
                <a:moveTo>
                  <a:pt x="0" y="680923"/>
                </a:moveTo>
                <a:lnTo>
                  <a:pt x="1738122" y="680923"/>
                </a:lnTo>
                <a:lnTo>
                  <a:pt x="1738122" y="0"/>
                </a:lnTo>
                <a:lnTo>
                  <a:pt x="0" y="0"/>
                </a:lnTo>
                <a:lnTo>
                  <a:pt x="0" y="680923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endParaRPr sz="1793" dirty="0">
              <a:solidFill>
                <a:prstClr val="black"/>
              </a:solidFill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10326414" y="2363530"/>
            <a:ext cx="1764819" cy="678410"/>
          </a:xfrm>
          <a:custGeom>
            <a:avLst/>
            <a:gdLst/>
            <a:ahLst/>
            <a:cxnLst/>
            <a:rect l="l" t="t" r="r" b="b"/>
            <a:pathLst>
              <a:path w="1219631" h="680923">
                <a:moveTo>
                  <a:pt x="0" y="680923"/>
                </a:moveTo>
                <a:lnTo>
                  <a:pt x="1219631" y="680923"/>
                </a:lnTo>
                <a:lnTo>
                  <a:pt x="1219631" y="0"/>
                </a:lnTo>
                <a:lnTo>
                  <a:pt x="0" y="0"/>
                </a:lnTo>
                <a:lnTo>
                  <a:pt x="0" y="680923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r>
              <a:rPr lang="es-ES" sz="1793" dirty="0">
                <a:solidFill>
                  <a:prstClr val="black"/>
                </a:solidFill>
              </a:rPr>
              <a:t>PROYECTOS FORMULADOS </a:t>
            </a:r>
            <a:endParaRPr sz="1793" dirty="0">
              <a:solidFill>
                <a:prstClr val="black"/>
              </a:solidFill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5797386" y="1965286"/>
            <a:ext cx="1429773" cy="20295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1524"/>
              </a:lnSpc>
              <a:spcBef>
                <a:spcPts val="76"/>
              </a:spcBef>
            </a:pPr>
            <a:r>
              <a:rPr sz="2092" b="1" baseline="1950" dirty="0">
                <a:solidFill>
                  <a:prstClr val="black"/>
                </a:solidFill>
                <a:cs typeface="Calibri"/>
              </a:rPr>
              <a:t>FUENTE</a:t>
            </a:r>
            <a:r>
              <a:rPr sz="2092" b="1" spc="-19" baseline="1950" dirty="0">
                <a:solidFill>
                  <a:prstClr val="black"/>
                </a:solidFill>
                <a:cs typeface="Calibri"/>
              </a:rPr>
              <a:t> </a:t>
            </a:r>
            <a:r>
              <a:rPr sz="2092" b="1" baseline="1950" dirty="0">
                <a:solidFill>
                  <a:prstClr val="black"/>
                </a:solidFill>
                <a:cs typeface="Calibri"/>
              </a:rPr>
              <a:t>PR</a:t>
            </a:r>
            <a:r>
              <a:rPr sz="2092" b="1" spc="-4" baseline="1950" dirty="0">
                <a:solidFill>
                  <a:prstClr val="black"/>
                </a:solidFill>
                <a:cs typeface="Calibri"/>
              </a:rPr>
              <a:t>I</a:t>
            </a:r>
            <a:r>
              <a:rPr sz="2092" b="1" baseline="1950" dirty="0">
                <a:solidFill>
                  <a:prstClr val="black"/>
                </a:solidFill>
                <a:cs typeface="Calibri"/>
              </a:rPr>
              <a:t>NCI</a:t>
            </a:r>
            <a:r>
              <a:rPr sz="2092" b="1" spc="-100" baseline="1950" dirty="0">
                <a:solidFill>
                  <a:prstClr val="black"/>
                </a:solidFill>
                <a:cs typeface="Calibri"/>
              </a:rPr>
              <a:t>P</a:t>
            </a:r>
            <a:r>
              <a:rPr sz="2092" b="1" baseline="1950" dirty="0">
                <a:solidFill>
                  <a:prstClr val="black"/>
                </a:solidFill>
                <a:cs typeface="Calibri"/>
              </a:rPr>
              <a:t>AL</a:t>
            </a:r>
            <a:endParaRPr sz="1395" dirty="0">
              <a:solidFill>
                <a:prstClr val="black"/>
              </a:solidFill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7500372" y="1965286"/>
            <a:ext cx="1577482" cy="20295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1524"/>
              </a:lnSpc>
              <a:spcBef>
                <a:spcPts val="76"/>
              </a:spcBef>
            </a:pPr>
            <a:r>
              <a:rPr sz="2092" b="1" spc="-75" baseline="1950" dirty="0">
                <a:solidFill>
                  <a:prstClr val="black"/>
                </a:solidFill>
                <a:cs typeface="Calibri"/>
              </a:rPr>
              <a:t>V</a:t>
            </a:r>
            <a:r>
              <a:rPr sz="2092" b="1" baseline="1950" dirty="0">
                <a:solidFill>
                  <a:prstClr val="black"/>
                </a:solidFill>
                <a:cs typeface="Calibri"/>
              </a:rPr>
              <a:t>A</a:t>
            </a:r>
            <a:r>
              <a:rPr sz="2092" b="1" spc="-29" baseline="1950" dirty="0">
                <a:solidFill>
                  <a:prstClr val="black"/>
                </a:solidFill>
                <a:cs typeface="Calibri"/>
              </a:rPr>
              <a:t>L</a:t>
            </a:r>
            <a:r>
              <a:rPr sz="2092" b="1" baseline="1950" dirty="0">
                <a:solidFill>
                  <a:prstClr val="black"/>
                </a:solidFill>
                <a:cs typeface="Calibri"/>
              </a:rPr>
              <a:t>OR</a:t>
            </a:r>
            <a:r>
              <a:rPr sz="2092" b="1" spc="-14" baseline="1950" dirty="0">
                <a:solidFill>
                  <a:prstClr val="black"/>
                </a:solidFill>
                <a:cs typeface="Calibri"/>
              </a:rPr>
              <a:t> </a:t>
            </a:r>
            <a:r>
              <a:rPr lang="es-ES" sz="2092" b="1" spc="-14" baseline="1950" dirty="0">
                <a:solidFill>
                  <a:prstClr val="black"/>
                </a:solidFill>
                <a:cs typeface="Calibri"/>
              </a:rPr>
              <a:t>EJECUTADO</a:t>
            </a:r>
            <a:endParaRPr sz="1395" dirty="0">
              <a:solidFill>
                <a:prstClr val="black"/>
              </a:solidFill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9374473" y="1891663"/>
            <a:ext cx="1107024" cy="30924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1524"/>
              </a:lnSpc>
              <a:spcBef>
                <a:spcPts val="76"/>
              </a:spcBef>
            </a:pPr>
            <a:r>
              <a:rPr lang="es-ES" sz="2092" b="1" spc="-4" baseline="1950" dirty="0">
                <a:solidFill>
                  <a:prstClr val="black"/>
                </a:solidFill>
                <a:cs typeface="Calibri"/>
              </a:rPr>
              <a:t>Otras Fuentes</a:t>
            </a:r>
          </a:p>
          <a:p>
            <a:pPr marL="12653">
              <a:lnSpc>
                <a:spcPts val="1524"/>
              </a:lnSpc>
              <a:spcBef>
                <a:spcPts val="76"/>
              </a:spcBef>
            </a:pPr>
            <a:r>
              <a:rPr sz="2092" b="1" spc="-4" baseline="1950" dirty="0">
                <a:solidFill>
                  <a:prstClr val="black"/>
                </a:solidFill>
                <a:cs typeface="Calibri"/>
              </a:rPr>
              <a:t>(</a:t>
            </a:r>
            <a:r>
              <a:rPr sz="2092" b="1" baseline="1950" dirty="0">
                <a:solidFill>
                  <a:prstClr val="black"/>
                </a:solidFill>
                <a:cs typeface="Calibri"/>
              </a:rPr>
              <a:t>C</a:t>
            </a:r>
            <a:r>
              <a:rPr sz="2092" b="1" spc="-39" baseline="1950" dirty="0">
                <a:solidFill>
                  <a:prstClr val="black"/>
                </a:solidFill>
                <a:cs typeface="Calibri"/>
              </a:rPr>
              <a:t>U</a:t>
            </a:r>
            <a:r>
              <a:rPr sz="2092" b="1" baseline="1950" dirty="0">
                <a:solidFill>
                  <a:prstClr val="black"/>
                </a:solidFill>
                <a:cs typeface="Calibri"/>
              </a:rPr>
              <a:t>A</a:t>
            </a:r>
            <a:r>
              <a:rPr sz="2092" b="1" spc="-4" baseline="1950" dirty="0">
                <a:solidFill>
                  <a:prstClr val="black"/>
                </a:solidFill>
                <a:cs typeface="Calibri"/>
              </a:rPr>
              <a:t>L</a:t>
            </a:r>
            <a:r>
              <a:rPr sz="2092" b="1" spc="-9" baseline="1950" dirty="0">
                <a:solidFill>
                  <a:prstClr val="black"/>
                </a:solidFill>
                <a:cs typeface="Calibri"/>
              </a:rPr>
              <a:t>E</a:t>
            </a:r>
            <a:r>
              <a:rPr sz="2092" b="1" baseline="1950" dirty="0">
                <a:solidFill>
                  <a:prstClr val="black"/>
                </a:solidFill>
                <a:cs typeface="Calibri"/>
              </a:rPr>
              <a:t>S)</a:t>
            </a:r>
            <a:endParaRPr sz="1395" dirty="0">
              <a:solidFill>
                <a:prstClr val="black"/>
              </a:solidFill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0942389" y="1918948"/>
            <a:ext cx="891575" cy="20295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1524"/>
              </a:lnSpc>
              <a:spcBef>
                <a:spcPts val="76"/>
              </a:spcBef>
            </a:pPr>
            <a:r>
              <a:rPr sz="2092" b="1" baseline="1950" dirty="0">
                <a:solidFill>
                  <a:prstClr val="black"/>
                </a:solidFill>
                <a:cs typeface="Calibri"/>
              </a:rPr>
              <a:t>P</a:t>
            </a:r>
            <a:r>
              <a:rPr sz="2092" b="1" spc="-14" baseline="1950" dirty="0">
                <a:solidFill>
                  <a:prstClr val="black"/>
                </a:solidFill>
                <a:cs typeface="Calibri"/>
              </a:rPr>
              <a:t>R</a:t>
            </a:r>
            <a:r>
              <a:rPr sz="2092" b="1" baseline="1950" dirty="0">
                <a:solidFill>
                  <a:prstClr val="black"/>
                </a:solidFill>
                <a:cs typeface="Calibri"/>
              </a:rPr>
              <a:t>ODU</a:t>
            </a:r>
            <a:r>
              <a:rPr sz="2092" b="1" spc="9" baseline="1950" dirty="0">
                <a:solidFill>
                  <a:prstClr val="black"/>
                </a:solidFill>
                <a:cs typeface="Calibri"/>
              </a:rPr>
              <a:t>C</a:t>
            </a:r>
            <a:r>
              <a:rPr sz="2092" b="1" spc="-34" baseline="1950" dirty="0">
                <a:solidFill>
                  <a:prstClr val="black"/>
                </a:solidFill>
                <a:cs typeface="Calibri"/>
              </a:rPr>
              <a:t>T</a:t>
            </a:r>
            <a:r>
              <a:rPr sz="2092" b="1" baseline="1950" dirty="0">
                <a:solidFill>
                  <a:prstClr val="black"/>
                </a:solidFill>
                <a:cs typeface="Calibri"/>
              </a:rPr>
              <a:t>O</a:t>
            </a:r>
            <a:endParaRPr sz="1395" dirty="0">
              <a:solidFill>
                <a:prstClr val="black"/>
              </a:solidFill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877481" y="3662214"/>
            <a:ext cx="5760273" cy="278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877481" y="3965889"/>
            <a:ext cx="260618" cy="278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578927" y="3965889"/>
            <a:ext cx="345310" cy="278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197381" y="3965889"/>
            <a:ext cx="485027" cy="278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689559" y="3965889"/>
            <a:ext cx="1022592" cy="278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714738" y="3965889"/>
            <a:ext cx="401602" cy="278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927877" y="6485279"/>
            <a:ext cx="2195252" cy="27887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097"/>
              </a:lnSpc>
              <a:spcBef>
                <a:spcPts val="105"/>
              </a:spcBef>
            </a:pPr>
            <a:r>
              <a:rPr sz="1993" b="1" dirty="0">
                <a:solidFill>
                  <a:srgbClr val="2D75B6"/>
                </a:solidFill>
                <a:latin typeface="Times New Roman"/>
                <a:cs typeface="Times New Roman"/>
              </a:rPr>
              <a:t>#Junt</a:t>
            </a:r>
            <a:r>
              <a:rPr sz="1993" b="1" spc="-4" dirty="0">
                <a:solidFill>
                  <a:srgbClr val="2D75B6"/>
                </a:solidFill>
                <a:latin typeface="Times New Roman"/>
                <a:cs typeface="Times New Roman"/>
              </a:rPr>
              <a:t>o</a:t>
            </a:r>
            <a:r>
              <a:rPr sz="1993" b="1" dirty="0">
                <a:solidFill>
                  <a:srgbClr val="2D75B6"/>
                </a:solidFill>
                <a:latin typeface="Times New Roman"/>
                <a:cs typeface="Times New Roman"/>
              </a:rPr>
              <a:t>sPodemos</a:t>
            </a:r>
            <a:endParaRPr sz="1993" dirty="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00767" y="1736138"/>
            <a:ext cx="4953371" cy="111779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038">
              <a:lnSpc>
                <a:spcPct val="101725"/>
              </a:lnSpc>
              <a:spcBef>
                <a:spcPts val="339"/>
              </a:spcBef>
            </a:pPr>
            <a:r>
              <a:rPr lang="es-ES" sz="1594" b="1" spc="-19" dirty="0">
                <a:solidFill>
                  <a:srgbClr val="44536A"/>
                </a:solidFill>
                <a:cs typeface="Calibri"/>
              </a:rPr>
              <a:t>Metas 2020 : Formulación, gestión y estructuración para la construcción 1 Centros vida del adulto mayor. </a:t>
            </a:r>
          </a:p>
        </p:txBody>
      </p:sp>
      <p:sp>
        <p:nvSpPr>
          <p:cNvPr id="49" name="Subtítulo 2"/>
          <p:cNvSpPr txBox="1">
            <a:spLocks/>
          </p:cNvSpPr>
          <p:nvPr/>
        </p:nvSpPr>
        <p:spPr>
          <a:xfrm>
            <a:off x="218876" y="630499"/>
            <a:ext cx="1738281" cy="54722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ES_tradnl" sz="2400" b="1" dirty="0">
                <a:solidFill>
                  <a:prstClr val="white"/>
                </a:solidFill>
              </a:rPr>
              <a:t>PROGRAMA</a:t>
            </a:r>
          </a:p>
        </p:txBody>
      </p:sp>
      <p:sp>
        <p:nvSpPr>
          <p:cNvPr id="50" name="Rectángulo 49"/>
          <p:cNvSpPr/>
          <p:nvPr/>
        </p:nvSpPr>
        <p:spPr>
          <a:xfrm>
            <a:off x="2371045" y="637700"/>
            <a:ext cx="946291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fontAlgn="ctr"/>
            <a:r>
              <a:rPr lang="es-ES" sz="2000" b="1" dirty="0">
                <a:solidFill>
                  <a:prstClr val="white"/>
                </a:solidFill>
                <a:latin typeface="Arial" panose="020B0604020202020204" pitchFamily="34" charset="0"/>
              </a:rPr>
              <a:t>5.6.1 Vejez digna </a:t>
            </a:r>
          </a:p>
        </p:txBody>
      </p:sp>
      <p:sp>
        <p:nvSpPr>
          <p:cNvPr id="51" name="Rectángulo 50"/>
          <p:cNvSpPr/>
          <p:nvPr/>
        </p:nvSpPr>
        <p:spPr>
          <a:xfrm>
            <a:off x="7096464" y="4252754"/>
            <a:ext cx="384592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 fontAlgn="ctr"/>
            <a:r>
              <a:rPr lang="en-US" sz="1400" dirty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</a:rPr>
              <a:t>DEPENDENCIAS CORRESPOSABLES</a:t>
            </a:r>
          </a:p>
        </p:txBody>
      </p:sp>
      <p:sp>
        <p:nvSpPr>
          <p:cNvPr id="52" name="Rectángulo 51"/>
          <p:cNvSpPr/>
          <p:nvPr/>
        </p:nvSpPr>
        <p:spPr>
          <a:xfrm>
            <a:off x="6339161" y="4614856"/>
            <a:ext cx="547738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fontAlgn="ctr"/>
            <a:r>
              <a:rPr lang="es-MX" sz="1400" b="1" dirty="0">
                <a:solidFill>
                  <a:srgbClr val="000000"/>
                </a:solidFill>
                <a:latin typeface="Arial" panose="020B0604020202020204" pitchFamily="34" charset="0"/>
              </a:rPr>
              <a:t>Secretaría Secretaria de Planeación, Secretaria de Obras Publicas, Secretaría del Adulto Mayor. </a:t>
            </a:r>
          </a:p>
        </p:txBody>
      </p:sp>
      <p:sp>
        <p:nvSpPr>
          <p:cNvPr id="37" name="Rectángulo 36"/>
          <p:cNvSpPr/>
          <p:nvPr/>
        </p:nvSpPr>
        <p:spPr>
          <a:xfrm>
            <a:off x="98413" y="3120768"/>
            <a:ext cx="5002599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 fontAlgn="ctr"/>
            <a:r>
              <a:rPr lang="en-US" sz="1400" b="1" dirty="0">
                <a:solidFill>
                  <a:srgbClr val="000000"/>
                </a:solidFill>
                <a:latin typeface="Arial" panose="020B0604020202020204" pitchFamily="34" charset="0"/>
              </a:rPr>
              <a:t>ACTIVIDADES EJECUTADAS  HASTA NOVIEMBRE DE 2020</a:t>
            </a:r>
          </a:p>
          <a:p>
            <a:pPr marL="800100" lvl="1" indent="-342900" fontAlgn="ctr">
              <a:buFontTx/>
              <a:buAutoNum type="arabicPeriod"/>
            </a:pPr>
            <a:r>
              <a:rPr lang="es-CO" sz="1400" dirty="0">
                <a:solidFill>
                  <a:srgbClr val="000000"/>
                </a:solidFill>
                <a:latin typeface="Arial" panose="020B0604020202020204" pitchFamily="34" charset="0"/>
              </a:rPr>
              <a:t>Contratación de estudios y diseños.</a:t>
            </a:r>
          </a:p>
          <a:p>
            <a:pPr marL="800100" lvl="1" indent="-342900" fontAlgn="ctr">
              <a:buFont typeface="+mj-lt"/>
              <a:buAutoNum type="arabicPeriod"/>
            </a:pPr>
            <a:r>
              <a:rPr lang="es-CO" sz="1400" dirty="0">
                <a:solidFill>
                  <a:srgbClr val="000000"/>
                </a:solidFill>
                <a:latin typeface="Arial" panose="020B0604020202020204" pitchFamily="34" charset="0"/>
              </a:rPr>
              <a:t>Análisis predial</a:t>
            </a:r>
          </a:p>
          <a:p>
            <a:pPr marL="800100" lvl="1" indent="-342900" fontAlgn="ctr">
              <a:buFont typeface="+mj-lt"/>
              <a:buAutoNum type="arabicPeriod"/>
            </a:pPr>
            <a:r>
              <a:rPr lang="es-CO" sz="1400" dirty="0">
                <a:solidFill>
                  <a:srgbClr val="000000"/>
                </a:solidFill>
                <a:latin typeface="Arial" panose="020B0604020202020204" pitchFamily="34" charset="0"/>
              </a:rPr>
              <a:t>Presentación y aprobación del Acuerdo Municipal para destinación específica del antiguo teatro Rosalía para la construcción del proyecto. </a:t>
            </a:r>
          </a:p>
          <a:p>
            <a:pPr marL="800100" lvl="1" indent="-342900" fontAlgn="ctr">
              <a:buFont typeface="+mj-lt"/>
              <a:buAutoNum type="arabicPeriod"/>
            </a:pPr>
            <a:r>
              <a:rPr lang="es-CO" sz="1400" dirty="0">
                <a:solidFill>
                  <a:srgbClr val="000000"/>
                </a:solidFill>
                <a:latin typeface="Arial" panose="020B0604020202020204" pitchFamily="34" charset="0"/>
              </a:rPr>
              <a:t>Análisis de necesidades para Proyecto arquitectónico.</a:t>
            </a:r>
          </a:p>
          <a:p>
            <a:pPr marL="800100" lvl="1" indent="-342900" fontAlgn="ctr">
              <a:buFont typeface="+mj-lt"/>
              <a:buAutoNum type="arabicPeriod"/>
            </a:pPr>
            <a:r>
              <a:rPr lang="es-CO" sz="1400" dirty="0">
                <a:solidFill>
                  <a:srgbClr val="000000"/>
                </a:solidFill>
                <a:latin typeface="Arial" panose="020B0604020202020204" pitchFamily="34" charset="0"/>
              </a:rPr>
              <a:t>Gestión con  entidades como la Gobernación de Antioquia para cofinanciación del mismo.</a:t>
            </a:r>
          </a:p>
          <a:p>
            <a:pPr marL="800100" lvl="1" indent="-342900" fontAlgn="ctr">
              <a:buFont typeface="+mj-lt"/>
              <a:buAutoNum type="arabicPeriod"/>
            </a:pPr>
            <a:r>
              <a:rPr lang="es-CO" sz="1400" dirty="0">
                <a:solidFill>
                  <a:srgbClr val="000000"/>
                </a:solidFill>
                <a:latin typeface="Arial" panose="020B0604020202020204" pitchFamily="34" charset="0"/>
              </a:rPr>
              <a:t>Radicación ante la Gobernación de Antioquia de la solicitud de viabilidad jurídica del lote. </a:t>
            </a:r>
            <a:endParaRPr lang="es-CO" sz="16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0" name="object 39"/>
          <p:cNvSpPr/>
          <p:nvPr/>
        </p:nvSpPr>
        <p:spPr>
          <a:xfrm>
            <a:off x="5701603" y="3037464"/>
            <a:ext cx="6132362" cy="677540"/>
          </a:xfrm>
          <a:custGeom>
            <a:avLst/>
            <a:gdLst/>
            <a:ahLst/>
            <a:cxnLst/>
            <a:rect l="l" t="t" r="r" b="b"/>
            <a:pathLst>
              <a:path w="6486144" h="3154679">
                <a:moveTo>
                  <a:pt x="0" y="3154679"/>
                </a:moveTo>
                <a:lnTo>
                  <a:pt x="6486144" y="3154679"/>
                </a:lnTo>
                <a:lnTo>
                  <a:pt x="6486144" y="0"/>
                </a:lnTo>
                <a:lnTo>
                  <a:pt x="0" y="0"/>
                </a:lnTo>
                <a:lnTo>
                  <a:pt x="0" y="3154679"/>
                </a:lnTo>
                <a:close/>
              </a:path>
            </a:pathLst>
          </a:custGeom>
          <a:solidFill>
            <a:srgbClr val="FAE4D5"/>
          </a:solidFill>
        </p:spPr>
        <p:txBody>
          <a:bodyPr wrap="square" lIns="0" tIns="0" rIns="0" bIns="0" rtlCol="0">
            <a:noAutofit/>
          </a:bodyPr>
          <a:lstStyle/>
          <a:p>
            <a:r>
              <a:rPr lang="es-ES" sz="1400" dirty="0">
                <a:solidFill>
                  <a:srgbClr val="202124"/>
                </a:solidFill>
                <a:latin typeface="Roboto"/>
              </a:rPr>
              <a:t>NOTA: SE CUENTA CON UN PRESUPUESTO DE $  </a:t>
            </a:r>
            <a:r>
              <a:rPr lang="es-ES" sz="1400" b="1" dirty="0">
                <a:solidFill>
                  <a:srgbClr val="202124"/>
                </a:solidFill>
                <a:latin typeface="Roboto"/>
              </a:rPr>
              <a:t>100,000,000</a:t>
            </a:r>
            <a:r>
              <a:rPr lang="es-ES" sz="1400" dirty="0">
                <a:solidFill>
                  <a:srgbClr val="202124"/>
                </a:solidFill>
                <a:latin typeface="Roboto"/>
              </a:rPr>
              <a:t> EL CUAL NO SE HA EJECUTADO PORQUE ESTA EN PROCESO DE FORMULACION DE ESTUDIOS Y DISEÑOS. </a:t>
            </a:r>
          </a:p>
          <a:p>
            <a:pPr marL="284693" indent="-284693">
              <a:buFontTx/>
              <a:buChar char="-"/>
            </a:pPr>
            <a:endParaRPr lang="es-ES" sz="1793" dirty="0">
              <a:solidFill>
                <a:srgbClr val="202124"/>
              </a:solidFill>
              <a:latin typeface="Roboto"/>
            </a:endParaRPr>
          </a:p>
          <a:p>
            <a:pPr marL="284693" indent="-284693">
              <a:buFontTx/>
              <a:buChar char="-"/>
            </a:pPr>
            <a:endParaRPr lang="es-ES" sz="1793" dirty="0">
              <a:solidFill>
                <a:srgbClr val="202124"/>
              </a:solidFill>
              <a:latin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15078053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78289"/>
            <a:ext cx="12192000" cy="1062560"/>
          </a:xfrm>
          <a:prstGeom prst="rect">
            <a:avLst/>
          </a:prstGeom>
          <a:solidFill>
            <a:srgbClr val="00459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0" y="0"/>
            <a:ext cx="12192000" cy="47828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793">
              <a:solidFill>
                <a:prstClr val="black"/>
              </a:solidFill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98413" y="1736138"/>
            <a:ext cx="5426013" cy="931601"/>
          </a:xfrm>
          <a:custGeom>
            <a:avLst/>
            <a:gdLst/>
            <a:ahLst/>
            <a:cxnLst/>
            <a:rect l="l" t="t" r="r" b="b"/>
            <a:pathLst>
              <a:path w="5261102" h="1310639">
                <a:moveTo>
                  <a:pt x="0" y="1310639"/>
                </a:moveTo>
                <a:lnTo>
                  <a:pt x="5261102" y="1310639"/>
                </a:lnTo>
                <a:lnTo>
                  <a:pt x="5261102" y="0"/>
                </a:lnTo>
                <a:lnTo>
                  <a:pt x="0" y="0"/>
                </a:lnTo>
                <a:lnTo>
                  <a:pt x="0" y="1310639"/>
                </a:lnTo>
                <a:close/>
              </a:path>
            </a:pathLst>
          </a:custGeom>
          <a:solidFill>
            <a:srgbClr val="DEEBF7"/>
          </a:solidFill>
        </p:spPr>
        <p:txBody>
          <a:bodyPr wrap="square" lIns="0" tIns="0" rIns="0" bIns="0" rtlCol="0">
            <a:noAutofit/>
          </a:bodyPr>
          <a:lstStyle/>
          <a:p>
            <a:endParaRPr sz="1793" dirty="0">
              <a:solidFill>
                <a:prstClr val="black"/>
              </a:solidFill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370974" y="3041941"/>
            <a:ext cx="5254329" cy="0"/>
          </a:xfrm>
          <a:custGeom>
            <a:avLst/>
            <a:gdLst/>
            <a:ahLst/>
            <a:cxnLst/>
            <a:rect l="l" t="t" r="r" b="b"/>
            <a:pathLst>
              <a:path w="5273789">
                <a:moveTo>
                  <a:pt x="0" y="0"/>
                </a:moveTo>
                <a:lnTo>
                  <a:pt x="5273789" y="0"/>
                </a:lnTo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793">
              <a:solidFill>
                <a:prstClr val="black"/>
              </a:solidFill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5701602" y="1736086"/>
            <a:ext cx="1702733" cy="627392"/>
          </a:xfrm>
          <a:custGeom>
            <a:avLst/>
            <a:gdLst/>
            <a:ahLst/>
            <a:cxnLst/>
            <a:rect l="l" t="t" r="r" b="b"/>
            <a:pathLst>
              <a:path w="1709039" h="629716">
                <a:moveTo>
                  <a:pt x="0" y="629716"/>
                </a:moveTo>
                <a:lnTo>
                  <a:pt x="1709039" y="629716"/>
                </a:lnTo>
                <a:lnTo>
                  <a:pt x="1709039" y="0"/>
                </a:lnTo>
                <a:lnTo>
                  <a:pt x="0" y="0"/>
                </a:lnTo>
                <a:lnTo>
                  <a:pt x="0" y="629716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endParaRPr sz="1793">
              <a:solidFill>
                <a:prstClr val="black"/>
              </a:solidFill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7404335" y="1736086"/>
            <a:ext cx="1739933" cy="627392"/>
          </a:xfrm>
          <a:custGeom>
            <a:avLst/>
            <a:gdLst/>
            <a:ahLst/>
            <a:cxnLst/>
            <a:rect l="l" t="t" r="r" b="b"/>
            <a:pathLst>
              <a:path w="1746377" h="629716">
                <a:moveTo>
                  <a:pt x="0" y="629716"/>
                </a:moveTo>
                <a:lnTo>
                  <a:pt x="1746377" y="629716"/>
                </a:lnTo>
                <a:lnTo>
                  <a:pt x="1746377" y="0"/>
                </a:lnTo>
                <a:lnTo>
                  <a:pt x="0" y="0"/>
                </a:lnTo>
                <a:lnTo>
                  <a:pt x="0" y="629716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endParaRPr sz="1793">
              <a:solidFill>
                <a:prstClr val="black"/>
              </a:solidFill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9144267" y="1736086"/>
            <a:ext cx="1731708" cy="627392"/>
          </a:xfrm>
          <a:custGeom>
            <a:avLst/>
            <a:gdLst/>
            <a:ahLst/>
            <a:cxnLst/>
            <a:rect l="l" t="t" r="r" b="b"/>
            <a:pathLst>
              <a:path w="1738122" h="629716">
                <a:moveTo>
                  <a:pt x="0" y="629716"/>
                </a:moveTo>
                <a:lnTo>
                  <a:pt x="1738122" y="629716"/>
                </a:lnTo>
                <a:lnTo>
                  <a:pt x="1738122" y="0"/>
                </a:lnTo>
                <a:lnTo>
                  <a:pt x="0" y="0"/>
                </a:lnTo>
                <a:lnTo>
                  <a:pt x="0" y="629716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endParaRPr sz="1793">
              <a:solidFill>
                <a:prstClr val="black"/>
              </a:solidFill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10876102" y="1736086"/>
            <a:ext cx="1215131" cy="627392"/>
          </a:xfrm>
          <a:custGeom>
            <a:avLst/>
            <a:gdLst/>
            <a:ahLst/>
            <a:cxnLst/>
            <a:rect l="l" t="t" r="r" b="b"/>
            <a:pathLst>
              <a:path w="1219631" h="629716">
                <a:moveTo>
                  <a:pt x="0" y="629716"/>
                </a:moveTo>
                <a:lnTo>
                  <a:pt x="1219631" y="629716"/>
                </a:lnTo>
                <a:lnTo>
                  <a:pt x="1219631" y="0"/>
                </a:lnTo>
                <a:lnTo>
                  <a:pt x="0" y="0"/>
                </a:lnTo>
                <a:lnTo>
                  <a:pt x="0" y="629716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endParaRPr sz="1793">
              <a:solidFill>
                <a:prstClr val="black"/>
              </a:solidFill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5701602" y="2363530"/>
            <a:ext cx="1702733" cy="678410"/>
          </a:xfrm>
          <a:custGeom>
            <a:avLst/>
            <a:gdLst/>
            <a:ahLst/>
            <a:cxnLst/>
            <a:rect l="l" t="t" r="r" b="b"/>
            <a:pathLst>
              <a:path w="1709039" h="680923">
                <a:moveTo>
                  <a:pt x="0" y="680923"/>
                </a:moveTo>
                <a:lnTo>
                  <a:pt x="1709039" y="680923"/>
                </a:lnTo>
                <a:lnTo>
                  <a:pt x="1709039" y="0"/>
                </a:lnTo>
                <a:lnTo>
                  <a:pt x="0" y="0"/>
                </a:lnTo>
                <a:lnTo>
                  <a:pt x="0" y="680923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r>
              <a:rPr lang="es-ES" sz="1793" dirty="0">
                <a:solidFill>
                  <a:prstClr val="black"/>
                </a:solidFill>
              </a:rPr>
              <a:t>RECUROS PROPIOS </a:t>
            </a:r>
            <a:endParaRPr sz="1793" dirty="0">
              <a:solidFill>
                <a:prstClr val="black"/>
              </a:solidFill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7404335" y="2363530"/>
            <a:ext cx="1739933" cy="678410"/>
          </a:xfrm>
          <a:custGeom>
            <a:avLst/>
            <a:gdLst/>
            <a:ahLst/>
            <a:cxnLst/>
            <a:rect l="l" t="t" r="r" b="b"/>
            <a:pathLst>
              <a:path w="1746377" h="680923">
                <a:moveTo>
                  <a:pt x="0" y="680923"/>
                </a:moveTo>
                <a:lnTo>
                  <a:pt x="1746377" y="680923"/>
                </a:lnTo>
                <a:lnTo>
                  <a:pt x="1746377" y="0"/>
                </a:lnTo>
                <a:lnTo>
                  <a:pt x="0" y="0"/>
                </a:lnTo>
                <a:lnTo>
                  <a:pt x="0" y="680923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s-ES" sz="1793" dirty="0">
                <a:solidFill>
                  <a:prstClr val="black"/>
                </a:solidFill>
              </a:rPr>
              <a:t>0</a:t>
            </a:r>
            <a:endParaRPr sz="1793" dirty="0">
              <a:solidFill>
                <a:prstClr val="black"/>
              </a:solidFill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9144267" y="2363530"/>
            <a:ext cx="1731708" cy="678410"/>
          </a:xfrm>
          <a:custGeom>
            <a:avLst/>
            <a:gdLst/>
            <a:ahLst/>
            <a:cxnLst/>
            <a:rect l="l" t="t" r="r" b="b"/>
            <a:pathLst>
              <a:path w="1738122" h="680923">
                <a:moveTo>
                  <a:pt x="0" y="680923"/>
                </a:moveTo>
                <a:lnTo>
                  <a:pt x="1738122" y="680923"/>
                </a:lnTo>
                <a:lnTo>
                  <a:pt x="1738122" y="0"/>
                </a:lnTo>
                <a:lnTo>
                  <a:pt x="0" y="0"/>
                </a:lnTo>
                <a:lnTo>
                  <a:pt x="0" y="680923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endParaRPr sz="1793">
              <a:solidFill>
                <a:prstClr val="black"/>
              </a:solidFill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10326414" y="2363530"/>
            <a:ext cx="1764819" cy="678410"/>
          </a:xfrm>
          <a:custGeom>
            <a:avLst/>
            <a:gdLst/>
            <a:ahLst/>
            <a:cxnLst/>
            <a:rect l="l" t="t" r="r" b="b"/>
            <a:pathLst>
              <a:path w="1219631" h="680923">
                <a:moveTo>
                  <a:pt x="0" y="680923"/>
                </a:moveTo>
                <a:lnTo>
                  <a:pt x="1219631" y="680923"/>
                </a:lnTo>
                <a:lnTo>
                  <a:pt x="1219631" y="0"/>
                </a:lnTo>
                <a:lnTo>
                  <a:pt x="0" y="0"/>
                </a:lnTo>
                <a:lnTo>
                  <a:pt x="0" y="680923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r>
              <a:rPr lang="es-ES" sz="1793" dirty="0">
                <a:solidFill>
                  <a:prstClr val="black"/>
                </a:solidFill>
              </a:rPr>
              <a:t>PROYECTOS FORMULADOS </a:t>
            </a:r>
            <a:endParaRPr sz="1793" dirty="0">
              <a:solidFill>
                <a:prstClr val="black"/>
              </a:solidFill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5797386" y="1965286"/>
            <a:ext cx="1429773" cy="20295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1524"/>
              </a:lnSpc>
              <a:spcBef>
                <a:spcPts val="76"/>
              </a:spcBef>
            </a:pPr>
            <a:r>
              <a:rPr sz="2092" b="1" baseline="1950" dirty="0">
                <a:solidFill>
                  <a:prstClr val="black"/>
                </a:solidFill>
                <a:cs typeface="Calibri"/>
              </a:rPr>
              <a:t>FUENTE</a:t>
            </a:r>
            <a:r>
              <a:rPr sz="2092" b="1" spc="-19" baseline="1950" dirty="0">
                <a:solidFill>
                  <a:prstClr val="black"/>
                </a:solidFill>
                <a:cs typeface="Calibri"/>
              </a:rPr>
              <a:t> </a:t>
            </a:r>
            <a:r>
              <a:rPr sz="2092" b="1" baseline="1950" dirty="0">
                <a:solidFill>
                  <a:prstClr val="black"/>
                </a:solidFill>
                <a:cs typeface="Calibri"/>
              </a:rPr>
              <a:t>PR</a:t>
            </a:r>
            <a:r>
              <a:rPr sz="2092" b="1" spc="-4" baseline="1950" dirty="0">
                <a:solidFill>
                  <a:prstClr val="black"/>
                </a:solidFill>
                <a:cs typeface="Calibri"/>
              </a:rPr>
              <a:t>I</a:t>
            </a:r>
            <a:r>
              <a:rPr sz="2092" b="1" baseline="1950" dirty="0">
                <a:solidFill>
                  <a:prstClr val="black"/>
                </a:solidFill>
                <a:cs typeface="Calibri"/>
              </a:rPr>
              <a:t>NCI</a:t>
            </a:r>
            <a:r>
              <a:rPr sz="2092" b="1" spc="-100" baseline="1950" dirty="0">
                <a:solidFill>
                  <a:prstClr val="black"/>
                </a:solidFill>
                <a:cs typeface="Calibri"/>
              </a:rPr>
              <a:t>P</a:t>
            </a:r>
            <a:r>
              <a:rPr sz="2092" b="1" baseline="1950" dirty="0">
                <a:solidFill>
                  <a:prstClr val="black"/>
                </a:solidFill>
                <a:cs typeface="Calibri"/>
              </a:rPr>
              <a:t>AL</a:t>
            </a:r>
            <a:endParaRPr sz="1395" dirty="0">
              <a:solidFill>
                <a:prstClr val="black"/>
              </a:solidFill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7500372" y="1965286"/>
            <a:ext cx="1577482" cy="20295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1524"/>
              </a:lnSpc>
              <a:spcBef>
                <a:spcPts val="76"/>
              </a:spcBef>
            </a:pPr>
            <a:r>
              <a:rPr sz="2092" b="1" spc="-75" baseline="1950" dirty="0">
                <a:solidFill>
                  <a:prstClr val="black"/>
                </a:solidFill>
                <a:cs typeface="Calibri"/>
              </a:rPr>
              <a:t>V</a:t>
            </a:r>
            <a:r>
              <a:rPr sz="2092" b="1" baseline="1950" dirty="0">
                <a:solidFill>
                  <a:prstClr val="black"/>
                </a:solidFill>
                <a:cs typeface="Calibri"/>
              </a:rPr>
              <a:t>A</a:t>
            </a:r>
            <a:r>
              <a:rPr sz="2092" b="1" spc="-29" baseline="1950" dirty="0">
                <a:solidFill>
                  <a:prstClr val="black"/>
                </a:solidFill>
                <a:cs typeface="Calibri"/>
              </a:rPr>
              <a:t>L</a:t>
            </a:r>
            <a:r>
              <a:rPr sz="2092" b="1" baseline="1950" dirty="0">
                <a:solidFill>
                  <a:prstClr val="black"/>
                </a:solidFill>
                <a:cs typeface="Calibri"/>
              </a:rPr>
              <a:t>OR</a:t>
            </a:r>
            <a:r>
              <a:rPr sz="2092" b="1" spc="-14" baseline="1950" dirty="0">
                <a:solidFill>
                  <a:prstClr val="black"/>
                </a:solidFill>
                <a:cs typeface="Calibri"/>
              </a:rPr>
              <a:t> </a:t>
            </a:r>
            <a:r>
              <a:rPr lang="es-ES" sz="2092" b="1" spc="-14" baseline="1950" dirty="0">
                <a:solidFill>
                  <a:prstClr val="black"/>
                </a:solidFill>
                <a:cs typeface="Calibri"/>
              </a:rPr>
              <a:t>EJECUTADO</a:t>
            </a:r>
            <a:endParaRPr sz="1395" dirty="0">
              <a:solidFill>
                <a:prstClr val="black"/>
              </a:solidFill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9374473" y="1891663"/>
            <a:ext cx="1107024" cy="30924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1524"/>
              </a:lnSpc>
              <a:spcBef>
                <a:spcPts val="76"/>
              </a:spcBef>
            </a:pPr>
            <a:r>
              <a:rPr lang="es-ES" sz="2092" b="1" spc="-4" baseline="1950" dirty="0">
                <a:solidFill>
                  <a:prstClr val="black"/>
                </a:solidFill>
                <a:cs typeface="Calibri"/>
              </a:rPr>
              <a:t>Otras Fuentes</a:t>
            </a:r>
          </a:p>
          <a:p>
            <a:pPr marL="12653">
              <a:lnSpc>
                <a:spcPts val="1524"/>
              </a:lnSpc>
              <a:spcBef>
                <a:spcPts val="76"/>
              </a:spcBef>
            </a:pPr>
            <a:r>
              <a:rPr sz="2092" b="1" spc="-4" baseline="1950" dirty="0">
                <a:solidFill>
                  <a:prstClr val="black"/>
                </a:solidFill>
                <a:cs typeface="Calibri"/>
              </a:rPr>
              <a:t>(</a:t>
            </a:r>
            <a:r>
              <a:rPr sz="2092" b="1" baseline="1950" dirty="0">
                <a:solidFill>
                  <a:prstClr val="black"/>
                </a:solidFill>
                <a:cs typeface="Calibri"/>
              </a:rPr>
              <a:t>C</a:t>
            </a:r>
            <a:r>
              <a:rPr sz="2092" b="1" spc="-39" baseline="1950" dirty="0">
                <a:solidFill>
                  <a:prstClr val="black"/>
                </a:solidFill>
                <a:cs typeface="Calibri"/>
              </a:rPr>
              <a:t>U</a:t>
            </a:r>
            <a:r>
              <a:rPr sz="2092" b="1" baseline="1950" dirty="0">
                <a:solidFill>
                  <a:prstClr val="black"/>
                </a:solidFill>
                <a:cs typeface="Calibri"/>
              </a:rPr>
              <a:t>A</a:t>
            </a:r>
            <a:r>
              <a:rPr sz="2092" b="1" spc="-4" baseline="1950" dirty="0">
                <a:solidFill>
                  <a:prstClr val="black"/>
                </a:solidFill>
                <a:cs typeface="Calibri"/>
              </a:rPr>
              <a:t>L</a:t>
            </a:r>
            <a:r>
              <a:rPr sz="2092" b="1" spc="-9" baseline="1950" dirty="0">
                <a:solidFill>
                  <a:prstClr val="black"/>
                </a:solidFill>
                <a:cs typeface="Calibri"/>
              </a:rPr>
              <a:t>E</a:t>
            </a:r>
            <a:r>
              <a:rPr sz="2092" b="1" baseline="1950" dirty="0">
                <a:solidFill>
                  <a:prstClr val="black"/>
                </a:solidFill>
                <a:cs typeface="Calibri"/>
              </a:rPr>
              <a:t>S)</a:t>
            </a:r>
            <a:endParaRPr sz="1395" dirty="0">
              <a:solidFill>
                <a:prstClr val="black"/>
              </a:solidFill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0942389" y="1918948"/>
            <a:ext cx="891575" cy="20295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1524"/>
              </a:lnSpc>
              <a:spcBef>
                <a:spcPts val="76"/>
              </a:spcBef>
            </a:pPr>
            <a:r>
              <a:rPr sz="2092" b="1" baseline="1950" dirty="0">
                <a:solidFill>
                  <a:prstClr val="black"/>
                </a:solidFill>
                <a:cs typeface="Calibri"/>
              </a:rPr>
              <a:t>P</a:t>
            </a:r>
            <a:r>
              <a:rPr sz="2092" b="1" spc="-14" baseline="1950" dirty="0">
                <a:solidFill>
                  <a:prstClr val="black"/>
                </a:solidFill>
                <a:cs typeface="Calibri"/>
              </a:rPr>
              <a:t>R</a:t>
            </a:r>
            <a:r>
              <a:rPr sz="2092" b="1" baseline="1950" dirty="0">
                <a:solidFill>
                  <a:prstClr val="black"/>
                </a:solidFill>
                <a:cs typeface="Calibri"/>
              </a:rPr>
              <a:t>ODU</a:t>
            </a:r>
            <a:r>
              <a:rPr sz="2092" b="1" spc="9" baseline="1950" dirty="0">
                <a:solidFill>
                  <a:prstClr val="black"/>
                </a:solidFill>
                <a:cs typeface="Calibri"/>
              </a:rPr>
              <a:t>C</a:t>
            </a:r>
            <a:r>
              <a:rPr sz="2092" b="1" spc="-34" baseline="1950" dirty="0">
                <a:solidFill>
                  <a:prstClr val="black"/>
                </a:solidFill>
                <a:cs typeface="Calibri"/>
              </a:rPr>
              <a:t>T</a:t>
            </a:r>
            <a:r>
              <a:rPr sz="2092" b="1" baseline="1950" dirty="0">
                <a:solidFill>
                  <a:prstClr val="black"/>
                </a:solidFill>
                <a:cs typeface="Calibri"/>
              </a:rPr>
              <a:t>O</a:t>
            </a:r>
            <a:endParaRPr sz="1395" dirty="0">
              <a:solidFill>
                <a:prstClr val="black"/>
              </a:solidFill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877481" y="3662214"/>
            <a:ext cx="5760273" cy="278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877481" y="3965889"/>
            <a:ext cx="260618" cy="278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578927" y="3965889"/>
            <a:ext cx="345310" cy="278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689559" y="3965889"/>
            <a:ext cx="1022592" cy="278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714738" y="3965889"/>
            <a:ext cx="401602" cy="278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927877" y="6485279"/>
            <a:ext cx="2195252" cy="27887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097"/>
              </a:lnSpc>
              <a:spcBef>
                <a:spcPts val="105"/>
              </a:spcBef>
            </a:pPr>
            <a:r>
              <a:rPr sz="1993" b="1" dirty="0">
                <a:solidFill>
                  <a:srgbClr val="2D75B6"/>
                </a:solidFill>
                <a:latin typeface="Times New Roman"/>
                <a:cs typeface="Times New Roman"/>
              </a:rPr>
              <a:t>#Junt</a:t>
            </a:r>
            <a:r>
              <a:rPr sz="1993" b="1" spc="-4" dirty="0">
                <a:solidFill>
                  <a:srgbClr val="2D75B6"/>
                </a:solidFill>
                <a:latin typeface="Times New Roman"/>
                <a:cs typeface="Times New Roman"/>
              </a:rPr>
              <a:t>o</a:t>
            </a:r>
            <a:r>
              <a:rPr sz="1993" b="1" dirty="0">
                <a:solidFill>
                  <a:srgbClr val="2D75B6"/>
                </a:solidFill>
                <a:latin typeface="Times New Roman"/>
                <a:cs typeface="Times New Roman"/>
              </a:rPr>
              <a:t>sPodemos</a:t>
            </a:r>
            <a:endParaRPr sz="1993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00767" y="1736138"/>
            <a:ext cx="4953371" cy="111779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038">
              <a:lnSpc>
                <a:spcPct val="101725"/>
              </a:lnSpc>
              <a:spcBef>
                <a:spcPts val="339"/>
              </a:spcBef>
            </a:pPr>
            <a:r>
              <a:rPr lang="es-ES" sz="1594" b="1" spc="-19" dirty="0">
                <a:solidFill>
                  <a:srgbClr val="44536A"/>
                </a:solidFill>
                <a:cs typeface="Calibri"/>
              </a:rPr>
              <a:t>Metas 2020 :  1 proyectos de gestión para mitigación del riesgo, formulados y radicados.</a:t>
            </a:r>
          </a:p>
        </p:txBody>
      </p:sp>
      <p:sp>
        <p:nvSpPr>
          <p:cNvPr id="49" name="Subtítulo 2"/>
          <p:cNvSpPr txBox="1">
            <a:spLocks/>
          </p:cNvSpPr>
          <p:nvPr/>
        </p:nvSpPr>
        <p:spPr>
          <a:xfrm>
            <a:off x="218876" y="630499"/>
            <a:ext cx="1738281" cy="54722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ES_tradnl" sz="2400" b="1" dirty="0">
                <a:solidFill>
                  <a:prstClr val="white"/>
                </a:solidFill>
              </a:rPr>
              <a:t>PROGRAMA</a:t>
            </a:r>
          </a:p>
        </p:txBody>
      </p:sp>
      <p:sp>
        <p:nvSpPr>
          <p:cNvPr id="50" name="Rectángulo 49"/>
          <p:cNvSpPr/>
          <p:nvPr/>
        </p:nvSpPr>
        <p:spPr>
          <a:xfrm>
            <a:off x="2371045" y="637700"/>
            <a:ext cx="946291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fontAlgn="ctr"/>
            <a:r>
              <a:rPr lang="es-ES" sz="2000" b="1" dirty="0">
                <a:solidFill>
                  <a:prstClr val="white"/>
                </a:solidFill>
                <a:latin typeface="Arial" panose="020B0604020202020204" pitchFamily="34" charset="0"/>
              </a:rPr>
              <a:t>7.2.1  Bello Contribuye con la seguridad, el bienestar, la calidad de vida de las personas, al desarrollo sostenible a través del control y la reducción del riesgo de desastres</a:t>
            </a:r>
          </a:p>
        </p:txBody>
      </p:sp>
      <p:sp>
        <p:nvSpPr>
          <p:cNvPr id="51" name="Rectángulo 50"/>
          <p:cNvSpPr/>
          <p:nvPr/>
        </p:nvSpPr>
        <p:spPr>
          <a:xfrm>
            <a:off x="7096464" y="4252754"/>
            <a:ext cx="384592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 fontAlgn="ctr"/>
            <a:r>
              <a:rPr lang="en-US" sz="1400" dirty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</a:rPr>
              <a:t>DEPENDENCIAS CORRESPOSABLES</a:t>
            </a:r>
          </a:p>
        </p:txBody>
      </p:sp>
      <p:sp>
        <p:nvSpPr>
          <p:cNvPr id="52" name="Rectángulo 51"/>
          <p:cNvSpPr/>
          <p:nvPr/>
        </p:nvSpPr>
        <p:spPr>
          <a:xfrm>
            <a:off x="6339161" y="4614856"/>
            <a:ext cx="547738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fontAlgn="ctr"/>
            <a:r>
              <a:rPr lang="es-MX" sz="1400" b="1" dirty="0">
                <a:solidFill>
                  <a:srgbClr val="000000"/>
                </a:solidFill>
                <a:latin typeface="Arial" panose="020B0604020202020204" pitchFamily="34" charset="0"/>
              </a:rPr>
              <a:t>Secretaría Gestión del Riesgo </a:t>
            </a:r>
          </a:p>
        </p:txBody>
      </p:sp>
      <p:sp>
        <p:nvSpPr>
          <p:cNvPr id="37" name="Rectángulo 36"/>
          <p:cNvSpPr/>
          <p:nvPr/>
        </p:nvSpPr>
        <p:spPr>
          <a:xfrm>
            <a:off x="98413" y="3120767"/>
            <a:ext cx="4955725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 fontAlgn="ctr"/>
            <a:r>
              <a:rPr lang="en-US" sz="1400" b="1" dirty="0">
                <a:solidFill>
                  <a:srgbClr val="000000"/>
                </a:solidFill>
                <a:latin typeface="Arial" panose="020B0604020202020204" pitchFamily="34" charset="0"/>
              </a:rPr>
              <a:t>ACTIVIDADES EJECUTADAS  HASTA NOVIEMBRE DE 2020</a:t>
            </a:r>
          </a:p>
          <a:p>
            <a:pPr lvl="1" algn="ctr" fontAlgn="ctr"/>
            <a:endParaRPr lang="en-US" sz="1400" b="1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1" algn="just" fontAlgn="ctr"/>
            <a:r>
              <a:rPr lang="es-MX" sz="1400" dirty="0">
                <a:solidFill>
                  <a:srgbClr val="000000"/>
                </a:solidFill>
                <a:latin typeface="Arial" panose="020B0604020202020204" pitchFamily="34" charset="0"/>
              </a:rPr>
              <a:t>1. Mediante Convenio 040-COV2010-158 se aprobó el convenio con CORANTIOQUIA. Cuyo objeto es: “instalaciones de sistemas de monitoreo para la reducción de la propagación, control y combate rápido de los incendios forestales en las vertientes del cerro quitasol en el Municipio de Bello.”</a:t>
            </a:r>
            <a:endParaRPr lang="en-US" sz="14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1" algn="ctr" fontAlgn="ctr"/>
            <a:endParaRPr lang="en-US" sz="1400" b="1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1" algn="ctr" fontAlgn="ctr"/>
            <a:endParaRPr lang="en-US" sz="1400" b="1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1" algn="ctr" fontAlgn="ctr"/>
            <a:endParaRPr lang="en-US" sz="1400" b="1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1" algn="ctr" fontAlgn="ctr"/>
            <a:endParaRPr lang="en-US" sz="16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0" name="object 39"/>
          <p:cNvSpPr/>
          <p:nvPr/>
        </p:nvSpPr>
        <p:spPr>
          <a:xfrm>
            <a:off x="5701603" y="3037463"/>
            <a:ext cx="6132362" cy="874099"/>
          </a:xfrm>
          <a:custGeom>
            <a:avLst/>
            <a:gdLst/>
            <a:ahLst/>
            <a:cxnLst/>
            <a:rect l="l" t="t" r="r" b="b"/>
            <a:pathLst>
              <a:path w="6486144" h="3154679">
                <a:moveTo>
                  <a:pt x="0" y="3154679"/>
                </a:moveTo>
                <a:lnTo>
                  <a:pt x="6486144" y="3154679"/>
                </a:lnTo>
                <a:lnTo>
                  <a:pt x="6486144" y="0"/>
                </a:lnTo>
                <a:lnTo>
                  <a:pt x="0" y="0"/>
                </a:lnTo>
                <a:lnTo>
                  <a:pt x="0" y="3154679"/>
                </a:lnTo>
                <a:close/>
              </a:path>
            </a:pathLst>
          </a:custGeom>
          <a:solidFill>
            <a:srgbClr val="FAE4D5"/>
          </a:solidFill>
        </p:spPr>
        <p:txBody>
          <a:bodyPr wrap="square" lIns="0" tIns="0" rIns="0" bIns="0" rtlCol="0">
            <a:noAutofit/>
          </a:bodyPr>
          <a:lstStyle/>
          <a:p>
            <a:r>
              <a:rPr lang="es-ES" sz="1400" dirty="0">
                <a:solidFill>
                  <a:srgbClr val="202124"/>
                </a:solidFill>
                <a:latin typeface="Roboto"/>
              </a:rPr>
              <a:t>NOTA: SE CUENTA CON UN PRESUPUESTO DE $  </a:t>
            </a:r>
            <a:r>
              <a:rPr lang="es-ES" sz="1400" b="1" dirty="0">
                <a:solidFill>
                  <a:srgbClr val="202124"/>
                </a:solidFill>
                <a:latin typeface="Roboto"/>
              </a:rPr>
              <a:t>335,000,000 </a:t>
            </a:r>
            <a:r>
              <a:rPr lang="es-ES" sz="1400" dirty="0">
                <a:solidFill>
                  <a:srgbClr val="202124"/>
                </a:solidFill>
                <a:latin typeface="Roboto"/>
              </a:rPr>
              <a:t>LOS</a:t>
            </a:r>
            <a:r>
              <a:rPr lang="es-ES" sz="1400" b="1" dirty="0">
                <a:solidFill>
                  <a:srgbClr val="202124"/>
                </a:solidFill>
                <a:latin typeface="Roboto"/>
              </a:rPr>
              <a:t> </a:t>
            </a:r>
            <a:r>
              <a:rPr lang="es-ES" sz="1400" dirty="0">
                <a:solidFill>
                  <a:srgbClr val="202124"/>
                </a:solidFill>
                <a:latin typeface="Roboto"/>
              </a:rPr>
              <a:t>CUALES </a:t>
            </a:r>
            <a:r>
              <a:rPr lang="es-ES" sz="1400" b="1" dirty="0">
                <a:solidFill>
                  <a:srgbClr val="202124"/>
                </a:solidFill>
                <a:latin typeface="Roboto"/>
              </a:rPr>
              <a:t>CORANTIOQUIA</a:t>
            </a:r>
            <a:r>
              <a:rPr lang="es-ES" sz="1400" dirty="0">
                <a:solidFill>
                  <a:srgbClr val="202124"/>
                </a:solidFill>
                <a:latin typeface="Roboto"/>
              </a:rPr>
              <a:t> APORTA $220,000,000 Y EL </a:t>
            </a:r>
            <a:r>
              <a:rPr lang="es-ES" sz="1400" b="1" dirty="0">
                <a:solidFill>
                  <a:srgbClr val="202124"/>
                </a:solidFill>
                <a:latin typeface="Roboto"/>
              </a:rPr>
              <a:t>MUNICIPIO</a:t>
            </a:r>
            <a:r>
              <a:rPr lang="es-ES" sz="1400" dirty="0">
                <a:solidFill>
                  <a:srgbClr val="202124"/>
                </a:solidFill>
                <a:latin typeface="Roboto"/>
              </a:rPr>
              <a:t>  $115,000,000 EN PROCESO DE CONTRATACIÓN POR PARTE DE GESTION DEL RIESGO.</a:t>
            </a:r>
            <a:endParaRPr lang="es-ES" sz="1793" dirty="0">
              <a:solidFill>
                <a:srgbClr val="202124"/>
              </a:solidFill>
              <a:latin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16396242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78289"/>
            <a:ext cx="12192000" cy="1062560"/>
          </a:xfrm>
          <a:prstGeom prst="rect">
            <a:avLst/>
          </a:prstGeom>
          <a:solidFill>
            <a:srgbClr val="00459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0" y="0"/>
            <a:ext cx="12192000" cy="47828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793">
              <a:solidFill>
                <a:prstClr val="black"/>
              </a:solidFill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98413" y="1736138"/>
            <a:ext cx="5426013" cy="931601"/>
          </a:xfrm>
          <a:custGeom>
            <a:avLst/>
            <a:gdLst/>
            <a:ahLst/>
            <a:cxnLst/>
            <a:rect l="l" t="t" r="r" b="b"/>
            <a:pathLst>
              <a:path w="5261102" h="1310639">
                <a:moveTo>
                  <a:pt x="0" y="1310639"/>
                </a:moveTo>
                <a:lnTo>
                  <a:pt x="5261102" y="1310639"/>
                </a:lnTo>
                <a:lnTo>
                  <a:pt x="5261102" y="0"/>
                </a:lnTo>
                <a:lnTo>
                  <a:pt x="0" y="0"/>
                </a:lnTo>
                <a:lnTo>
                  <a:pt x="0" y="1310639"/>
                </a:lnTo>
                <a:close/>
              </a:path>
            </a:pathLst>
          </a:custGeom>
          <a:solidFill>
            <a:srgbClr val="DEEBF7"/>
          </a:solidFill>
        </p:spPr>
        <p:txBody>
          <a:bodyPr wrap="square" lIns="0" tIns="0" rIns="0" bIns="0" rtlCol="0">
            <a:noAutofit/>
          </a:bodyPr>
          <a:lstStyle/>
          <a:p>
            <a:endParaRPr sz="1793" dirty="0">
              <a:solidFill>
                <a:prstClr val="black"/>
              </a:solidFill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370974" y="3041941"/>
            <a:ext cx="5254329" cy="0"/>
          </a:xfrm>
          <a:custGeom>
            <a:avLst/>
            <a:gdLst/>
            <a:ahLst/>
            <a:cxnLst/>
            <a:rect l="l" t="t" r="r" b="b"/>
            <a:pathLst>
              <a:path w="5273789">
                <a:moveTo>
                  <a:pt x="0" y="0"/>
                </a:moveTo>
                <a:lnTo>
                  <a:pt x="5273789" y="0"/>
                </a:lnTo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793">
              <a:solidFill>
                <a:prstClr val="black"/>
              </a:solidFill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5701602" y="1736086"/>
            <a:ext cx="1702733" cy="627392"/>
          </a:xfrm>
          <a:custGeom>
            <a:avLst/>
            <a:gdLst/>
            <a:ahLst/>
            <a:cxnLst/>
            <a:rect l="l" t="t" r="r" b="b"/>
            <a:pathLst>
              <a:path w="1709039" h="629716">
                <a:moveTo>
                  <a:pt x="0" y="629716"/>
                </a:moveTo>
                <a:lnTo>
                  <a:pt x="1709039" y="629716"/>
                </a:lnTo>
                <a:lnTo>
                  <a:pt x="1709039" y="0"/>
                </a:lnTo>
                <a:lnTo>
                  <a:pt x="0" y="0"/>
                </a:lnTo>
                <a:lnTo>
                  <a:pt x="0" y="629716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endParaRPr sz="1793">
              <a:solidFill>
                <a:prstClr val="black"/>
              </a:solidFill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7404335" y="1736086"/>
            <a:ext cx="1739933" cy="627392"/>
          </a:xfrm>
          <a:custGeom>
            <a:avLst/>
            <a:gdLst/>
            <a:ahLst/>
            <a:cxnLst/>
            <a:rect l="l" t="t" r="r" b="b"/>
            <a:pathLst>
              <a:path w="1746377" h="629716">
                <a:moveTo>
                  <a:pt x="0" y="629716"/>
                </a:moveTo>
                <a:lnTo>
                  <a:pt x="1746377" y="629716"/>
                </a:lnTo>
                <a:lnTo>
                  <a:pt x="1746377" y="0"/>
                </a:lnTo>
                <a:lnTo>
                  <a:pt x="0" y="0"/>
                </a:lnTo>
                <a:lnTo>
                  <a:pt x="0" y="629716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endParaRPr sz="1793">
              <a:solidFill>
                <a:prstClr val="black"/>
              </a:solidFill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9144267" y="1736086"/>
            <a:ext cx="1731708" cy="627392"/>
          </a:xfrm>
          <a:custGeom>
            <a:avLst/>
            <a:gdLst/>
            <a:ahLst/>
            <a:cxnLst/>
            <a:rect l="l" t="t" r="r" b="b"/>
            <a:pathLst>
              <a:path w="1738122" h="629716">
                <a:moveTo>
                  <a:pt x="0" y="629716"/>
                </a:moveTo>
                <a:lnTo>
                  <a:pt x="1738122" y="629716"/>
                </a:lnTo>
                <a:lnTo>
                  <a:pt x="1738122" y="0"/>
                </a:lnTo>
                <a:lnTo>
                  <a:pt x="0" y="0"/>
                </a:lnTo>
                <a:lnTo>
                  <a:pt x="0" y="629716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endParaRPr sz="1793">
              <a:solidFill>
                <a:prstClr val="black"/>
              </a:solidFill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10876102" y="1736086"/>
            <a:ext cx="1215131" cy="627392"/>
          </a:xfrm>
          <a:custGeom>
            <a:avLst/>
            <a:gdLst/>
            <a:ahLst/>
            <a:cxnLst/>
            <a:rect l="l" t="t" r="r" b="b"/>
            <a:pathLst>
              <a:path w="1219631" h="629716">
                <a:moveTo>
                  <a:pt x="0" y="629716"/>
                </a:moveTo>
                <a:lnTo>
                  <a:pt x="1219631" y="629716"/>
                </a:lnTo>
                <a:lnTo>
                  <a:pt x="1219631" y="0"/>
                </a:lnTo>
                <a:lnTo>
                  <a:pt x="0" y="0"/>
                </a:lnTo>
                <a:lnTo>
                  <a:pt x="0" y="629716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endParaRPr sz="1793">
              <a:solidFill>
                <a:prstClr val="black"/>
              </a:solidFill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5701602" y="2363530"/>
            <a:ext cx="1702733" cy="678410"/>
          </a:xfrm>
          <a:custGeom>
            <a:avLst/>
            <a:gdLst/>
            <a:ahLst/>
            <a:cxnLst/>
            <a:rect l="l" t="t" r="r" b="b"/>
            <a:pathLst>
              <a:path w="1709039" h="680923">
                <a:moveTo>
                  <a:pt x="0" y="680923"/>
                </a:moveTo>
                <a:lnTo>
                  <a:pt x="1709039" y="680923"/>
                </a:lnTo>
                <a:lnTo>
                  <a:pt x="1709039" y="0"/>
                </a:lnTo>
                <a:lnTo>
                  <a:pt x="0" y="0"/>
                </a:lnTo>
                <a:lnTo>
                  <a:pt x="0" y="680923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r>
              <a:rPr lang="es-ES" sz="1793" dirty="0">
                <a:solidFill>
                  <a:prstClr val="black"/>
                </a:solidFill>
              </a:rPr>
              <a:t>RECUROS PROPIOS </a:t>
            </a:r>
            <a:endParaRPr sz="1793" dirty="0">
              <a:solidFill>
                <a:prstClr val="black"/>
              </a:solidFill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7404335" y="2363530"/>
            <a:ext cx="1739933" cy="678410"/>
          </a:xfrm>
          <a:custGeom>
            <a:avLst/>
            <a:gdLst/>
            <a:ahLst/>
            <a:cxnLst/>
            <a:rect l="l" t="t" r="r" b="b"/>
            <a:pathLst>
              <a:path w="1746377" h="680923">
                <a:moveTo>
                  <a:pt x="0" y="680923"/>
                </a:moveTo>
                <a:lnTo>
                  <a:pt x="1746377" y="680923"/>
                </a:lnTo>
                <a:lnTo>
                  <a:pt x="1746377" y="0"/>
                </a:lnTo>
                <a:lnTo>
                  <a:pt x="0" y="0"/>
                </a:lnTo>
                <a:lnTo>
                  <a:pt x="0" y="680923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s-ES" sz="1793" dirty="0">
                <a:solidFill>
                  <a:prstClr val="black"/>
                </a:solidFill>
              </a:rPr>
              <a:t>0</a:t>
            </a:r>
            <a:endParaRPr sz="1793" dirty="0">
              <a:solidFill>
                <a:prstClr val="black"/>
              </a:solidFill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9144267" y="2363530"/>
            <a:ext cx="1731708" cy="678410"/>
          </a:xfrm>
          <a:custGeom>
            <a:avLst/>
            <a:gdLst/>
            <a:ahLst/>
            <a:cxnLst/>
            <a:rect l="l" t="t" r="r" b="b"/>
            <a:pathLst>
              <a:path w="1738122" h="680923">
                <a:moveTo>
                  <a:pt x="0" y="680923"/>
                </a:moveTo>
                <a:lnTo>
                  <a:pt x="1738122" y="680923"/>
                </a:lnTo>
                <a:lnTo>
                  <a:pt x="1738122" y="0"/>
                </a:lnTo>
                <a:lnTo>
                  <a:pt x="0" y="0"/>
                </a:lnTo>
                <a:lnTo>
                  <a:pt x="0" y="680923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endParaRPr sz="1793">
              <a:solidFill>
                <a:prstClr val="black"/>
              </a:solidFill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10326414" y="2363530"/>
            <a:ext cx="1764819" cy="678410"/>
          </a:xfrm>
          <a:custGeom>
            <a:avLst/>
            <a:gdLst/>
            <a:ahLst/>
            <a:cxnLst/>
            <a:rect l="l" t="t" r="r" b="b"/>
            <a:pathLst>
              <a:path w="1219631" h="680923">
                <a:moveTo>
                  <a:pt x="0" y="680923"/>
                </a:moveTo>
                <a:lnTo>
                  <a:pt x="1219631" y="680923"/>
                </a:lnTo>
                <a:lnTo>
                  <a:pt x="1219631" y="0"/>
                </a:lnTo>
                <a:lnTo>
                  <a:pt x="0" y="0"/>
                </a:lnTo>
                <a:lnTo>
                  <a:pt x="0" y="680923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r>
              <a:rPr lang="es-ES" sz="1793" dirty="0">
                <a:solidFill>
                  <a:prstClr val="black"/>
                </a:solidFill>
              </a:rPr>
              <a:t>PROYECTOS FORMULADOS </a:t>
            </a:r>
            <a:endParaRPr sz="1793" dirty="0">
              <a:solidFill>
                <a:prstClr val="black"/>
              </a:solidFill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5797386" y="1965286"/>
            <a:ext cx="1429773" cy="20295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1524"/>
              </a:lnSpc>
              <a:spcBef>
                <a:spcPts val="76"/>
              </a:spcBef>
            </a:pPr>
            <a:r>
              <a:rPr sz="2092" b="1" baseline="1950" dirty="0">
                <a:solidFill>
                  <a:prstClr val="black"/>
                </a:solidFill>
                <a:cs typeface="Calibri"/>
              </a:rPr>
              <a:t>FUENTE</a:t>
            </a:r>
            <a:r>
              <a:rPr sz="2092" b="1" spc="-19" baseline="1950" dirty="0">
                <a:solidFill>
                  <a:prstClr val="black"/>
                </a:solidFill>
                <a:cs typeface="Calibri"/>
              </a:rPr>
              <a:t> </a:t>
            </a:r>
            <a:r>
              <a:rPr sz="2092" b="1" baseline="1950" dirty="0">
                <a:solidFill>
                  <a:prstClr val="black"/>
                </a:solidFill>
                <a:cs typeface="Calibri"/>
              </a:rPr>
              <a:t>PR</a:t>
            </a:r>
            <a:r>
              <a:rPr sz="2092" b="1" spc="-4" baseline="1950" dirty="0">
                <a:solidFill>
                  <a:prstClr val="black"/>
                </a:solidFill>
                <a:cs typeface="Calibri"/>
              </a:rPr>
              <a:t>I</a:t>
            </a:r>
            <a:r>
              <a:rPr sz="2092" b="1" baseline="1950" dirty="0">
                <a:solidFill>
                  <a:prstClr val="black"/>
                </a:solidFill>
                <a:cs typeface="Calibri"/>
              </a:rPr>
              <a:t>NCI</a:t>
            </a:r>
            <a:r>
              <a:rPr sz="2092" b="1" spc="-100" baseline="1950" dirty="0">
                <a:solidFill>
                  <a:prstClr val="black"/>
                </a:solidFill>
                <a:cs typeface="Calibri"/>
              </a:rPr>
              <a:t>P</a:t>
            </a:r>
            <a:r>
              <a:rPr sz="2092" b="1" baseline="1950" dirty="0">
                <a:solidFill>
                  <a:prstClr val="black"/>
                </a:solidFill>
                <a:cs typeface="Calibri"/>
              </a:rPr>
              <a:t>AL</a:t>
            </a:r>
            <a:endParaRPr sz="1395" dirty="0">
              <a:solidFill>
                <a:prstClr val="black"/>
              </a:solidFill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7500372" y="1965286"/>
            <a:ext cx="1577482" cy="20295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1524"/>
              </a:lnSpc>
              <a:spcBef>
                <a:spcPts val="76"/>
              </a:spcBef>
            </a:pPr>
            <a:r>
              <a:rPr sz="2092" b="1" spc="-75" baseline="1950" dirty="0">
                <a:solidFill>
                  <a:prstClr val="black"/>
                </a:solidFill>
                <a:cs typeface="Calibri"/>
              </a:rPr>
              <a:t>V</a:t>
            </a:r>
            <a:r>
              <a:rPr sz="2092" b="1" baseline="1950" dirty="0">
                <a:solidFill>
                  <a:prstClr val="black"/>
                </a:solidFill>
                <a:cs typeface="Calibri"/>
              </a:rPr>
              <a:t>A</a:t>
            </a:r>
            <a:r>
              <a:rPr sz="2092" b="1" spc="-29" baseline="1950" dirty="0">
                <a:solidFill>
                  <a:prstClr val="black"/>
                </a:solidFill>
                <a:cs typeface="Calibri"/>
              </a:rPr>
              <a:t>L</a:t>
            </a:r>
            <a:r>
              <a:rPr sz="2092" b="1" baseline="1950" dirty="0">
                <a:solidFill>
                  <a:prstClr val="black"/>
                </a:solidFill>
                <a:cs typeface="Calibri"/>
              </a:rPr>
              <a:t>OR</a:t>
            </a:r>
            <a:r>
              <a:rPr sz="2092" b="1" spc="-14" baseline="1950" dirty="0">
                <a:solidFill>
                  <a:prstClr val="black"/>
                </a:solidFill>
                <a:cs typeface="Calibri"/>
              </a:rPr>
              <a:t> </a:t>
            </a:r>
            <a:r>
              <a:rPr lang="es-ES" sz="2092" b="1" spc="-14" baseline="1950" dirty="0">
                <a:solidFill>
                  <a:prstClr val="black"/>
                </a:solidFill>
                <a:cs typeface="Calibri"/>
              </a:rPr>
              <a:t>EJECUTADO</a:t>
            </a:r>
            <a:endParaRPr sz="1395" dirty="0">
              <a:solidFill>
                <a:prstClr val="black"/>
              </a:solidFill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9374473" y="1891663"/>
            <a:ext cx="1107024" cy="30924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1524"/>
              </a:lnSpc>
              <a:spcBef>
                <a:spcPts val="76"/>
              </a:spcBef>
            </a:pPr>
            <a:r>
              <a:rPr lang="es-ES" sz="2092" b="1" spc="-4" baseline="1950" dirty="0">
                <a:solidFill>
                  <a:prstClr val="black"/>
                </a:solidFill>
                <a:cs typeface="Calibri"/>
              </a:rPr>
              <a:t>Otras Fuentes</a:t>
            </a:r>
          </a:p>
          <a:p>
            <a:pPr marL="12653">
              <a:lnSpc>
                <a:spcPts val="1524"/>
              </a:lnSpc>
              <a:spcBef>
                <a:spcPts val="76"/>
              </a:spcBef>
            </a:pPr>
            <a:r>
              <a:rPr sz="2092" b="1" spc="-4" baseline="1950" dirty="0">
                <a:solidFill>
                  <a:prstClr val="black"/>
                </a:solidFill>
                <a:cs typeface="Calibri"/>
              </a:rPr>
              <a:t>(</a:t>
            </a:r>
            <a:r>
              <a:rPr sz="2092" b="1" baseline="1950" dirty="0">
                <a:solidFill>
                  <a:prstClr val="black"/>
                </a:solidFill>
                <a:cs typeface="Calibri"/>
              </a:rPr>
              <a:t>C</a:t>
            </a:r>
            <a:r>
              <a:rPr sz="2092" b="1" spc="-39" baseline="1950" dirty="0">
                <a:solidFill>
                  <a:prstClr val="black"/>
                </a:solidFill>
                <a:cs typeface="Calibri"/>
              </a:rPr>
              <a:t>U</a:t>
            </a:r>
            <a:r>
              <a:rPr sz="2092" b="1" baseline="1950" dirty="0">
                <a:solidFill>
                  <a:prstClr val="black"/>
                </a:solidFill>
                <a:cs typeface="Calibri"/>
              </a:rPr>
              <a:t>A</a:t>
            </a:r>
            <a:r>
              <a:rPr sz="2092" b="1" spc="-4" baseline="1950" dirty="0">
                <a:solidFill>
                  <a:prstClr val="black"/>
                </a:solidFill>
                <a:cs typeface="Calibri"/>
              </a:rPr>
              <a:t>L</a:t>
            </a:r>
            <a:r>
              <a:rPr sz="2092" b="1" spc="-9" baseline="1950" dirty="0">
                <a:solidFill>
                  <a:prstClr val="black"/>
                </a:solidFill>
                <a:cs typeface="Calibri"/>
              </a:rPr>
              <a:t>E</a:t>
            </a:r>
            <a:r>
              <a:rPr sz="2092" b="1" baseline="1950" dirty="0">
                <a:solidFill>
                  <a:prstClr val="black"/>
                </a:solidFill>
                <a:cs typeface="Calibri"/>
              </a:rPr>
              <a:t>S)</a:t>
            </a:r>
            <a:endParaRPr sz="1395" dirty="0">
              <a:solidFill>
                <a:prstClr val="black"/>
              </a:solidFill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0942389" y="1918948"/>
            <a:ext cx="891575" cy="20295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1524"/>
              </a:lnSpc>
              <a:spcBef>
                <a:spcPts val="76"/>
              </a:spcBef>
            </a:pPr>
            <a:r>
              <a:rPr sz="2092" b="1" baseline="1950" dirty="0">
                <a:solidFill>
                  <a:prstClr val="black"/>
                </a:solidFill>
                <a:cs typeface="Calibri"/>
              </a:rPr>
              <a:t>P</a:t>
            </a:r>
            <a:r>
              <a:rPr sz="2092" b="1" spc="-14" baseline="1950" dirty="0">
                <a:solidFill>
                  <a:prstClr val="black"/>
                </a:solidFill>
                <a:cs typeface="Calibri"/>
              </a:rPr>
              <a:t>R</a:t>
            </a:r>
            <a:r>
              <a:rPr sz="2092" b="1" baseline="1950" dirty="0">
                <a:solidFill>
                  <a:prstClr val="black"/>
                </a:solidFill>
                <a:cs typeface="Calibri"/>
              </a:rPr>
              <a:t>ODU</a:t>
            </a:r>
            <a:r>
              <a:rPr sz="2092" b="1" spc="9" baseline="1950" dirty="0">
                <a:solidFill>
                  <a:prstClr val="black"/>
                </a:solidFill>
                <a:cs typeface="Calibri"/>
              </a:rPr>
              <a:t>C</a:t>
            </a:r>
            <a:r>
              <a:rPr sz="2092" b="1" spc="-34" baseline="1950" dirty="0">
                <a:solidFill>
                  <a:prstClr val="black"/>
                </a:solidFill>
                <a:cs typeface="Calibri"/>
              </a:rPr>
              <a:t>T</a:t>
            </a:r>
            <a:r>
              <a:rPr sz="2092" b="1" baseline="1950" dirty="0">
                <a:solidFill>
                  <a:prstClr val="black"/>
                </a:solidFill>
                <a:cs typeface="Calibri"/>
              </a:rPr>
              <a:t>O</a:t>
            </a:r>
            <a:endParaRPr sz="1395" dirty="0">
              <a:solidFill>
                <a:prstClr val="black"/>
              </a:solidFill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877481" y="3662214"/>
            <a:ext cx="5760273" cy="278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877481" y="3965889"/>
            <a:ext cx="260618" cy="278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578927" y="3965889"/>
            <a:ext cx="345310" cy="278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689559" y="3965889"/>
            <a:ext cx="1022592" cy="278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714738" y="3965889"/>
            <a:ext cx="401602" cy="278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927877" y="6485279"/>
            <a:ext cx="2195252" cy="27887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097"/>
              </a:lnSpc>
              <a:spcBef>
                <a:spcPts val="105"/>
              </a:spcBef>
            </a:pPr>
            <a:r>
              <a:rPr sz="1993" b="1" dirty="0">
                <a:solidFill>
                  <a:srgbClr val="2D75B6"/>
                </a:solidFill>
                <a:latin typeface="Times New Roman"/>
                <a:cs typeface="Times New Roman"/>
              </a:rPr>
              <a:t>#Junt</a:t>
            </a:r>
            <a:r>
              <a:rPr sz="1993" b="1" spc="-4" dirty="0">
                <a:solidFill>
                  <a:srgbClr val="2D75B6"/>
                </a:solidFill>
                <a:latin typeface="Times New Roman"/>
                <a:cs typeface="Times New Roman"/>
              </a:rPr>
              <a:t>o</a:t>
            </a:r>
            <a:r>
              <a:rPr sz="1993" b="1" dirty="0">
                <a:solidFill>
                  <a:srgbClr val="2D75B6"/>
                </a:solidFill>
                <a:latin typeface="Times New Roman"/>
                <a:cs typeface="Times New Roman"/>
              </a:rPr>
              <a:t>sPodemos</a:t>
            </a:r>
            <a:endParaRPr sz="1993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00767" y="1736138"/>
            <a:ext cx="4953371" cy="111779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038">
              <a:lnSpc>
                <a:spcPct val="101725"/>
              </a:lnSpc>
              <a:spcBef>
                <a:spcPts val="339"/>
              </a:spcBef>
            </a:pPr>
            <a:r>
              <a:rPr lang="es-ES" sz="1594" b="1" spc="-19" dirty="0">
                <a:solidFill>
                  <a:srgbClr val="44536A"/>
                </a:solidFill>
                <a:cs typeface="Calibri"/>
              </a:rPr>
              <a:t>Metas 2020 :  </a:t>
            </a:r>
            <a:r>
              <a:rPr lang="es-MX" sz="1594" b="1" spc="-19" dirty="0">
                <a:solidFill>
                  <a:srgbClr val="44536A"/>
                </a:solidFill>
                <a:cs typeface="Calibri"/>
              </a:rPr>
              <a:t>Número de proyectos de Gestión para la implementación de proyectos de movilidad, formulados y radicados.</a:t>
            </a:r>
          </a:p>
        </p:txBody>
      </p:sp>
      <p:sp>
        <p:nvSpPr>
          <p:cNvPr id="49" name="Subtítulo 2"/>
          <p:cNvSpPr txBox="1">
            <a:spLocks/>
          </p:cNvSpPr>
          <p:nvPr/>
        </p:nvSpPr>
        <p:spPr>
          <a:xfrm>
            <a:off x="218876" y="630499"/>
            <a:ext cx="1738281" cy="54722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ES_tradnl" sz="2400" b="1" dirty="0">
                <a:solidFill>
                  <a:prstClr val="white"/>
                </a:solidFill>
              </a:rPr>
              <a:t>PROGRAMA</a:t>
            </a:r>
          </a:p>
        </p:txBody>
      </p:sp>
      <p:sp>
        <p:nvSpPr>
          <p:cNvPr id="50" name="Rectángulo 49"/>
          <p:cNvSpPr/>
          <p:nvPr/>
        </p:nvSpPr>
        <p:spPr>
          <a:xfrm>
            <a:off x="2371045" y="637700"/>
            <a:ext cx="946291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fontAlgn="ctr"/>
            <a:r>
              <a:rPr lang="es-MX" sz="2000" b="1" dirty="0">
                <a:solidFill>
                  <a:prstClr val="white"/>
                </a:solidFill>
                <a:latin typeface="Arial" panose="020B0604020202020204" pitchFamily="34" charset="0"/>
              </a:rPr>
              <a:t>7.6.1 Planificación de los sistemas de movilidad del</a:t>
            </a:r>
          </a:p>
          <a:p>
            <a:pPr lvl="1" fontAlgn="ctr"/>
            <a:r>
              <a:rPr lang="es-MX" sz="2000" b="1" dirty="0">
                <a:solidFill>
                  <a:prstClr val="white"/>
                </a:solidFill>
                <a:latin typeface="Arial" panose="020B0604020202020204" pitchFamily="34" charset="0"/>
              </a:rPr>
              <a:t>Municipio</a:t>
            </a:r>
            <a:endParaRPr lang="es-ES" sz="2000" b="1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1" name="Rectángulo 50"/>
          <p:cNvSpPr/>
          <p:nvPr/>
        </p:nvSpPr>
        <p:spPr>
          <a:xfrm>
            <a:off x="7096464" y="4252754"/>
            <a:ext cx="384592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 fontAlgn="ctr"/>
            <a:r>
              <a:rPr lang="en-US" sz="1400" dirty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</a:rPr>
              <a:t>DEPENDENCIAS CORRESPOSABLES</a:t>
            </a:r>
          </a:p>
        </p:txBody>
      </p:sp>
      <p:sp>
        <p:nvSpPr>
          <p:cNvPr id="52" name="Rectángulo 51"/>
          <p:cNvSpPr/>
          <p:nvPr/>
        </p:nvSpPr>
        <p:spPr>
          <a:xfrm>
            <a:off x="6339161" y="4614856"/>
            <a:ext cx="547738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fontAlgn="ctr"/>
            <a:r>
              <a:rPr lang="es-MX" sz="1400" b="1" dirty="0">
                <a:solidFill>
                  <a:srgbClr val="000000"/>
                </a:solidFill>
                <a:latin typeface="Arial" panose="020B0604020202020204" pitchFamily="34" charset="0"/>
              </a:rPr>
              <a:t>Secretaría de Movilidad</a:t>
            </a:r>
          </a:p>
        </p:txBody>
      </p:sp>
      <p:sp>
        <p:nvSpPr>
          <p:cNvPr id="37" name="Rectángulo 36"/>
          <p:cNvSpPr/>
          <p:nvPr/>
        </p:nvSpPr>
        <p:spPr>
          <a:xfrm>
            <a:off x="98413" y="3120767"/>
            <a:ext cx="4955725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 fontAlgn="ctr"/>
            <a:r>
              <a:rPr lang="en-US" sz="1400" b="1" dirty="0">
                <a:solidFill>
                  <a:srgbClr val="000000"/>
                </a:solidFill>
                <a:latin typeface="Arial" panose="020B0604020202020204" pitchFamily="34" charset="0"/>
              </a:rPr>
              <a:t>ACTIVIDADES EJECUTADAS  HASTA NOVIEMBRE DE 2020</a:t>
            </a:r>
          </a:p>
          <a:p>
            <a:pPr lvl="1" algn="ctr" fontAlgn="ctr"/>
            <a:endParaRPr lang="es-CO" sz="1400" b="1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1" algn="just" fontAlgn="ctr"/>
            <a:r>
              <a:rPr lang="es-CO" sz="1400" dirty="0">
                <a:solidFill>
                  <a:srgbClr val="000000"/>
                </a:solidFill>
                <a:latin typeface="Arial" panose="020B0604020202020204" pitchFamily="34" charset="0"/>
              </a:rPr>
              <a:t>1. Ampliación de la autopista norte sobre la quebrada la madera del Municipio de Bello, el proyecto se presento a la Gobernación de Antioquia y esta en proceso de revisión por parte de ellos.</a:t>
            </a:r>
          </a:p>
          <a:p>
            <a:pPr lvl="1" algn="just" fontAlgn="ctr"/>
            <a:r>
              <a:rPr lang="es-CO" sz="1400" dirty="0">
                <a:solidFill>
                  <a:srgbClr val="000000"/>
                </a:solidFill>
                <a:latin typeface="Arial" panose="020B0604020202020204" pitchFamily="34" charset="0"/>
              </a:rPr>
              <a:t>2. El Proyecto Vía Cuartas - El Despiste, se formuló y se presentó al Departamento de Prosperidad Social (DPS) para su viabilidad, se encuentra en revisión. </a:t>
            </a:r>
            <a:endParaRPr lang="es-CO" sz="1400" b="1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1" algn="ctr" fontAlgn="ctr"/>
            <a:endParaRPr lang="en-US" sz="1400" b="1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1" algn="ctr" fontAlgn="ctr"/>
            <a:endParaRPr lang="en-US" sz="16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0" name="object 39"/>
          <p:cNvSpPr/>
          <p:nvPr/>
        </p:nvSpPr>
        <p:spPr>
          <a:xfrm>
            <a:off x="5701603" y="3037464"/>
            <a:ext cx="6132362" cy="677540"/>
          </a:xfrm>
          <a:custGeom>
            <a:avLst/>
            <a:gdLst/>
            <a:ahLst/>
            <a:cxnLst/>
            <a:rect l="l" t="t" r="r" b="b"/>
            <a:pathLst>
              <a:path w="6486144" h="3154679">
                <a:moveTo>
                  <a:pt x="0" y="3154679"/>
                </a:moveTo>
                <a:lnTo>
                  <a:pt x="6486144" y="3154679"/>
                </a:lnTo>
                <a:lnTo>
                  <a:pt x="6486144" y="0"/>
                </a:lnTo>
                <a:lnTo>
                  <a:pt x="0" y="0"/>
                </a:lnTo>
                <a:lnTo>
                  <a:pt x="0" y="3154679"/>
                </a:lnTo>
                <a:close/>
              </a:path>
            </a:pathLst>
          </a:custGeom>
          <a:solidFill>
            <a:srgbClr val="FAE4D5"/>
          </a:solidFill>
        </p:spPr>
        <p:txBody>
          <a:bodyPr wrap="square" lIns="0" tIns="0" rIns="0" bIns="0" rtlCol="0">
            <a:noAutofit/>
          </a:bodyPr>
          <a:lstStyle/>
          <a:p>
            <a:r>
              <a:rPr lang="es-ES" sz="1400" dirty="0">
                <a:solidFill>
                  <a:srgbClr val="202124"/>
                </a:solidFill>
                <a:latin typeface="Roboto"/>
              </a:rPr>
              <a:t>NOTA:SE CUENTA CON UN PRESUPUESTO DE $  </a:t>
            </a:r>
            <a:r>
              <a:rPr lang="es-ES" sz="1400" b="1" dirty="0">
                <a:solidFill>
                  <a:srgbClr val="202124"/>
                </a:solidFill>
                <a:latin typeface="Roboto"/>
              </a:rPr>
              <a:t>300,000,000</a:t>
            </a:r>
            <a:r>
              <a:rPr lang="es-ES" sz="1400" dirty="0">
                <a:solidFill>
                  <a:srgbClr val="202124"/>
                </a:solidFill>
                <a:latin typeface="Roboto"/>
              </a:rPr>
              <a:t> EL CUAL NO SE HA EJECUTADO PORQUE ESTA EN PROCESO DE FORMULACION DE ESTUDIOS Y DISEÑOS. </a:t>
            </a:r>
          </a:p>
          <a:p>
            <a:endParaRPr lang="es-ES" sz="1400" dirty="0">
              <a:solidFill>
                <a:srgbClr val="202124"/>
              </a:solidFill>
              <a:latin typeface="Roboto"/>
            </a:endParaRPr>
          </a:p>
          <a:p>
            <a:pPr marL="284693" indent="-284693">
              <a:buFontTx/>
              <a:buChar char="-"/>
            </a:pPr>
            <a:endParaRPr lang="es-ES" sz="1793" dirty="0">
              <a:solidFill>
                <a:srgbClr val="202124"/>
              </a:solidFill>
              <a:latin typeface="Roboto"/>
            </a:endParaRPr>
          </a:p>
          <a:p>
            <a:pPr marL="284693" indent="-284693">
              <a:buFontTx/>
              <a:buChar char="-"/>
            </a:pPr>
            <a:endParaRPr lang="es-ES" sz="1793" dirty="0">
              <a:solidFill>
                <a:srgbClr val="202124"/>
              </a:solidFill>
              <a:latin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17864068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ubtítulo 2">
            <a:extLst>
              <a:ext uri="{FF2B5EF4-FFF2-40B4-BE49-F238E27FC236}">
                <a16:creationId xmlns:a16="http://schemas.microsoft.com/office/drawing/2014/main" id="{5F208966-D255-4C4E-AD44-B6095B04141A}"/>
              </a:ext>
            </a:extLst>
          </p:cNvPr>
          <p:cNvSpPr txBox="1">
            <a:spLocks/>
          </p:cNvSpPr>
          <p:nvPr/>
        </p:nvSpPr>
        <p:spPr>
          <a:xfrm>
            <a:off x="9834880" y="6465834"/>
            <a:ext cx="2357120" cy="4836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s-CO" sz="2000" b="1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#JuntosPodemos</a:t>
            </a:r>
          </a:p>
        </p:txBody>
      </p:sp>
      <p:sp>
        <p:nvSpPr>
          <p:cNvPr id="8" name="Rectángulo 7"/>
          <p:cNvSpPr/>
          <p:nvPr/>
        </p:nvSpPr>
        <p:spPr>
          <a:xfrm>
            <a:off x="0" y="478289"/>
            <a:ext cx="12192000" cy="699431"/>
          </a:xfrm>
          <a:prstGeom prst="rect">
            <a:avLst/>
          </a:prstGeom>
          <a:solidFill>
            <a:srgbClr val="00459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800" b="1" dirty="0">
                <a:solidFill>
                  <a:schemeClr val="bg1"/>
                </a:solidFill>
                <a:latin typeface="Arial" panose="020B0604020202020204" pitchFamily="34" charset="0"/>
              </a:rPr>
              <a:t>GESTION DE PROYECTOS CON OTRAS ENTIDADES </a:t>
            </a:r>
          </a:p>
          <a:p>
            <a:pPr algn="ctr"/>
            <a:endParaRPr lang="en-US" dirty="0"/>
          </a:p>
        </p:txBody>
      </p:sp>
      <p:sp>
        <p:nvSpPr>
          <p:cNvPr id="9" name="object 38"/>
          <p:cNvSpPr/>
          <p:nvPr/>
        </p:nvSpPr>
        <p:spPr>
          <a:xfrm>
            <a:off x="0" y="0"/>
            <a:ext cx="12192000" cy="47828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10" name="Subtítulo 2"/>
          <p:cNvSpPr txBox="1">
            <a:spLocks/>
          </p:cNvSpPr>
          <p:nvPr/>
        </p:nvSpPr>
        <p:spPr>
          <a:xfrm>
            <a:off x="218876" y="630499"/>
            <a:ext cx="1738281" cy="54722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s-ES_tradnl" sz="2400" b="1" dirty="0">
              <a:solidFill>
                <a:schemeClr val="bg1"/>
              </a:solidFill>
            </a:endParaRP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1C87E611-95F0-4884-B659-9210C12663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77720"/>
            <a:ext cx="10515600" cy="4465824"/>
          </a:xfrm>
        </p:spPr>
        <p:txBody>
          <a:bodyPr/>
          <a:lstStyle/>
          <a:p>
            <a:pPr lvl="0">
              <a:spcBef>
                <a:spcPts val="0"/>
              </a:spcBef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PROYECTOS CON CORANTIOQUIA VIABILIZADOS Y EN EJECUCIÓN</a:t>
            </a:r>
          </a:p>
          <a:p>
            <a:endParaRPr lang="es-CO" dirty="0"/>
          </a:p>
        </p:txBody>
      </p:sp>
      <p:graphicFrame>
        <p:nvGraphicFramePr>
          <p:cNvPr id="13" name="Tabla 12">
            <a:extLst>
              <a:ext uri="{FF2B5EF4-FFF2-40B4-BE49-F238E27FC236}">
                <a16:creationId xmlns:a16="http://schemas.microsoft.com/office/drawing/2014/main" id="{4D620288-69A2-4AE1-954A-A15B128115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6411685"/>
              </p:ext>
            </p:extLst>
          </p:nvPr>
        </p:nvGraphicFramePr>
        <p:xfrm>
          <a:off x="980661" y="1978399"/>
          <a:ext cx="10813774" cy="3903478"/>
        </p:xfrm>
        <a:graphic>
          <a:graphicData uri="http://schemas.openxmlformats.org/drawingml/2006/table">
            <a:tbl>
              <a:tblPr/>
              <a:tblGrid>
                <a:gridCol w="3613411">
                  <a:extLst>
                    <a:ext uri="{9D8B030D-6E8A-4147-A177-3AD203B41FA5}">
                      <a16:colId xmlns:a16="http://schemas.microsoft.com/office/drawing/2014/main" val="936411592"/>
                    </a:ext>
                  </a:extLst>
                </a:gridCol>
                <a:gridCol w="1844502">
                  <a:extLst>
                    <a:ext uri="{9D8B030D-6E8A-4147-A177-3AD203B41FA5}">
                      <a16:colId xmlns:a16="http://schemas.microsoft.com/office/drawing/2014/main" val="4074079291"/>
                    </a:ext>
                  </a:extLst>
                </a:gridCol>
                <a:gridCol w="1844502">
                  <a:extLst>
                    <a:ext uri="{9D8B030D-6E8A-4147-A177-3AD203B41FA5}">
                      <a16:colId xmlns:a16="http://schemas.microsoft.com/office/drawing/2014/main" val="1517712702"/>
                    </a:ext>
                  </a:extLst>
                </a:gridCol>
                <a:gridCol w="1077220">
                  <a:extLst>
                    <a:ext uri="{9D8B030D-6E8A-4147-A177-3AD203B41FA5}">
                      <a16:colId xmlns:a16="http://schemas.microsoft.com/office/drawing/2014/main" val="1806636125"/>
                    </a:ext>
                  </a:extLst>
                </a:gridCol>
                <a:gridCol w="1436293">
                  <a:extLst>
                    <a:ext uri="{9D8B030D-6E8A-4147-A177-3AD203B41FA5}">
                      <a16:colId xmlns:a16="http://schemas.microsoft.com/office/drawing/2014/main" val="3197598443"/>
                    </a:ext>
                  </a:extLst>
                </a:gridCol>
                <a:gridCol w="997846">
                  <a:extLst>
                    <a:ext uri="{9D8B030D-6E8A-4147-A177-3AD203B41FA5}">
                      <a16:colId xmlns:a16="http://schemas.microsoft.com/office/drawing/2014/main" val="1320433075"/>
                    </a:ext>
                  </a:extLst>
                </a:gridCol>
              </a:tblGrid>
              <a:tr h="53851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s-MX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DESCRIPCION DE LA GESTION O NOMBRE DEL PROYECTO </a:t>
                      </a:r>
                    </a:p>
                  </a:txBody>
                  <a:tcPr marL="8273" marR="8273" marT="827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s-MX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PROCEDIMIENTO (formulación, estructuración, gestión de recursos, ejecución)</a:t>
                      </a:r>
                    </a:p>
                  </a:txBody>
                  <a:tcPr marL="8273" marR="8273" marT="827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s-CO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ENTIDAD DONDE SE RADICA</a:t>
                      </a:r>
                    </a:p>
                  </a:txBody>
                  <a:tcPr marL="8273" marR="8273" marT="827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s-CO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APORTE MUNICIPIO</a:t>
                      </a:r>
                    </a:p>
                  </a:txBody>
                  <a:tcPr marL="8273" marR="8273" marT="827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s-CO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APORTE CORANTIOQUIA </a:t>
                      </a:r>
                    </a:p>
                  </a:txBody>
                  <a:tcPr marL="8273" marR="8273" marT="827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s-CO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SECRETARIA APOYO</a:t>
                      </a:r>
                    </a:p>
                  </a:txBody>
                  <a:tcPr marL="8273" marR="8273" marT="827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D8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2288417"/>
                  </a:ext>
                </a:extLst>
              </a:tr>
              <a:tr h="6572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PROMOCION DE LA EDUCACION AMBIENTAL MEDIANTE LA IMPLEMENTACION DE HOGARES ECOLOGICOS RURALES EN EL MUNICIPIO DE BELLO</a:t>
                      </a:r>
                    </a:p>
                  </a:txBody>
                  <a:tcPr marL="8273" marR="8273" marT="827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PARA EJECUCION MEDIANTE CONVENIO 040-COV2009-114</a:t>
                      </a:r>
                    </a:p>
                  </a:txBody>
                  <a:tcPr marL="8273" marR="8273" marT="8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CORANTIOQUIA </a:t>
                      </a:r>
                    </a:p>
                  </a:txBody>
                  <a:tcPr marL="8273" marR="8273" marT="8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70.000.000 </a:t>
                      </a:r>
                    </a:p>
                  </a:txBody>
                  <a:tcPr marL="8273" marR="8273" marT="8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100.000.000 </a:t>
                      </a:r>
                    </a:p>
                  </a:txBody>
                  <a:tcPr marL="8273" marR="8273" marT="8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SECRETARIA DE EDUCACION</a:t>
                      </a:r>
                    </a:p>
                  </a:txBody>
                  <a:tcPr marL="8273" marR="8273" marT="8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D7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6251330"/>
                  </a:ext>
                </a:extLst>
              </a:tr>
              <a:tr h="6572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REFORESTACIÓN Y MANTENIMIENTO AMBIENTAL DEL CAMINO CORRALES CERRO QUITASOL EN EL MUNICIPIO DE BELLO</a:t>
                      </a:r>
                    </a:p>
                  </a:txBody>
                  <a:tcPr marL="8273" marR="8273" marT="827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PARA EJECUCION MEDIANTE CONVENIO 040-COV2009-130</a:t>
                      </a:r>
                    </a:p>
                  </a:txBody>
                  <a:tcPr marL="8273" marR="8273" marT="8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CORANTIOQUIA </a:t>
                      </a:r>
                    </a:p>
                  </a:txBody>
                  <a:tcPr marL="8273" marR="8273" marT="8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22.000.000 </a:t>
                      </a:r>
                    </a:p>
                  </a:txBody>
                  <a:tcPr marL="8273" marR="8273" marT="8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199.711.878 </a:t>
                      </a:r>
                    </a:p>
                  </a:txBody>
                  <a:tcPr marL="8273" marR="8273" marT="8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SECRETARIA DE MEDIO AMBIENTE</a:t>
                      </a:r>
                    </a:p>
                  </a:txBody>
                  <a:tcPr marL="8273" marR="8273" marT="8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D7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9841574"/>
                  </a:ext>
                </a:extLst>
              </a:tr>
              <a:tr h="6572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REALIZAR EL SANEAMIENTO DE FUENTES HÍDRICAS MEDIANTE EL SUMINISTRO E INSTALACIÓN DE SISTEMAS DE TRATAMIENTO DE AGUAS DOMÉSTICAS,  EN LA ZONA RURAL DEL MUNICIPIO DE BELLO </a:t>
                      </a:r>
                    </a:p>
                  </a:txBody>
                  <a:tcPr marL="8273" marR="8273" marT="827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PARA EJECUCION MEDIANTE EL CONVENIO 040-COV2008-69</a:t>
                      </a:r>
                    </a:p>
                  </a:txBody>
                  <a:tcPr marL="8273" marR="8273" marT="8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CORANTIOQUIA </a:t>
                      </a:r>
                    </a:p>
                  </a:txBody>
                  <a:tcPr marL="8273" marR="8273" marT="8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65.579.794 </a:t>
                      </a:r>
                    </a:p>
                  </a:txBody>
                  <a:tcPr marL="8273" marR="8273" marT="8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262.319.175 </a:t>
                      </a:r>
                    </a:p>
                  </a:txBody>
                  <a:tcPr marL="8273" marR="8273" marT="8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SECRETARIA DE OBRAS PUBLICAS </a:t>
                      </a:r>
                    </a:p>
                  </a:txBody>
                  <a:tcPr marL="8273" marR="8273" marT="8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D7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9581878"/>
                  </a:ext>
                </a:extLst>
              </a:tr>
              <a:tr h="71447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INSTALACIONES DE SISTEMAS DE MONITOREO PARA LA REDUCCION DE LA PROPAGACION , CONTROL Y  COMBATE RAPIDO DE LOS INCENDIOS FORESTALES EN LAS VERTIENTES DEL CERRO QUITASOL  EN EL MUNICIPIO DE BELLO </a:t>
                      </a:r>
                    </a:p>
                  </a:txBody>
                  <a:tcPr marL="8273" marR="8273" marT="827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PARA EJECUCION MEDIANTE EL CONVENIO 040-COV2010-158</a:t>
                      </a:r>
                    </a:p>
                  </a:txBody>
                  <a:tcPr marL="8273" marR="8273" marT="8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CORANTIOQUIA </a:t>
                      </a:r>
                    </a:p>
                  </a:txBody>
                  <a:tcPr marL="8273" marR="8273" marT="8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115.000.000 </a:t>
                      </a:r>
                    </a:p>
                  </a:txBody>
                  <a:tcPr marL="8273" marR="8273" marT="8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220.000.000 </a:t>
                      </a:r>
                    </a:p>
                  </a:txBody>
                  <a:tcPr marL="8273" marR="8273" marT="8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SECRETARIA GESTION DEL RIESGO</a:t>
                      </a:r>
                    </a:p>
                  </a:txBody>
                  <a:tcPr marL="8273" marR="8273" marT="8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D7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4990636"/>
                  </a:ext>
                </a:extLst>
              </a:tr>
              <a:tr h="6572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CONSTRUCCIÓN - SILAP</a:t>
                      </a:r>
                    </a:p>
                  </a:txBody>
                  <a:tcPr marL="8273" marR="8273" marT="827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PARA EJECUCION MEDIANTE EL CONVENIO 040-COV2009-85</a:t>
                      </a:r>
                    </a:p>
                  </a:txBody>
                  <a:tcPr marL="8273" marR="8273" marT="8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CORANTIOQUIA </a:t>
                      </a:r>
                    </a:p>
                  </a:txBody>
                  <a:tcPr marL="8273" marR="8273" marT="8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100.000.000 </a:t>
                      </a:r>
                    </a:p>
                  </a:txBody>
                  <a:tcPr marL="8273" marR="8273" marT="8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96.504.284 </a:t>
                      </a:r>
                    </a:p>
                  </a:txBody>
                  <a:tcPr marL="8273" marR="8273" marT="8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GERENCIA DE PROYECTOS ESPECIALES </a:t>
                      </a:r>
                    </a:p>
                  </a:txBody>
                  <a:tcPr marL="8273" marR="8273" marT="8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D7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4308703"/>
                  </a:ext>
                </a:extLst>
              </a:tr>
            </a:tbl>
          </a:graphicData>
        </a:graphic>
      </p:graphicFrame>
      <p:graphicFrame>
        <p:nvGraphicFramePr>
          <p:cNvPr id="11" name="Tabla 10">
            <a:extLst>
              <a:ext uri="{FF2B5EF4-FFF2-40B4-BE49-F238E27FC236}">
                <a16:creationId xmlns:a16="http://schemas.microsoft.com/office/drawing/2014/main" id="{CC627B12-763D-4872-B627-05813F21AF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3011029"/>
              </p:ext>
            </p:extLst>
          </p:nvPr>
        </p:nvGraphicFramePr>
        <p:xfrm>
          <a:off x="980661" y="5883877"/>
          <a:ext cx="10813774" cy="602966"/>
        </p:xfrm>
        <a:graphic>
          <a:graphicData uri="http://schemas.openxmlformats.org/drawingml/2006/table">
            <a:tbl>
              <a:tblPr/>
              <a:tblGrid>
                <a:gridCol w="3613410">
                  <a:extLst>
                    <a:ext uri="{9D8B030D-6E8A-4147-A177-3AD203B41FA5}">
                      <a16:colId xmlns:a16="http://schemas.microsoft.com/office/drawing/2014/main" val="3771328201"/>
                    </a:ext>
                  </a:extLst>
                </a:gridCol>
                <a:gridCol w="1844502">
                  <a:extLst>
                    <a:ext uri="{9D8B030D-6E8A-4147-A177-3AD203B41FA5}">
                      <a16:colId xmlns:a16="http://schemas.microsoft.com/office/drawing/2014/main" val="3872402125"/>
                    </a:ext>
                  </a:extLst>
                </a:gridCol>
                <a:gridCol w="1844502">
                  <a:extLst>
                    <a:ext uri="{9D8B030D-6E8A-4147-A177-3AD203B41FA5}">
                      <a16:colId xmlns:a16="http://schemas.microsoft.com/office/drawing/2014/main" val="3464497711"/>
                    </a:ext>
                  </a:extLst>
                </a:gridCol>
                <a:gridCol w="1077221">
                  <a:extLst>
                    <a:ext uri="{9D8B030D-6E8A-4147-A177-3AD203B41FA5}">
                      <a16:colId xmlns:a16="http://schemas.microsoft.com/office/drawing/2014/main" val="3869615236"/>
                    </a:ext>
                  </a:extLst>
                </a:gridCol>
                <a:gridCol w="1436293">
                  <a:extLst>
                    <a:ext uri="{9D8B030D-6E8A-4147-A177-3AD203B41FA5}">
                      <a16:colId xmlns:a16="http://schemas.microsoft.com/office/drawing/2014/main" val="2841053634"/>
                    </a:ext>
                  </a:extLst>
                </a:gridCol>
                <a:gridCol w="997846">
                  <a:extLst>
                    <a:ext uri="{9D8B030D-6E8A-4147-A177-3AD203B41FA5}">
                      <a16:colId xmlns:a16="http://schemas.microsoft.com/office/drawing/2014/main" val="2722600792"/>
                    </a:ext>
                  </a:extLst>
                </a:gridCol>
              </a:tblGrid>
              <a:tr h="60296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GUARDABOSQUES</a:t>
                      </a:r>
                    </a:p>
                  </a:txBody>
                  <a:tcPr marL="8273" marR="8273" marT="827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PARA EJECUCION MEDIANTE EL CONVENIO 040-COV2009-267</a:t>
                      </a:r>
                    </a:p>
                  </a:txBody>
                  <a:tcPr marL="8273" marR="8273" marT="8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CORANTIOQUIA </a:t>
                      </a:r>
                    </a:p>
                  </a:txBody>
                  <a:tcPr marL="8273" marR="8273" marT="8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6.796.232 </a:t>
                      </a:r>
                    </a:p>
                  </a:txBody>
                  <a:tcPr marL="8273" marR="8273" marT="8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37.550.292 </a:t>
                      </a:r>
                    </a:p>
                  </a:txBody>
                  <a:tcPr marL="8273" marR="8273" marT="8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GERENCIA DE PROYECTOS ESPECIALES </a:t>
                      </a:r>
                    </a:p>
                  </a:txBody>
                  <a:tcPr marL="8273" marR="8273" marT="8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D7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26995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22061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ubtítulo 2">
            <a:extLst>
              <a:ext uri="{FF2B5EF4-FFF2-40B4-BE49-F238E27FC236}">
                <a16:creationId xmlns:a16="http://schemas.microsoft.com/office/drawing/2014/main" id="{5F208966-D255-4C4E-AD44-B6095B04141A}"/>
              </a:ext>
            </a:extLst>
          </p:cNvPr>
          <p:cNvSpPr txBox="1">
            <a:spLocks/>
          </p:cNvSpPr>
          <p:nvPr/>
        </p:nvSpPr>
        <p:spPr>
          <a:xfrm>
            <a:off x="9834880" y="6465834"/>
            <a:ext cx="2357120" cy="4836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s-CO" sz="2000" b="1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#JuntosPodemos</a:t>
            </a:r>
          </a:p>
        </p:txBody>
      </p:sp>
      <p:sp>
        <p:nvSpPr>
          <p:cNvPr id="8" name="Rectángulo 7"/>
          <p:cNvSpPr/>
          <p:nvPr/>
        </p:nvSpPr>
        <p:spPr>
          <a:xfrm>
            <a:off x="0" y="478289"/>
            <a:ext cx="12192000" cy="1062560"/>
          </a:xfrm>
          <a:prstGeom prst="rect">
            <a:avLst/>
          </a:prstGeom>
          <a:solidFill>
            <a:srgbClr val="00459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b="1" dirty="0">
                <a:solidFill>
                  <a:schemeClr val="bg1"/>
                </a:solidFill>
                <a:latin typeface="Arial" panose="020B0604020202020204" pitchFamily="34" charset="0"/>
              </a:rPr>
              <a:t>GESTION DE PROYECTOS CON OTRAS ENTIDADES </a:t>
            </a:r>
          </a:p>
          <a:p>
            <a:pPr algn="ctr"/>
            <a:endParaRPr lang="en-US" dirty="0"/>
          </a:p>
        </p:txBody>
      </p:sp>
      <p:sp>
        <p:nvSpPr>
          <p:cNvPr id="9" name="object 38"/>
          <p:cNvSpPr/>
          <p:nvPr/>
        </p:nvSpPr>
        <p:spPr>
          <a:xfrm>
            <a:off x="0" y="0"/>
            <a:ext cx="12192000" cy="47828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1C87E611-95F0-4884-B659-9210C12663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PROYECTOS CON ÁREA METROPOLITANA YA VIABILIZADOS PARA FIRMA DE CONVENIO</a:t>
            </a:r>
          </a:p>
          <a:p>
            <a:endParaRPr lang="es-CO" dirty="0"/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6CBBA301-48C6-4684-8FE2-44247367DB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0904" y="2880582"/>
            <a:ext cx="10412896" cy="2522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4132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ubtítulo 2">
            <a:extLst>
              <a:ext uri="{FF2B5EF4-FFF2-40B4-BE49-F238E27FC236}">
                <a16:creationId xmlns:a16="http://schemas.microsoft.com/office/drawing/2014/main" id="{5F208966-D255-4C4E-AD44-B6095B04141A}"/>
              </a:ext>
            </a:extLst>
          </p:cNvPr>
          <p:cNvSpPr txBox="1">
            <a:spLocks/>
          </p:cNvSpPr>
          <p:nvPr/>
        </p:nvSpPr>
        <p:spPr>
          <a:xfrm>
            <a:off x="9834880" y="6465834"/>
            <a:ext cx="2357120" cy="4836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s-CO" sz="2000" b="1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#JuntosPodemos</a:t>
            </a:r>
          </a:p>
        </p:txBody>
      </p:sp>
      <p:sp>
        <p:nvSpPr>
          <p:cNvPr id="8" name="Rectángulo 7"/>
          <p:cNvSpPr/>
          <p:nvPr/>
        </p:nvSpPr>
        <p:spPr>
          <a:xfrm>
            <a:off x="0" y="478289"/>
            <a:ext cx="12192000" cy="1062560"/>
          </a:xfrm>
          <a:prstGeom prst="rect">
            <a:avLst/>
          </a:prstGeom>
          <a:solidFill>
            <a:srgbClr val="00459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b="1" dirty="0">
                <a:solidFill>
                  <a:schemeClr val="bg1"/>
                </a:solidFill>
                <a:latin typeface="Arial" panose="020B0604020202020204" pitchFamily="34" charset="0"/>
              </a:rPr>
              <a:t>GESTION DE PROYECTOS CON OTRAS ENTIDADES </a:t>
            </a:r>
          </a:p>
          <a:p>
            <a:pPr algn="ctr"/>
            <a:endParaRPr lang="en-US" dirty="0"/>
          </a:p>
        </p:txBody>
      </p:sp>
      <p:sp>
        <p:nvSpPr>
          <p:cNvPr id="9" name="object 38"/>
          <p:cNvSpPr/>
          <p:nvPr/>
        </p:nvSpPr>
        <p:spPr>
          <a:xfrm>
            <a:off x="0" y="0"/>
            <a:ext cx="12192000" cy="47828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1C87E611-95F0-4884-B659-9210C12663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PROYECTO CON ÁREA METROPOLITANA RADICADO Y EN REVISIÓN</a:t>
            </a:r>
            <a:endParaRPr lang="es-CO" dirty="0"/>
          </a:p>
        </p:txBody>
      </p:sp>
      <p:graphicFrame>
        <p:nvGraphicFramePr>
          <p:cNvPr id="7" name="Tab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7648972"/>
              </p:ext>
            </p:extLst>
          </p:nvPr>
        </p:nvGraphicFramePr>
        <p:xfrm>
          <a:off x="2224101" y="3016705"/>
          <a:ext cx="7743797" cy="1419564"/>
        </p:xfrm>
        <a:graphic>
          <a:graphicData uri="http://schemas.openxmlformats.org/drawingml/2006/table">
            <a:tbl>
              <a:tblPr/>
              <a:tblGrid>
                <a:gridCol w="27890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671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9376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9376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43674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DESCRIPCION DE LA GESTION O NOMBRE DEL PROYECTO </a:t>
                      </a:r>
                    </a:p>
                  </a:txBody>
                  <a:tcPr marL="5940" marR="5940" marT="59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SECRETARIA APOYO</a:t>
                      </a:r>
                    </a:p>
                  </a:txBody>
                  <a:tcPr marL="5940" marR="5940" marT="59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PROCEDIMIENTO</a:t>
                      </a:r>
                    </a:p>
                  </a:txBody>
                  <a:tcPr marL="5940" marR="5940" marT="59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APORTE </a:t>
                      </a:r>
                    </a:p>
                  </a:txBody>
                  <a:tcPr marL="5940" marR="5940" marT="59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75890">
                <a:tc>
                  <a:txBody>
                    <a:bodyPr/>
                    <a:lstStyle/>
                    <a:p>
                      <a:pPr algn="l" fontAlgn="ctr"/>
                      <a:r>
                        <a:rPr lang="es-E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DOTACIÓN</a:t>
                      </a:r>
                      <a:r>
                        <a:rPr lang="es-ES" sz="12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DE TECNOLÓGÍA AVANZADA DE COMUNICACIÓN PARA EL SERVICIO DE POLICÍA EN EL MUNICIPIO DE BELLO</a:t>
                      </a:r>
                      <a:endParaRPr lang="es-E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940" marR="5940" marT="59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SECRETARÍA DE SEGURIDAD Y CONVIVENCIA</a:t>
                      </a:r>
                    </a:p>
                  </a:txBody>
                  <a:tcPr marL="5940" marR="5940" marT="59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RADICADO</a:t>
                      </a:r>
                      <a:r>
                        <a:rPr lang="es-ES" sz="12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Y EN REVISIÓN</a:t>
                      </a:r>
                      <a:endParaRPr lang="es-E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940" marR="5940" marT="59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AREA METROPOLITANA : </a:t>
                      </a:r>
                      <a:r>
                        <a:rPr lang="es-E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$510.924.715</a:t>
                      </a:r>
                    </a:p>
                  </a:txBody>
                  <a:tcPr marL="5940" marR="5940" marT="59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822028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506"/>
          <a:stretch/>
        </p:blipFill>
        <p:spPr>
          <a:xfrm>
            <a:off x="1" y="480485"/>
            <a:ext cx="12191999" cy="6377515"/>
          </a:xfrm>
          <a:prstGeom prst="rect">
            <a:avLst/>
          </a:prstGeom>
        </p:spPr>
      </p:pic>
      <p:pic>
        <p:nvPicPr>
          <p:cNvPr id="7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12192000" cy="480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ubtítulo 2"/>
          <p:cNvSpPr txBox="1">
            <a:spLocks/>
          </p:cNvSpPr>
          <p:nvPr/>
        </p:nvSpPr>
        <p:spPr>
          <a:xfrm>
            <a:off x="9834880" y="6465834"/>
            <a:ext cx="2357120" cy="4836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s-CO" sz="2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#JuntosPodemos</a:t>
            </a:r>
          </a:p>
        </p:txBody>
      </p:sp>
      <p:sp>
        <p:nvSpPr>
          <p:cNvPr id="5" name="Rectángulo 4"/>
          <p:cNvSpPr/>
          <p:nvPr/>
        </p:nvSpPr>
        <p:spPr>
          <a:xfrm>
            <a:off x="94460" y="6173446"/>
            <a:ext cx="742393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3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Ordenamiento y presencia territorial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90304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ubtítulo 2">
            <a:extLst>
              <a:ext uri="{FF2B5EF4-FFF2-40B4-BE49-F238E27FC236}">
                <a16:creationId xmlns:a16="http://schemas.microsoft.com/office/drawing/2014/main" id="{5F208966-D255-4C4E-AD44-B6095B04141A}"/>
              </a:ext>
            </a:extLst>
          </p:cNvPr>
          <p:cNvSpPr txBox="1">
            <a:spLocks/>
          </p:cNvSpPr>
          <p:nvPr/>
        </p:nvSpPr>
        <p:spPr>
          <a:xfrm>
            <a:off x="9834880" y="6465834"/>
            <a:ext cx="2357120" cy="4836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s-CO" sz="2000" b="1" dirty="0">
                <a:solidFill>
                  <a:srgbClr val="5B9BD5">
                    <a:lumMod val="75000"/>
                  </a:srgb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#JuntosPodemos</a:t>
            </a:r>
          </a:p>
        </p:txBody>
      </p:sp>
      <p:sp>
        <p:nvSpPr>
          <p:cNvPr id="9" name="object 38"/>
          <p:cNvSpPr/>
          <p:nvPr/>
        </p:nvSpPr>
        <p:spPr>
          <a:xfrm>
            <a:off x="0" y="0"/>
            <a:ext cx="12192000" cy="47828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793">
              <a:solidFill>
                <a:prstClr val="black"/>
              </a:solidFill>
            </a:endParaRPr>
          </a:p>
        </p:txBody>
      </p:sp>
      <p:sp>
        <p:nvSpPr>
          <p:cNvPr id="10" name="Subtítulo 2"/>
          <p:cNvSpPr txBox="1">
            <a:spLocks/>
          </p:cNvSpPr>
          <p:nvPr/>
        </p:nvSpPr>
        <p:spPr>
          <a:xfrm>
            <a:off x="218876" y="630499"/>
            <a:ext cx="1738281" cy="54722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ES_tradnl" sz="2400" b="1" dirty="0">
                <a:solidFill>
                  <a:prstClr val="white"/>
                </a:solidFill>
              </a:rPr>
              <a:t>PROGRAMA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1C87E611-95F0-4884-B659-9210C12663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SISTEMA GENERAL DE REGALIAS </a:t>
            </a:r>
          </a:p>
          <a:p>
            <a:endParaRPr lang="es-CO" dirty="0"/>
          </a:p>
        </p:txBody>
      </p:sp>
      <p:sp>
        <p:nvSpPr>
          <p:cNvPr id="11" name="Rectángulo 10"/>
          <p:cNvSpPr/>
          <p:nvPr/>
        </p:nvSpPr>
        <p:spPr>
          <a:xfrm>
            <a:off x="0" y="536478"/>
            <a:ext cx="12192000" cy="1062560"/>
          </a:xfrm>
          <a:prstGeom prst="rect">
            <a:avLst/>
          </a:prstGeom>
          <a:solidFill>
            <a:srgbClr val="00459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200" b="1" dirty="0">
                <a:solidFill>
                  <a:schemeClr val="bg1"/>
                </a:solidFill>
                <a:latin typeface="Arial" panose="020B0604020202020204" pitchFamily="34" charset="0"/>
              </a:rPr>
              <a:t>PROYECTOS PARA ATENCION DE LA PANDEMIA </a:t>
            </a:r>
          </a:p>
          <a:p>
            <a:pPr algn="ctr"/>
            <a:endParaRPr lang="en-US" dirty="0"/>
          </a:p>
        </p:txBody>
      </p:sp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1859015"/>
              </p:ext>
            </p:extLst>
          </p:nvPr>
        </p:nvGraphicFramePr>
        <p:xfrm>
          <a:off x="648393" y="2290965"/>
          <a:ext cx="10058401" cy="3535677"/>
        </p:xfrm>
        <a:graphic>
          <a:graphicData uri="http://schemas.openxmlformats.org/drawingml/2006/table">
            <a:tbl>
              <a:tblPr/>
              <a:tblGrid>
                <a:gridCol w="25881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687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6455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5141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276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4276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69655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DESCRIPCION DE LA GESTION O NOMBRE DEL PROYECTO </a:t>
                      </a:r>
                    </a:p>
                  </a:txBody>
                  <a:tcPr marL="5940" marR="5940" marT="59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SECRETARIA APOYO</a:t>
                      </a:r>
                    </a:p>
                  </a:txBody>
                  <a:tcPr marL="5940" marR="5940" marT="59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PROCEDIMIENTO</a:t>
                      </a:r>
                    </a:p>
                  </a:txBody>
                  <a:tcPr marL="5940" marR="5940" marT="59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VALOR ESTIMADO DEL PROYECTO  GESTIONADO y/o GESTIONAR</a:t>
                      </a:r>
                    </a:p>
                  </a:txBody>
                  <a:tcPr marL="5940" marR="5940" marT="59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E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COFINANCIACION SOLICITADA </a:t>
                      </a:r>
                    </a:p>
                  </a:txBody>
                  <a:tcPr marL="5940" marR="5940" marT="59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3727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ENTIDAD DONDE SE RADICA</a:t>
                      </a:r>
                    </a:p>
                  </a:txBody>
                  <a:tcPr marL="5940" marR="5940" marT="59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APORTE MUNICIPIO</a:t>
                      </a:r>
                    </a:p>
                  </a:txBody>
                  <a:tcPr marL="5940" marR="5940" marT="59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24401">
                <a:tc>
                  <a:txBody>
                    <a:bodyPr/>
                    <a:lstStyle/>
                    <a:p>
                      <a:pPr algn="l" fontAlgn="ctr"/>
                      <a:r>
                        <a:rPr lang="es-E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Fortalecimiento en la prestación de servicios de salud y las acciones de salud pública durante la pandemia SARS COV-2 (COVID – 19) en Bello.</a:t>
                      </a:r>
                    </a:p>
                  </a:txBody>
                  <a:tcPr marL="5940" marR="5940" marT="59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b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SECRETARIA DE SALUD.</a:t>
                      </a:r>
                      <a:b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b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SECRETARIA DE PLANEACION </a:t>
                      </a:r>
                    </a:p>
                  </a:txBody>
                  <a:tcPr marL="5940" marR="5940" marT="59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VIABILIZADO</a:t>
                      </a:r>
                    </a:p>
                  </a:txBody>
                  <a:tcPr marL="5940" marR="5940" marT="59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</a:rPr>
                        <a:t>45.351.000 </a:t>
                      </a:r>
                    </a:p>
                    <a:p>
                      <a:pPr algn="ctr" fontAlgn="ctr"/>
                      <a:r>
                        <a:rPr lang="es-E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</a:p>
                  </a:txBody>
                  <a:tcPr marL="5940" marR="5940" marT="59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b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Asignaciones del sistema general de  regalías  Directas </a:t>
                      </a:r>
                      <a:b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Vigencia 2012 – 2019</a:t>
                      </a:r>
                      <a:b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$ 53.311.000</a:t>
                      </a:r>
                      <a:b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endParaRPr lang="es-E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40" marR="5940" marT="59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53.311.000 </a:t>
                      </a:r>
                    </a:p>
                  </a:txBody>
                  <a:tcPr marL="5940" marR="5940" marT="59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51896">
                <a:tc>
                  <a:txBody>
                    <a:bodyPr/>
                    <a:lstStyle/>
                    <a:p>
                      <a:pPr algn="l" fontAlgn="ctr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Apoyo a los pequeños y medianos productores agropecuarios vulnerables en el marco de la calamidad pública por el Covid – 19, en el municipio de Bello.</a:t>
                      </a:r>
                    </a:p>
                  </a:txBody>
                  <a:tcPr marL="5940" marR="5940" marT="59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b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SECRETARIA DE SALUD.</a:t>
                      </a:r>
                      <a:b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b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SECRETARIA DE PLANEACION </a:t>
                      </a:r>
                    </a:p>
                  </a:txBody>
                  <a:tcPr marL="5940" marR="5940" marT="59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VIABILIZADO</a:t>
                      </a:r>
                    </a:p>
                  </a:txBody>
                  <a:tcPr marL="5940" marR="5940" marT="59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53.311.000 </a:t>
                      </a:r>
                    </a:p>
                  </a:txBody>
                  <a:tcPr marL="5940" marR="5940" marT="59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Recursos disponibles a 31 de diciembre de 2011 del fondo Nacional de </a:t>
                      </a:r>
                      <a:r>
                        <a:rPr lang="es-E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Regalìas</a:t>
                      </a:r>
                      <a:r>
                        <a:rPr lang="es-E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.</a:t>
                      </a:r>
                    </a:p>
                  </a:txBody>
                  <a:tcPr marL="5940" marR="5940" marT="59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45.351.000 </a:t>
                      </a:r>
                    </a:p>
                  </a:txBody>
                  <a:tcPr marL="5940" marR="5940" marT="59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289799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ubtítulo 2">
            <a:extLst>
              <a:ext uri="{FF2B5EF4-FFF2-40B4-BE49-F238E27FC236}">
                <a16:creationId xmlns:a16="http://schemas.microsoft.com/office/drawing/2014/main" id="{5F208966-D255-4C4E-AD44-B6095B04141A}"/>
              </a:ext>
            </a:extLst>
          </p:cNvPr>
          <p:cNvSpPr txBox="1">
            <a:spLocks/>
          </p:cNvSpPr>
          <p:nvPr/>
        </p:nvSpPr>
        <p:spPr>
          <a:xfrm>
            <a:off x="9834880" y="6465834"/>
            <a:ext cx="2357120" cy="4836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s-CO" sz="2000" b="1" dirty="0">
                <a:solidFill>
                  <a:srgbClr val="5B9BD5">
                    <a:lumMod val="75000"/>
                  </a:srgb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#JuntosPodemos</a:t>
            </a:r>
          </a:p>
        </p:txBody>
      </p:sp>
      <p:sp>
        <p:nvSpPr>
          <p:cNvPr id="9" name="object 38"/>
          <p:cNvSpPr/>
          <p:nvPr/>
        </p:nvSpPr>
        <p:spPr>
          <a:xfrm>
            <a:off x="0" y="0"/>
            <a:ext cx="12192000" cy="47828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793">
              <a:solidFill>
                <a:prstClr val="black"/>
              </a:solidFill>
            </a:endParaRPr>
          </a:p>
        </p:txBody>
      </p:sp>
      <p:sp>
        <p:nvSpPr>
          <p:cNvPr id="10" name="Subtítulo 2"/>
          <p:cNvSpPr txBox="1">
            <a:spLocks/>
          </p:cNvSpPr>
          <p:nvPr/>
        </p:nvSpPr>
        <p:spPr>
          <a:xfrm>
            <a:off x="218876" y="630499"/>
            <a:ext cx="1738281" cy="54722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ES_tradnl" sz="2400" b="1" dirty="0">
                <a:solidFill>
                  <a:prstClr val="white"/>
                </a:solidFill>
              </a:rPr>
              <a:t>PROGRAMA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1C87E611-95F0-4884-B659-9210C12663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" sz="2400" dirty="0"/>
              <a:t>GOBERNACIÓN DE ANTIOQUIA A TRAVÉS DE LA SECRETARIA SECCIONAL DE SALUD Y PROTECCIÓN SOCIAL</a:t>
            </a:r>
            <a:endParaRPr lang="es-CO" sz="2400" dirty="0"/>
          </a:p>
        </p:txBody>
      </p:sp>
      <p:sp>
        <p:nvSpPr>
          <p:cNvPr id="11" name="Rectángulo 10"/>
          <p:cNvSpPr/>
          <p:nvPr/>
        </p:nvSpPr>
        <p:spPr>
          <a:xfrm>
            <a:off x="0" y="536478"/>
            <a:ext cx="12192000" cy="1062560"/>
          </a:xfrm>
          <a:prstGeom prst="rect">
            <a:avLst/>
          </a:prstGeom>
          <a:solidFill>
            <a:srgbClr val="00459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200" b="1" dirty="0">
                <a:solidFill>
                  <a:prstClr val="white"/>
                </a:solidFill>
                <a:latin typeface="Arial" panose="020B0604020202020204" pitchFamily="34" charset="0"/>
              </a:rPr>
              <a:t>PROYECTOS CON LA GOBERNACION DE ANTIOQUIA </a:t>
            </a:r>
          </a:p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1071636"/>
              </p:ext>
            </p:extLst>
          </p:nvPr>
        </p:nvGraphicFramePr>
        <p:xfrm>
          <a:off x="1749337" y="2606850"/>
          <a:ext cx="7743797" cy="3304694"/>
        </p:xfrm>
        <a:graphic>
          <a:graphicData uri="http://schemas.openxmlformats.org/drawingml/2006/table">
            <a:tbl>
              <a:tblPr/>
              <a:tblGrid>
                <a:gridCol w="27890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671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9376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9376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43674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DESCRIPCION DE LA GESTION O NOMBRE DEL PROYECTO </a:t>
                      </a:r>
                    </a:p>
                  </a:txBody>
                  <a:tcPr marL="5940" marR="5940" marT="59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SECRETARIA APOYO</a:t>
                      </a:r>
                    </a:p>
                  </a:txBody>
                  <a:tcPr marL="5940" marR="5940" marT="59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PROCEDIMIENTO</a:t>
                      </a:r>
                    </a:p>
                  </a:txBody>
                  <a:tcPr marL="5940" marR="5940" marT="59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APORTE </a:t>
                      </a:r>
                    </a:p>
                  </a:txBody>
                  <a:tcPr marL="5940" marR="5940" marT="59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75890">
                <a:tc>
                  <a:txBody>
                    <a:bodyPr/>
                    <a:lstStyle/>
                    <a:p>
                      <a:pPr algn="l" fontAlgn="ctr"/>
                      <a:r>
                        <a:rPr lang="es-E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UNIDOS POR LA PROTECCION DE LAS PERSONAS MAYORES (PAQUETES ALIMENTICIOS) </a:t>
                      </a:r>
                    </a:p>
                  </a:txBody>
                  <a:tcPr marL="5940" marR="5940" marT="59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GERENCIA DE PROYECTOS ESPECIALES – SECRETARIA DEL ADULTO MAYOR </a:t>
                      </a:r>
                    </a:p>
                  </a:txBody>
                  <a:tcPr marL="5940" marR="5940" marT="59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VIABILIZADO</a:t>
                      </a:r>
                    </a:p>
                  </a:txBody>
                  <a:tcPr marL="5940" marR="5940" marT="59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GOBERNACION DE ANTIOQUIA</a:t>
                      </a:r>
                      <a:r>
                        <a:rPr lang="es-ES" sz="12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: </a:t>
                      </a:r>
                      <a:r>
                        <a:rPr lang="es-E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$127.962.712</a:t>
                      </a:r>
                    </a:p>
                  </a:txBody>
                  <a:tcPr marL="5940" marR="5940" marT="59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69814">
                <a:tc>
                  <a:txBody>
                    <a:bodyPr/>
                    <a:lstStyle/>
                    <a:p>
                      <a:pPr algn="l" fontAlgn="ctr"/>
                      <a:r>
                        <a:rPr lang="es-E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ADECUACION DE LA SALA DE URGENCIAS HOSPITAL ROSALPI E.S.E BELLOSALUD</a:t>
                      </a:r>
                    </a:p>
                  </a:txBody>
                  <a:tcPr marL="5940" marR="5940" marT="59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br>
                        <a:rPr lang="es-E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</a:br>
                      <a:r>
                        <a:rPr lang="es-E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GERENCIA</a:t>
                      </a:r>
                      <a:r>
                        <a:rPr lang="es-ES" sz="12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DE PROYECTOS ESPECIALES – </a:t>
                      </a:r>
                      <a:r>
                        <a:rPr lang="es-E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ESE BELLO SALUD</a:t>
                      </a:r>
                    </a:p>
                  </a:txBody>
                  <a:tcPr marL="5940" marR="5940" marT="59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VIABILIZADO</a:t>
                      </a:r>
                    </a:p>
                  </a:txBody>
                  <a:tcPr marL="5940" marR="5940" marT="59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GOBERNACION DE ANTIOQUIA</a:t>
                      </a:r>
                      <a:r>
                        <a:rPr lang="es-ES" sz="12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s-ES" sz="12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$ 230.581.748</a:t>
                      </a:r>
                      <a:endParaRPr lang="es-E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940" marR="5940" marT="59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69814">
                <a:tc>
                  <a:txBody>
                    <a:bodyPr/>
                    <a:lstStyle/>
                    <a:p>
                      <a:pPr algn="l" fontAlgn="ctr"/>
                      <a:r>
                        <a:rPr lang="es-E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REPOSICIÓN DE CAMAS HOSPITALARIAS PARA EL SERVICIO DE HOSPITALIZACIÓN DE LA SEDE ROSALPI DE LA ESE BELLO SALUD EN EL MUNICIPIO DE BELL</a:t>
                      </a:r>
                    </a:p>
                  </a:txBody>
                  <a:tcPr marL="5940" marR="5940" marT="59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br>
                        <a:rPr lang="es-E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</a:br>
                      <a:r>
                        <a:rPr lang="es-E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GERENCIA DE PROYECTOS ESPECIALES – ESE BELLO SALUD</a:t>
                      </a:r>
                    </a:p>
                  </a:txBody>
                  <a:tcPr marL="5940" marR="5940" marT="59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EN PROCESO DE VIABILIZACION </a:t>
                      </a:r>
                    </a:p>
                  </a:txBody>
                  <a:tcPr marL="5940" marR="5940" marT="59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99.346.030 con recursos de Excedentes de cuentas maestras del régimen subsidiado.</a:t>
                      </a:r>
                    </a:p>
                  </a:txBody>
                  <a:tcPr marL="5940" marR="5940" marT="59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513373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ubtítulo 2">
            <a:extLst>
              <a:ext uri="{FF2B5EF4-FFF2-40B4-BE49-F238E27FC236}">
                <a16:creationId xmlns:a16="http://schemas.microsoft.com/office/drawing/2014/main" id="{5F208966-D255-4C4E-AD44-B6095B04141A}"/>
              </a:ext>
            </a:extLst>
          </p:cNvPr>
          <p:cNvSpPr txBox="1">
            <a:spLocks/>
          </p:cNvSpPr>
          <p:nvPr/>
        </p:nvSpPr>
        <p:spPr>
          <a:xfrm>
            <a:off x="9834880" y="6465834"/>
            <a:ext cx="2357120" cy="4836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s-CO" sz="2000" b="1" dirty="0">
                <a:solidFill>
                  <a:srgbClr val="5B9BD5">
                    <a:lumMod val="75000"/>
                  </a:srgb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#JuntosPodemos</a:t>
            </a:r>
          </a:p>
        </p:txBody>
      </p:sp>
      <p:sp>
        <p:nvSpPr>
          <p:cNvPr id="9" name="object 38"/>
          <p:cNvSpPr/>
          <p:nvPr/>
        </p:nvSpPr>
        <p:spPr>
          <a:xfrm>
            <a:off x="0" y="0"/>
            <a:ext cx="12192000" cy="47828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793">
              <a:solidFill>
                <a:prstClr val="black"/>
              </a:solidFill>
            </a:endParaRPr>
          </a:p>
        </p:txBody>
      </p:sp>
      <p:sp>
        <p:nvSpPr>
          <p:cNvPr id="10" name="Subtítulo 2"/>
          <p:cNvSpPr txBox="1">
            <a:spLocks/>
          </p:cNvSpPr>
          <p:nvPr/>
        </p:nvSpPr>
        <p:spPr>
          <a:xfrm>
            <a:off x="218876" y="630499"/>
            <a:ext cx="1738281" cy="54722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ES_tradnl" sz="2400" b="1" dirty="0">
                <a:solidFill>
                  <a:prstClr val="white"/>
                </a:solidFill>
              </a:rPr>
              <a:t>PROGRAMA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1C87E611-95F0-4884-B659-9210C12663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" sz="2400" dirty="0"/>
              <a:t>GOBERNACIÓN DE ANTIOQUIA A TRAVÉS DE LA SECRETARIA DE PRODUCTIVIDAD Y COMPETITIVIDAD </a:t>
            </a:r>
            <a:endParaRPr lang="es-CO" sz="2400" dirty="0"/>
          </a:p>
        </p:txBody>
      </p:sp>
      <p:sp>
        <p:nvSpPr>
          <p:cNvPr id="11" name="Rectángulo 10"/>
          <p:cNvSpPr/>
          <p:nvPr/>
        </p:nvSpPr>
        <p:spPr>
          <a:xfrm>
            <a:off x="0" y="536478"/>
            <a:ext cx="12192000" cy="1062560"/>
          </a:xfrm>
          <a:prstGeom prst="rect">
            <a:avLst/>
          </a:prstGeom>
          <a:solidFill>
            <a:srgbClr val="00459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200" b="1" dirty="0">
                <a:solidFill>
                  <a:prstClr val="white"/>
                </a:solidFill>
                <a:latin typeface="Arial" panose="020B0604020202020204" pitchFamily="34" charset="0"/>
              </a:rPr>
              <a:t>PROYECTOS CON LA GOBERNACION DE ANTIOQUIA </a:t>
            </a:r>
          </a:p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1236859"/>
              </p:ext>
            </p:extLst>
          </p:nvPr>
        </p:nvGraphicFramePr>
        <p:xfrm>
          <a:off x="1807527" y="2864545"/>
          <a:ext cx="7743797" cy="1419564"/>
        </p:xfrm>
        <a:graphic>
          <a:graphicData uri="http://schemas.openxmlformats.org/drawingml/2006/table">
            <a:tbl>
              <a:tblPr/>
              <a:tblGrid>
                <a:gridCol w="27890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671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9376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9376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43674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DESCRIPCION DE LA GESTION O NOMBRE DEL PROYECTO </a:t>
                      </a:r>
                    </a:p>
                  </a:txBody>
                  <a:tcPr marL="5940" marR="5940" marT="59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SECRETARIA APOYO</a:t>
                      </a:r>
                    </a:p>
                  </a:txBody>
                  <a:tcPr marL="5940" marR="5940" marT="59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PROCEDIMIENTO</a:t>
                      </a:r>
                    </a:p>
                  </a:txBody>
                  <a:tcPr marL="5940" marR="5940" marT="59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APORTE </a:t>
                      </a:r>
                    </a:p>
                  </a:txBody>
                  <a:tcPr marL="5940" marR="5940" marT="59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75890">
                <a:tc>
                  <a:txBody>
                    <a:bodyPr/>
                    <a:lstStyle/>
                    <a:p>
                      <a:pPr algn="l" fontAlgn="ctr"/>
                      <a:r>
                        <a:rPr lang="es-E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Donación de caretas de protección facial </a:t>
                      </a:r>
                    </a:p>
                  </a:txBody>
                  <a:tcPr marL="5940" marR="5940" marT="59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GERENCIA DE PROYECTOS ESPECIALES</a:t>
                      </a:r>
                    </a:p>
                  </a:txBody>
                  <a:tcPr marL="5940" marR="5940" marT="59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VIABILIZADO</a:t>
                      </a:r>
                    </a:p>
                  </a:txBody>
                  <a:tcPr marL="5940" marR="5940" marT="59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10,000</a:t>
                      </a:r>
                      <a:r>
                        <a:rPr lang="es-ES" sz="12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CARETAS AVALUADAS EN 130,000,000 APROXIMADAMENTE </a:t>
                      </a:r>
                      <a:endParaRPr lang="es-E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940" marR="5940" marT="59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483723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ubtítulo 2">
            <a:extLst>
              <a:ext uri="{FF2B5EF4-FFF2-40B4-BE49-F238E27FC236}">
                <a16:creationId xmlns:a16="http://schemas.microsoft.com/office/drawing/2014/main" id="{5F208966-D255-4C4E-AD44-B6095B04141A}"/>
              </a:ext>
            </a:extLst>
          </p:cNvPr>
          <p:cNvSpPr txBox="1">
            <a:spLocks/>
          </p:cNvSpPr>
          <p:nvPr/>
        </p:nvSpPr>
        <p:spPr>
          <a:xfrm>
            <a:off x="9834880" y="6465834"/>
            <a:ext cx="2357120" cy="4836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s-CO" sz="2000" b="1" dirty="0">
                <a:solidFill>
                  <a:srgbClr val="5B9BD5">
                    <a:lumMod val="75000"/>
                  </a:srgb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#JuntosPodemos</a:t>
            </a:r>
          </a:p>
        </p:txBody>
      </p:sp>
      <p:sp>
        <p:nvSpPr>
          <p:cNvPr id="9" name="object 38"/>
          <p:cNvSpPr/>
          <p:nvPr/>
        </p:nvSpPr>
        <p:spPr>
          <a:xfrm>
            <a:off x="0" y="0"/>
            <a:ext cx="12192000" cy="47828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793">
              <a:solidFill>
                <a:prstClr val="black"/>
              </a:solidFill>
            </a:endParaRPr>
          </a:p>
        </p:txBody>
      </p:sp>
      <p:sp>
        <p:nvSpPr>
          <p:cNvPr id="10" name="Subtítulo 2"/>
          <p:cNvSpPr txBox="1">
            <a:spLocks/>
          </p:cNvSpPr>
          <p:nvPr/>
        </p:nvSpPr>
        <p:spPr>
          <a:xfrm>
            <a:off x="218876" y="630499"/>
            <a:ext cx="1738281" cy="54722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ES_tradnl" sz="2400" b="1" dirty="0">
                <a:solidFill>
                  <a:prstClr val="white"/>
                </a:solidFill>
              </a:rPr>
              <a:t>PROGRAMA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1C87E611-95F0-4884-B659-9210C12663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MINISTERIO DE LAS TICS</a:t>
            </a:r>
          </a:p>
          <a:p>
            <a:pPr lvl="0"/>
            <a:endParaRPr lang="en-US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en-US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en-US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en-US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ACADEMIA DE INNOVACION POLITICA </a:t>
            </a:r>
          </a:p>
          <a:p>
            <a:pPr lvl="0"/>
            <a:endParaRPr lang="es-CO" dirty="0">
              <a:solidFill>
                <a:prstClr val="black"/>
              </a:solidFill>
            </a:endParaRPr>
          </a:p>
          <a:p>
            <a:endParaRPr lang="es-CO" dirty="0"/>
          </a:p>
        </p:txBody>
      </p:sp>
      <p:sp>
        <p:nvSpPr>
          <p:cNvPr id="11" name="Rectángulo 10"/>
          <p:cNvSpPr/>
          <p:nvPr/>
        </p:nvSpPr>
        <p:spPr>
          <a:xfrm>
            <a:off x="0" y="536478"/>
            <a:ext cx="12192000" cy="1062560"/>
          </a:xfrm>
          <a:prstGeom prst="rect">
            <a:avLst/>
          </a:prstGeom>
          <a:solidFill>
            <a:srgbClr val="00459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200" b="1" dirty="0">
                <a:solidFill>
                  <a:prstClr val="white"/>
                </a:solidFill>
                <a:latin typeface="Arial" panose="020B0604020202020204" pitchFamily="34" charset="0"/>
              </a:rPr>
              <a:t>PROYECTOS DE TRANSFERENCIA DE CONOCIMIENTO</a:t>
            </a:r>
          </a:p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6252207"/>
              </p:ext>
            </p:extLst>
          </p:nvPr>
        </p:nvGraphicFramePr>
        <p:xfrm>
          <a:off x="1616334" y="2249403"/>
          <a:ext cx="7743796" cy="2122876"/>
        </p:xfrm>
        <a:graphic>
          <a:graphicData uri="http://schemas.openxmlformats.org/drawingml/2006/table">
            <a:tbl>
              <a:tblPr/>
              <a:tblGrid>
                <a:gridCol w="36299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793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3452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77172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DESCRIPCION DE LA GESTION O NOMBRE DEL PROYECTO </a:t>
                      </a:r>
                    </a:p>
                  </a:txBody>
                  <a:tcPr marL="5940" marR="5940" marT="59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SECRETARIA APOYO</a:t>
                      </a:r>
                    </a:p>
                  </a:txBody>
                  <a:tcPr marL="5940" marR="5940" marT="59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PROCEDIMIENTO</a:t>
                      </a:r>
                    </a:p>
                  </a:txBody>
                  <a:tcPr marL="5940" marR="5940" marT="59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75890">
                <a:tc>
                  <a:txBody>
                    <a:bodyPr/>
                    <a:lstStyle/>
                    <a:p>
                      <a:pPr algn="l" fontAlgn="ctr"/>
                      <a:r>
                        <a:rPr lang="es-E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RETOS ENTIDADES PUBLICAS Y EMPRESAS PRIVADAS, CIENCIAS DE DATOS- REALIZACION DE ANALISIS DE LOS DATOS A PARTIR DE LAS PQRSD </a:t>
                      </a:r>
                    </a:p>
                  </a:txBody>
                  <a:tcPr marL="5940" marR="5940" marT="59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GERENCIA DE PROYECTOS ESPECIALES - TIC</a:t>
                      </a:r>
                    </a:p>
                  </a:txBody>
                  <a:tcPr marL="5940" marR="5940" marT="59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VIABILIZADO</a:t>
                      </a:r>
                    </a:p>
                  </a:txBody>
                  <a:tcPr marL="5940" marR="5940" marT="59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69814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</a:rPr>
                        <a:t>ENTIDADES PUBLICAS Y EMPRESAS PRIVADAS, CIENCIAS DE DATOS- REALIZACION DE ANALISIS DE LOS DADOS A PARTIR DE LA INFORMACION DE PLANES DE DESARROLLO </a:t>
                      </a:r>
                    </a:p>
                    <a:p>
                      <a:pPr algn="l" fontAlgn="ctr"/>
                      <a:endParaRPr lang="es-E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40" marR="5940" marT="59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br>
                        <a:rPr lang="es-E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s-E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GERENCIA</a:t>
                      </a:r>
                      <a:r>
                        <a:rPr lang="es-ES" sz="12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DE PROYECTOS ESPECIALES - </a:t>
                      </a:r>
                      <a:r>
                        <a:rPr lang="es-E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SECRETARIA DE PLANEACION </a:t>
                      </a:r>
                    </a:p>
                  </a:txBody>
                  <a:tcPr marL="5940" marR="5940" marT="59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VIABILIZADO</a:t>
                      </a:r>
                    </a:p>
                  </a:txBody>
                  <a:tcPr marL="5940" marR="5940" marT="59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2" name="Tabla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8828375"/>
              </p:ext>
            </p:extLst>
          </p:nvPr>
        </p:nvGraphicFramePr>
        <p:xfrm>
          <a:off x="1579418" y="4795869"/>
          <a:ext cx="7805651" cy="1263828"/>
        </p:xfrm>
        <a:graphic>
          <a:graphicData uri="http://schemas.openxmlformats.org/drawingml/2006/table">
            <a:tbl>
              <a:tblPr/>
              <a:tblGrid>
                <a:gridCol w="37573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207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275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94014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DESCRIPCION DE LA GESTION O NOMBRE DEL PROYECTO </a:t>
                      </a:r>
                    </a:p>
                  </a:txBody>
                  <a:tcPr marL="5940" marR="5940" marT="59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SECRETARIA APOYO</a:t>
                      </a:r>
                    </a:p>
                  </a:txBody>
                  <a:tcPr marL="5940" marR="5940" marT="59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PROCEDIMIENTO</a:t>
                      </a:r>
                    </a:p>
                  </a:txBody>
                  <a:tcPr marL="5940" marR="5940" marT="59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69814">
                <a:tc>
                  <a:txBody>
                    <a:bodyPr/>
                    <a:lstStyle/>
                    <a:p>
                      <a:pPr algn="l" fontAlgn="ctr"/>
                      <a:r>
                        <a:rPr lang="es-E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INNOVACION PUBLICA 360 "PARTICIPACION CIUDADANA Y TECNOLOGIAS PARA GOBIERNOS SUBNACIONALES "</a:t>
                      </a:r>
                    </a:p>
                  </a:txBody>
                  <a:tcPr marL="5940" marR="5940" marT="59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VARIAS</a:t>
                      </a:r>
                      <a:r>
                        <a:rPr lang="es-ES" sz="12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DEPENDENCIAS </a:t>
                      </a:r>
                      <a:endParaRPr lang="es-E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40" marR="5940" marT="59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VIABILIZADO </a:t>
                      </a:r>
                    </a:p>
                  </a:txBody>
                  <a:tcPr marL="5940" marR="5940" marT="59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779671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ubtítulo 2">
            <a:extLst>
              <a:ext uri="{FF2B5EF4-FFF2-40B4-BE49-F238E27FC236}">
                <a16:creationId xmlns:a16="http://schemas.microsoft.com/office/drawing/2014/main" id="{5F208966-D255-4C4E-AD44-B6095B04141A}"/>
              </a:ext>
            </a:extLst>
          </p:cNvPr>
          <p:cNvSpPr txBox="1">
            <a:spLocks/>
          </p:cNvSpPr>
          <p:nvPr/>
        </p:nvSpPr>
        <p:spPr>
          <a:xfrm>
            <a:off x="9834880" y="6465834"/>
            <a:ext cx="2357120" cy="4836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s-CO" sz="2000" b="1" dirty="0">
                <a:solidFill>
                  <a:srgbClr val="5B9BD5">
                    <a:lumMod val="75000"/>
                  </a:srgb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#JuntosPodemos</a:t>
            </a:r>
          </a:p>
        </p:txBody>
      </p:sp>
      <p:sp>
        <p:nvSpPr>
          <p:cNvPr id="9" name="object 38"/>
          <p:cNvSpPr/>
          <p:nvPr/>
        </p:nvSpPr>
        <p:spPr>
          <a:xfrm>
            <a:off x="0" y="0"/>
            <a:ext cx="12192000" cy="47828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793">
              <a:solidFill>
                <a:prstClr val="black"/>
              </a:solidFill>
            </a:endParaRPr>
          </a:p>
        </p:txBody>
      </p:sp>
      <p:sp>
        <p:nvSpPr>
          <p:cNvPr id="10" name="Subtítulo 2"/>
          <p:cNvSpPr txBox="1">
            <a:spLocks/>
          </p:cNvSpPr>
          <p:nvPr/>
        </p:nvSpPr>
        <p:spPr>
          <a:xfrm>
            <a:off x="218876" y="630499"/>
            <a:ext cx="1738281" cy="54722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ES_tradnl" sz="2400" b="1" dirty="0">
                <a:solidFill>
                  <a:prstClr val="white"/>
                </a:solidFill>
              </a:rPr>
              <a:t>PROGRAMA</a:t>
            </a:r>
          </a:p>
        </p:txBody>
      </p:sp>
      <p:graphicFrame>
        <p:nvGraphicFramePr>
          <p:cNvPr id="2" name="Marcador de contenido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19261059"/>
              </p:ext>
            </p:extLst>
          </p:nvPr>
        </p:nvGraphicFramePr>
        <p:xfrm>
          <a:off x="1062395" y="2091633"/>
          <a:ext cx="9843902" cy="4039701"/>
        </p:xfrm>
        <a:graphic>
          <a:graphicData uri="http://schemas.openxmlformats.org/drawingml/2006/table">
            <a:tbl>
              <a:tblPr/>
              <a:tblGrid>
                <a:gridCol w="25329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887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819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2046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0986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0986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9784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DESCRIPCION DE LA GESTION O NOMBRE DEL PROYECTO </a:t>
                      </a:r>
                    </a:p>
                  </a:txBody>
                  <a:tcPr marL="6089" marR="6089" marT="60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SECRETARIA APOYO</a:t>
                      </a:r>
                    </a:p>
                  </a:txBody>
                  <a:tcPr marL="6089" marR="6089" marT="60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PROCEDIMIENTO (formulación, estructuración, gestión de recursos, ejecución)</a:t>
                      </a:r>
                    </a:p>
                  </a:txBody>
                  <a:tcPr marL="6089" marR="6089" marT="60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VALOR ESTIMADO DEL PROYECTO  GESTIONADO y/o GESTIONAR</a:t>
                      </a:r>
                    </a:p>
                  </a:txBody>
                  <a:tcPr marL="6089" marR="6089" marT="60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E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COFINANCIACION SOLICITADA </a:t>
                      </a:r>
                    </a:p>
                  </a:txBody>
                  <a:tcPr marL="6089" marR="6089" marT="60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9465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ENTIDAD DONDE SE RADICA</a:t>
                      </a:r>
                    </a:p>
                  </a:txBody>
                  <a:tcPr marL="6089" marR="6089" marT="60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APORTE MUNICIPIO</a:t>
                      </a:r>
                    </a:p>
                  </a:txBody>
                  <a:tcPr marL="6089" marR="6089" marT="60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5967">
                <a:tc>
                  <a:txBody>
                    <a:bodyPr/>
                    <a:lstStyle/>
                    <a:p>
                      <a:pPr algn="l" fontAlgn="b"/>
                      <a:r>
                        <a:rPr lang="es-E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PARTICIPACIÓN EN PROGRAMA BID-FEMSA "MITIGACIÓN DE RIESGOS EN QUEBRADAS"</a:t>
                      </a:r>
                    </a:p>
                  </a:txBody>
                  <a:tcPr marL="6089" marR="6089" marT="608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SECRETARIA DE MEDIO AMBIENTE </a:t>
                      </a:r>
                    </a:p>
                  </a:txBody>
                  <a:tcPr marL="6089" marR="6089" marT="608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FORMULADO Y EN GESTION DE RECURSOS</a:t>
                      </a:r>
                    </a:p>
                  </a:txBody>
                  <a:tcPr marL="6089" marR="6089" marT="60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40.000.000</a:t>
                      </a:r>
                    </a:p>
                  </a:txBody>
                  <a:tcPr marL="6089" marR="6089" marT="60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SOCIALAB ARGENTINA</a:t>
                      </a:r>
                    </a:p>
                  </a:txBody>
                  <a:tcPr marL="6089" marR="6089" marT="60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089" marR="6089" marT="608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5967">
                <a:tc>
                  <a:txBody>
                    <a:bodyPr/>
                    <a:lstStyle/>
                    <a:p>
                      <a:pPr algn="l" fontAlgn="b"/>
                      <a:r>
                        <a:rPr lang="es-E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PARTICIPACIÓN EN PROGRAMA BID-FEMSA "MUEBLES RECICLABLES PARA LA INCLUSIÓN"</a:t>
                      </a:r>
                    </a:p>
                  </a:txBody>
                  <a:tcPr marL="6089" marR="6089" marT="608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SECRETARIA DE MEDIO AMBIENTE </a:t>
                      </a:r>
                    </a:p>
                  </a:txBody>
                  <a:tcPr marL="6089" marR="6089" marT="608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FORMULADO Y EN GESTION DE RECURSOS</a:t>
                      </a:r>
                    </a:p>
                  </a:txBody>
                  <a:tcPr marL="6089" marR="6089" marT="60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40.000.000</a:t>
                      </a:r>
                    </a:p>
                  </a:txBody>
                  <a:tcPr marL="6089" marR="6089" marT="60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SOCIALAB ARGENTINA</a:t>
                      </a:r>
                    </a:p>
                  </a:txBody>
                  <a:tcPr marL="6089" marR="6089" marT="60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089" marR="6089" marT="608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72942">
                <a:tc>
                  <a:txBody>
                    <a:bodyPr/>
                    <a:lstStyle/>
                    <a:p>
                      <a:pPr algn="l" fontAlgn="ctr"/>
                      <a:r>
                        <a:rPr lang="es-E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COOPERACIÓN INTERNACIONAL CON LA FUNDACIÓN UEFA "CHAMPIONS LEAGUE POR EL BELLO QUE QUEREMOS PARA LA CONVIVENCIA Y LA PAZ"</a:t>
                      </a:r>
                    </a:p>
                  </a:txBody>
                  <a:tcPr marL="6089" marR="6089" marT="60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DEPORTES</a:t>
                      </a:r>
                    </a:p>
                  </a:txBody>
                  <a:tcPr marL="6089" marR="6089" marT="60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FORMULADO Y EN GESTION DE RECURSOS</a:t>
                      </a:r>
                    </a:p>
                  </a:txBody>
                  <a:tcPr marL="6089" marR="6089" marT="60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500.000.000</a:t>
                      </a:r>
                    </a:p>
                  </a:txBody>
                  <a:tcPr marL="6089" marR="6089" marT="60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UEFA FOUNDATION</a:t>
                      </a:r>
                    </a:p>
                  </a:txBody>
                  <a:tcPr marL="6089" marR="6089" marT="60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089" marR="6089" marT="60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72942">
                <a:tc>
                  <a:txBody>
                    <a:bodyPr/>
                    <a:lstStyle/>
                    <a:p>
                      <a:pPr algn="l" fontAlgn="ctr"/>
                      <a:r>
                        <a:rPr lang="es-E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COOPERACIÓN INTERNACIONAL CON LA UNESCO “FORTALECIMIENTO Y PROMOCIÓN DEL TALENTO ARTÍSTICO MUSICAL DE MUJERES JÓVENES DEL BARIIO PARÍS DEL MUNICIPIO</a:t>
                      </a:r>
                      <a:r>
                        <a:rPr lang="es-ES" sz="13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DE BELLO”</a:t>
                      </a:r>
                      <a:endParaRPr lang="es-E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89" marR="6089" marT="60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CULTURA</a:t>
                      </a:r>
                    </a:p>
                  </a:txBody>
                  <a:tcPr marL="6089" marR="6089" marT="60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FORMULADO Y EN GESTIÓN DE RECURSOS</a:t>
                      </a:r>
                    </a:p>
                  </a:txBody>
                  <a:tcPr marL="6089" marR="6089" marT="60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400.000.000</a:t>
                      </a:r>
                    </a:p>
                  </a:txBody>
                  <a:tcPr marL="6089" marR="6089" marT="60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UNESCO</a:t>
                      </a:r>
                    </a:p>
                  </a:txBody>
                  <a:tcPr marL="6089" marR="6089" marT="60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E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89" marR="6089" marT="60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1" name="Rectángulo 10"/>
          <p:cNvSpPr/>
          <p:nvPr/>
        </p:nvSpPr>
        <p:spPr>
          <a:xfrm>
            <a:off x="0" y="536478"/>
            <a:ext cx="12192000" cy="1062560"/>
          </a:xfrm>
          <a:prstGeom prst="rect">
            <a:avLst/>
          </a:prstGeom>
          <a:solidFill>
            <a:srgbClr val="00459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200" b="1" dirty="0">
                <a:solidFill>
                  <a:prstClr val="white"/>
                </a:solidFill>
                <a:latin typeface="Arial" panose="020B0604020202020204" pitchFamily="34" charset="0"/>
              </a:rPr>
              <a:t>PROYECTOS PRESENTADOS A ORGANISMOS INTERNACIONALES </a:t>
            </a:r>
          </a:p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22716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ubtítulo 2">
            <a:extLst>
              <a:ext uri="{FF2B5EF4-FFF2-40B4-BE49-F238E27FC236}">
                <a16:creationId xmlns:a16="http://schemas.microsoft.com/office/drawing/2014/main" id="{5F208966-D255-4C4E-AD44-B6095B04141A}"/>
              </a:ext>
            </a:extLst>
          </p:cNvPr>
          <p:cNvSpPr txBox="1">
            <a:spLocks/>
          </p:cNvSpPr>
          <p:nvPr/>
        </p:nvSpPr>
        <p:spPr>
          <a:xfrm>
            <a:off x="9834880" y="6465834"/>
            <a:ext cx="2357120" cy="4836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s-CO" sz="2000" b="1" dirty="0">
                <a:solidFill>
                  <a:srgbClr val="5B9BD5">
                    <a:lumMod val="75000"/>
                  </a:srgb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#JuntosPodemos</a:t>
            </a:r>
          </a:p>
        </p:txBody>
      </p:sp>
      <p:sp>
        <p:nvSpPr>
          <p:cNvPr id="8" name="Rectángulo 7"/>
          <p:cNvSpPr/>
          <p:nvPr/>
        </p:nvSpPr>
        <p:spPr>
          <a:xfrm>
            <a:off x="340823" y="478289"/>
            <a:ext cx="4588625" cy="699431"/>
          </a:xfrm>
          <a:prstGeom prst="rect">
            <a:avLst/>
          </a:prstGeom>
          <a:solidFill>
            <a:srgbClr val="00459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object 38"/>
          <p:cNvSpPr/>
          <p:nvPr/>
        </p:nvSpPr>
        <p:spPr>
          <a:xfrm>
            <a:off x="0" y="0"/>
            <a:ext cx="12192000" cy="47828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793">
              <a:solidFill>
                <a:prstClr val="black"/>
              </a:solidFill>
            </a:endParaRPr>
          </a:p>
        </p:txBody>
      </p:sp>
      <p:sp>
        <p:nvSpPr>
          <p:cNvPr id="10" name="Subtítulo 2"/>
          <p:cNvSpPr txBox="1">
            <a:spLocks/>
          </p:cNvSpPr>
          <p:nvPr/>
        </p:nvSpPr>
        <p:spPr>
          <a:xfrm>
            <a:off x="218876" y="630499"/>
            <a:ext cx="1738281" cy="54722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s-ES_tradnl" sz="2400" b="1" dirty="0">
              <a:solidFill>
                <a:prstClr val="white"/>
              </a:solidFill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340822" y="637700"/>
            <a:ext cx="428105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fontAlgn="ctr"/>
            <a:r>
              <a:rPr lang="es-MX" sz="1200" b="1" dirty="0">
                <a:solidFill>
                  <a:prstClr val="white"/>
                </a:solidFill>
                <a:latin typeface="Arial" panose="020B0604020202020204" pitchFamily="34" charset="0"/>
              </a:rPr>
              <a:t>EVIDENCIAS - PROYECTOS FIRMADOS CON CORANTIOQUIA</a:t>
            </a:r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C9526A3B-9A07-412F-89B9-6F8D1072B5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99630" y="1337131"/>
            <a:ext cx="5194853" cy="5278542"/>
          </a:xfrm>
          <a:prstGeom prst="rect">
            <a:avLst/>
          </a:prstGeom>
        </p:spPr>
      </p:pic>
      <p:sp>
        <p:nvSpPr>
          <p:cNvPr id="12" name="Rectángulo 11"/>
          <p:cNvSpPr/>
          <p:nvPr/>
        </p:nvSpPr>
        <p:spPr>
          <a:xfrm>
            <a:off x="6677892" y="518816"/>
            <a:ext cx="4588625" cy="699431"/>
          </a:xfrm>
          <a:prstGeom prst="rect">
            <a:avLst/>
          </a:prstGeom>
          <a:solidFill>
            <a:srgbClr val="00459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Rectángulo 12"/>
          <p:cNvSpPr/>
          <p:nvPr/>
        </p:nvSpPr>
        <p:spPr>
          <a:xfrm>
            <a:off x="6831677" y="630499"/>
            <a:ext cx="428105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fontAlgn="ctr"/>
            <a:r>
              <a:rPr lang="es-MX" sz="1200" b="1" dirty="0">
                <a:solidFill>
                  <a:prstClr val="white"/>
                </a:solidFill>
                <a:latin typeface="Arial" panose="020B0604020202020204" pitchFamily="34" charset="0"/>
              </a:rPr>
              <a:t>EVIDENCIAS - PROYECTOS REGALIAS </a:t>
            </a: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61683" y="2092240"/>
            <a:ext cx="4753561" cy="2759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3867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ubtítulo 2">
            <a:extLst>
              <a:ext uri="{FF2B5EF4-FFF2-40B4-BE49-F238E27FC236}">
                <a16:creationId xmlns:a16="http://schemas.microsoft.com/office/drawing/2014/main" id="{5F208966-D255-4C4E-AD44-B6095B04141A}"/>
              </a:ext>
            </a:extLst>
          </p:cNvPr>
          <p:cNvSpPr txBox="1">
            <a:spLocks/>
          </p:cNvSpPr>
          <p:nvPr/>
        </p:nvSpPr>
        <p:spPr>
          <a:xfrm>
            <a:off x="9834880" y="6465834"/>
            <a:ext cx="2357120" cy="4836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s-CO" sz="2000" b="1" dirty="0">
                <a:solidFill>
                  <a:srgbClr val="5B9BD5">
                    <a:lumMod val="75000"/>
                  </a:srgb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#JuntosPodemos</a:t>
            </a:r>
          </a:p>
        </p:txBody>
      </p:sp>
      <p:sp>
        <p:nvSpPr>
          <p:cNvPr id="8" name="Rectángulo 7"/>
          <p:cNvSpPr/>
          <p:nvPr/>
        </p:nvSpPr>
        <p:spPr>
          <a:xfrm>
            <a:off x="0" y="478289"/>
            <a:ext cx="12192000" cy="699431"/>
          </a:xfrm>
          <a:prstGeom prst="rect">
            <a:avLst/>
          </a:prstGeom>
          <a:solidFill>
            <a:srgbClr val="00459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object 38"/>
          <p:cNvSpPr/>
          <p:nvPr/>
        </p:nvSpPr>
        <p:spPr>
          <a:xfrm>
            <a:off x="0" y="0"/>
            <a:ext cx="12192000" cy="47828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793">
              <a:solidFill>
                <a:prstClr val="black"/>
              </a:solidFill>
            </a:endParaRPr>
          </a:p>
        </p:txBody>
      </p:sp>
      <p:sp>
        <p:nvSpPr>
          <p:cNvPr id="10" name="Subtítulo 2"/>
          <p:cNvSpPr txBox="1">
            <a:spLocks/>
          </p:cNvSpPr>
          <p:nvPr/>
        </p:nvSpPr>
        <p:spPr>
          <a:xfrm>
            <a:off x="218876" y="630499"/>
            <a:ext cx="1738281" cy="54722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s-ES_tradnl" sz="2400" b="1" dirty="0">
              <a:solidFill>
                <a:prstClr val="white"/>
              </a:solidFill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2371045" y="637700"/>
            <a:ext cx="772262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 fontAlgn="ctr"/>
            <a:r>
              <a:rPr lang="es-MX" sz="2000" b="1" dirty="0">
                <a:solidFill>
                  <a:prstClr val="white"/>
                </a:solidFill>
                <a:latin typeface="Arial" panose="020B0604020202020204" pitchFamily="34" charset="0"/>
              </a:rPr>
              <a:t>EVIDENCIAS – ACOMPAÑAMIENTO PLAZA DE MERCADO </a:t>
            </a:r>
          </a:p>
        </p:txBody>
      </p:sp>
      <p:pic>
        <p:nvPicPr>
          <p:cNvPr id="2" name="Imagen 2">
            <a:extLst>
              <a:ext uri="{FF2B5EF4-FFF2-40B4-BE49-F238E27FC236}">
                <a16:creationId xmlns:a16="http://schemas.microsoft.com/office/drawing/2014/main" id="{79262000-9A91-2F4D-9B72-F9107E32AD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16" y="1301089"/>
            <a:ext cx="3713881" cy="2785411"/>
          </a:xfrm>
          <a:prstGeom prst="rect">
            <a:avLst/>
          </a:prstGeom>
        </p:spPr>
      </p:pic>
      <p:pic>
        <p:nvPicPr>
          <p:cNvPr id="3" name="Imagen 3">
            <a:extLst>
              <a:ext uri="{FF2B5EF4-FFF2-40B4-BE49-F238E27FC236}">
                <a16:creationId xmlns:a16="http://schemas.microsoft.com/office/drawing/2014/main" id="{1B164EFC-044F-324E-9C86-5445D235C8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52" y="4209869"/>
            <a:ext cx="3231445" cy="2423584"/>
          </a:xfrm>
          <a:prstGeom prst="rect">
            <a:avLst/>
          </a:prstGeom>
        </p:spPr>
      </p:pic>
      <p:pic>
        <p:nvPicPr>
          <p:cNvPr id="4" name="Imagen 4">
            <a:extLst>
              <a:ext uri="{FF2B5EF4-FFF2-40B4-BE49-F238E27FC236}">
                <a16:creationId xmlns:a16="http://schemas.microsoft.com/office/drawing/2014/main" id="{953CA181-BF23-B34E-913B-685AFD01D63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7117" y="1337131"/>
            <a:ext cx="3048000" cy="4314977"/>
          </a:xfrm>
          <a:prstGeom prst="rect">
            <a:avLst/>
          </a:prstGeom>
        </p:spPr>
      </p:pic>
      <p:pic>
        <p:nvPicPr>
          <p:cNvPr id="5" name="Imagen 5">
            <a:extLst>
              <a:ext uri="{FF2B5EF4-FFF2-40B4-BE49-F238E27FC236}">
                <a16:creationId xmlns:a16="http://schemas.microsoft.com/office/drawing/2014/main" id="{670FD296-B35C-3144-BAAB-F394B1D17EB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108" y="1263193"/>
            <a:ext cx="3713880" cy="2946676"/>
          </a:xfrm>
          <a:prstGeom prst="rect">
            <a:avLst/>
          </a:prstGeom>
        </p:spPr>
      </p:pic>
      <p:pic>
        <p:nvPicPr>
          <p:cNvPr id="6" name="Imagen 6">
            <a:extLst>
              <a:ext uri="{FF2B5EF4-FFF2-40B4-BE49-F238E27FC236}">
                <a16:creationId xmlns:a16="http://schemas.microsoft.com/office/drawing/2014/main" id="{9161D81A-7CF2-D249-AD37-B73919611D8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3123" y="4295342"/>
            <a:ext cx="3871850" cy="2423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30136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ubtítulo 2">
            <a:extLst>
              <a:ext uri="{FF2B5EF4-FFF2-40B4-BE49-F238E27FC236}">
                <a16:creationId xmlns:a16="http://schemas.microsoft.com/office/drawing/2014/main" id="{5F208966-D255-4C4E-AD44-B6095B04141A}"/>
              </a:ext>
            </a:extLst>
          </p:cNvPr>
          <p:cNvSpPr txBox="1">
            <a:spLocks/>
          </p:cNvSpPr>
          <p:nvPr/>
        </p:nvSpPr>
        <p:spPr>
          <a:xfrm>
            <a:off x="9834880" y="6465834"/>
            <a:ext cx="2357120" cy="4836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s-CO" sz="2000" b="1" dirty="0">
                <a:solidFill>
                  <a:srgbClr val="5B9BD5">
                    <a:lumMod val="75000"/>
                  </a:srgb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#JuntosPodemos</a:t>
            </a:r>
          </a:p>
        </p:txBody>
      </p:sp>
      <p:sp>
        <p:nvSpPr>
          <p:cNvPr id="8" name="Rectángulo 7"/>
          <p:cNvSpPr/>
          <p:nvPr/>
        </p:nvSpPr>
        <p:spPr>
          <a:xfrm>
            <a:off x="0" y="488039"/>
            <a:ext cx="12192000" cy="699431"/>
          </a:xfrm>
          <a:prstGeom prst="rect">
            <a:avLst/>
          </a:prstGeom>
          <a:solidFill>
            <a:srgbClr val="00459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object 38"/>
          <p:cNvSpPr/>
          <p:nvPr/>
        </p:nvSpPr>
        <p:spPr>
          <a:xfrm>
            <a:off x="0" y="0"/>
            <a:ext cx="12192000" cy="47828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793">
              <a:solidFill>
                <a:prstClr val="black"/>
              </a:solidFill>
            </a:endParaRPr>
          </a:p>
        </p:txBody>
      </p:sp>
      <p:sp>
        <p:nvSpPr>
          <p:cNvPr id="10" name="Subtítulo 2"/>
          <p:cNvSpPr txBox="1">
            <a:spLocks/>
          </p:cNvSpPr>
          <p:nvPr/>
        </p:nvSpPr>
        <p:spPr>
          <a:xfrm>
            <a:off x="218876" y="630499"/>
            <a:ext cx="1738281" cy="54722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s-ES_tradnl" sz="2400" b="1" dirty="0">
              <a:solidFill>
                <a:prstClr val="white"/>
              </a:solidFill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2371045" y="637700"/>
            <a:ext cx="509626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 fontAlgn="ctr"/>
            <a:r>
              <a:rPr lang="es-MX" sz="2000" b="1" dirty="0">
                <a:solidFill>
                  <a:prstClr val="white"/>
                </a:solidFill>
                <a:latin typeface="Arial" panose="020B0604020202020204" pitchFamily="34" charset="0"/>
              </a:rPr>
              <a:t>EVIDENCIAS – CONVENIO DISEÑOS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4"/>
          <a:srcRect l="22608" t="11287" r="40928" b="3269"/>
          <a:stretch/>
        </p:blipFill>
        <p:spPr>
          <a:xfrm>
            <a:off x="3632661" y="1177721"/>
            <a:ext cx="4638503" cy="5430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58543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ubtítulo 2">
            <a:extLst>
              <a:ext uri="{FF2B5EF4-FFF2-40B4-BE49-F238E27FC236}">
                <a16:creationId xmlns:a16="http://schemas.microsoft.com/office/drawing/2014/main" id="{5F208966-D255-4C4E-AD44-B6095B04141A}"/>
              </a:ext>
            </a:extLst>
          </p:cNvPr>
          <p:cNvSpPr txBox="1">
            <a:spLocks/>
          </p:cNvSpPr>
          <p:nvPr/>
        </p:nvSpPr>
        <p:spPr>
          <a:xfrm>
            <a:off x="9834880" y="6465834"/>
            <a:ext cx="2357120" cy="4836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s-CO" sz="2000" b="1" dirty="0">
                <a:solidFill>
                  <a:srgbClr val="5B9BD5">
                    <a:lumMod val="75000"/>
                  </a:srgb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#JuntosPodemos</a:t>
            </a:r>
          </a:p>
        </p:txBody>
      </p:sp>
      <p:sp>
        <p:nvSpPr>
          <p:cNvPr id="8" name="Rectángulo 7"/>
          <p:cNvSpPr/>
          <p:nvPr/>
        </p:nvSpPr>
        <p:spPr>
          <a:xfrm>
            <a:off x="0" y="488039"/>
            <a:ext cx="12192000" cy="699431"/>
          </a:xfrm>
          <a:prstGeom prst="rect">
            <a:avLst/>
          </a:prstGeom>
          <a:solidFill>
            <a:srgbClr val="00459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object 38"/>
          <p:cNvSpPr/>
          <p:nvPr/>
        </p:nvSpPr>
        <p:spPr>
          <a:xfrm>
            <a:off x="0" y="0"/>
            <a:ext cx="12192000" cy="47828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793">
              <a:solidFill>
                <a:prstClr val="black"/>
              </a:solidFill>
            </a:endParaRPr>
          </a:p>
        </p:txBody>
      </p:sp>
      <p:sp>
        <p:nvSpPr>
          <p:cNvPr id="10" name="Subtítulo 2"/>
          <p:cNvSpPr txBox="1">
            <a:spLocks/>
          </p:cNvSpPr>
          <p:nvPr/>
        </p:nvSpPr>
        <p:spPr>
          <a:xfrm>
            <a:off x="218876" y="630499"/>
            <a:ext cx="1738281" cy="54722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s-ES_tradnl" sz="2400" b="1" dirty="0">
              <a:solidFill>
                <a:prstClr val="white"/>
              </a:solidFill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2371045" y="637700"/>
            <a:ext cx="57327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 fontAlgn="ctr"/>
            <a:r>
              <a:rPr lang="es-MX" sz="2000" b="1" dirty="0">
                <a:solidFill>
                  <a:prstClr val="white"/>
                </a:solidFill>
                <a:latin typeface="Arial" panose="020B0604020202020204" pitchFamily="34" charset="0"/>
              </a:rPr>
              <a:t>EVIDENCIAS – ENTREGA DE MASCARAS</a:t>
            </a:r>
          </a:p>
        </p:txBody>
      </p:sp>
      <p:sp>
        <p:nvSpPr>
          <p:cNvPr id="3" name="AutoShape 2" descr="blob:https://web.whatsapp.com/cd44165e-72fc-44e3-9430-75ba12135d3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8724" y="1315637"/>
            <a:ext cx="3862648" cy="5150197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80985" y="1315637"/>
            <a:ext cx="3734282" cy="4979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20471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6" name="Imagen 1" descr="040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051"/>
            <a:ext cx="12192000" cy="681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0204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621"/>
          <a:stretch/>
        </p:blipFill>
        <p:spPr>
          <a:xfrm>
            <a:off x="3509107" y="601627"/>
            <a:ext cx="5595814" cy="6404864"/>
          </a:xfrm>
          <a:prstGeom prst="rect">
            <a:avLst/>
          </a:prstGeom>
        </p:spPr>
      </p:pic>
      <p:pic>
        <p:nvPicPr>
          <p:cNvPr id="6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12192000" cy="480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ubtítulo 2"/>
          <p:cNvSpPr txBox="1">
            <a:spLocks/>
          </p:cNvSpPr>
          <p:nvPr/>
        </p:nvSpPr>
        <p:spPr>
          <a:xfrm>
            <a:off x="9834880" y="6467717"/>
            <a:ext cx="2357120" cy="4836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s-CO" sz="2000" b="1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#JuntosPodemos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F85CC36E-E489-4D59-9DF3-B671CC45B1DA}"/>
              </a:ext>
            </a:extLst>
          </p:cNvPr>
          <p:cNvSpPr txBox="1"/>
          <p:nvPr/>
        </p:nvSpPr>
        <p:spPr>
          <a:xfrm>
            <a:off x="2036774" y="5882942"/>
            <a:ext cx="25657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200" b="1" dirty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2020-2023</a:t>
            </a:r>
          </a:p>
        </p:txBody>
      </p:sp>
    </p:spTree>
    <p:extLst>
      <p:ext uri="{BB962C8B-B14F-4D97-AF65-F5344CB8AC3E}">
        <p14:creationId xmlns:p14="http://schemas.microsoft.com/office/powerpoint/2010/main" val="21585355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12192000" cy="480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/>
          <a:srcRect l="2820" t="22786" r="67632" b="7988"/>
          <a:stretch/>
        </p:blipFill>
        <p:spPr>
          <a:xfrm>
            <a:off x="0" y="480484"/>
            <a:ext cx="4864228" cy="6377515"/>
          </a:xfrm>
          <a:prstGeom prst="rect">
            <a:avLst/>
          </a:prstGeom>
        </p:spPr>
      </p:pic>
      <p:sp>
        <p:nvSpPr>
          <p:cNvPr id="8" name="Subtítulo 2"/>
          <p:cNvSpPr txBox="1">
            <a:spLocks/>
          </p:cNvSpPr>
          <p:nvPr/>
        </p:nvSpPr>
        <p:spPr>
          <a:xfrm>
            <a:off x="9834880" y="6465834"/>
            <a:ext cx="2357120" cy="4836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s-CO" sz="2000" b="1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#JuntosPodemos</a:t>
            </a:r>
          </a:p>
        </p:txBody>
      </p:sp>
      <p:sp>
        <p:nvSpPr>
          <p:cNvPr id="9" name="Título 2"/>
          <p:cNvSpPr>
            <a:spLocks noGrp="1"/>
          </p:cNvSpPr>
          <p:nvPr>
            <p:ph type="ctrTitle"/>
          </p:nvPr>
        </p:nvSpPr>
        <p:spPr>
          <a:xfrm>
            <a:off x="8483986" y="931697"/>
            <a:ext cx="2894396" cy="954089"/>
          </a:xfrm>
        </p:spPr>
        <p:txBody>
          <a:bodyPr>
            <a:normAutofit/>
          </a:bodyPr>
          <a:lstStyle/>
          <a:p>
            <a:pPr algn="l"/>
            <a:r>
              <a:rPr lang="es-CO" sz="4800" b="1" dirty="0">
                <a:solidFill>
                  <a:srgbClr val="F7AF2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CALIDAD</a:t>
            </a:r>
          </a:p>
        </p:txBody>
      </p:sp>
      <p:sp>
        <p:nvSpPr>
          <p:cNvPr id="14" name="Título 2">
            <a:extLst>
              <a:ext uri="{FF2B5EF4-FFF2-40B4-BE49-F238E27FC236}">
                <a16:creationId xmlns:a16="http://schemas.microsoft.com/office/drawing/2014/main" id="{55C315F6-2ADB-4011-985C-08BEA5DD9F6F}"/>
              </a:ext>
            </a:extLst>
          </p:cNvPr>
          <p:cNvSpPr txBox="1">
            <a:spLocks/>
          </p:cNvSpPr>
          <p:nvPr/>
        </p:nvSpPr>
        <p:spPr>
          <a:xfrm>
            <a:off x="8514466" y="1675967"/>
            <a:ext cx="2668369" cy="70171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sz="2800" b="1" dirty="0">
                <a:solidFill>
                  <a:srgbClr val="3160A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PROGRAMAS</a:t>
            </a:r>
          </a:p>
        </p:txBody>
      </p:sp>
      <p:grpSp>
        <p:nvGrpSpPr>
          <p:cNvPr id="2" name="Grupo 1"/>
          <p:cNvGrpSpPr/>
          <p:nvPr/>
        </p:nvGrpSpPr>
        <p:grpSpPr>
          <a:xfrm>
            <a:off x="8277075" y="2425065"/>
            <a:ext cx="3741952" cy="2807335"/>
            <a:chOff x="7028170" y="2282825"/>
            <a:chExt cx="5166902" cy="3825183"/>
          </a:xfrm>
        </p:grpSpPr>
        <p:sp>
          <p:nvSpPr>
            <p:cNvPr id="10" name="Rectángulo 9">
              <a:extLst>
                <a:ext uri="{FF2B5EF4-FFF2-40B4-BE49-F238E27FC236}">
                  <a16:creationId xmlns:a16="http://schemas.microsoft.com/office/drawing/2014/main" id="{39CC42D3-D0C9-4244-B7F0-5F7177363FBE}"/>
                </a:ext>
              </a:extLst>
            </p:cNvPr>
            <p:cNvSpPr/>
            <p:nvPr/>
          </p:nvSpPr>
          <p:spPr>
            <a:xfrm>
              <a:off x="7028170" y="3690012"/>
              <a:ext cx="327790" cy="61599"/>
            </a:xfrm>
            <a:prstGeom prst="rect">
              <a:avLst/>
            </a:prstGeom>
            <a:solidFill>
              <a:srgbClr val="285B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dirty="0"/>
            </a:p>
          </p:txBody>
        </p:sp>
        <p:sp>
          <p:nvSpPr>
            <p:cNvPr id="11" name="Rectángulo 10">
              <a:extLst>
                <a:ext uri="{FF2B5EF4-FFF2-40B4-BE49-F238E27FC236}">
                  <a16:creationId xmlns:a16="http://schemas.microsoft.com/office/drawing/2014/main" id="{8B035727-FC8D-40DF-B994-296289937FEE}"/>
                </a:ext>
              </a:extLst>
            </p:cNvPr>
            <p:cNvSpPr/>
            <p:nvPr/>
          </p:nvSpPr>
          <p:spPr>
            <a:xfrm>
              <a:off x="7028170" y="2463368"/>
              <a:ext cx="327790" cy="61599"/>
            </a:xfrm>
            <a:prstGeom prst="rect">
              <a:avLst/>
            </a:prstGeom>
            <a:solidFill>
              <a:srgbClr val="285B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dirty="0"/>
            </a:p>
          </p:txBody>
        </p:sp>
        <p:sp>
          <p:nvSpPr>
            <p:cNvPr id="12" name="Rectángulo 11">
              <a:extLst>
                <a:ext uri="{FF2B5EF4-FFF2-40B4-BE49-F238E27FC236}">
                  <a16:creationId xmlns:a16="http://schemas.microsoft.com/office/drawing/2014/main" id="{25982D09-DB0B-47E3-99D8-CDDE6C7A8890}"/>
                </a:ext>
              </a:extLst>
            </p:cNvPr>
            <p:cNvSpPr/>
            <p:nvPr/>
          </p:nvSpPr>
          <p:spPr>
            <a:xfrm>
              <a:off x="7028170" y="4551935"/>
              <a:ext cx="327790" cy="61599"/>
            </a:xfrm>
            <a:prstGeom prst="rect">
              <a:avLst/>
            </a:prstGeom>
            <a:solidFill>
              <a:srgbClr val="285B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dirty="0"/>
            </a:p>
          </p:txBody>
        </p:sp>
        <p:sp>
          <p:nvSpPr>
            <p:cNvPr id="13" name="Rectángulo 12">
              <a:extLst>
                <a:ext uri="{FF2B5EF4-FFF2-40B4-BE49-F238E27FC236}">
                  <a16:creationId xmlns:a16="http://schemas.microsoft.com/office/drawing/2014/main" id="{CAA0583F-AA5B-4D38-A578-752CB5F1ED04}"/>
                </a:ext>
              </a:extLst>
            </p:cNvPr>
            <p:cNvSpPr/>
            <p:nvPr/>
          </p:nvSpPr>
          <p:spPr>
            <a:xfrm>
              <a:off x="7028170" y="5502826"/>
              <a:ext cx="327790" cy="61599"/>
            </a:xfrm>
            <a:prstGeom prst="rect">
              <a:avLst/>
            </a:prstGeom>
            <a:solidFill>
              <a:srgbClr val="285B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dirty="0"/>
            </a:p>
          </p:txBody>
        </p:sp>
        <p:pic>
          <p:nvPicPr>
            <p:cNvPr id="15" name="Imagen 14">
              <a:extLst>
                <a:ext uri="{FF2B5EF4-FFF2-40B4-BE49-F238E27FC236}">
                  <a16:creationId xmlns:a16="http://schemas.microsoft.com/office/drawing/2014/main" id="{5662FE53-48D1-45A5-BE90-B876EB6049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4025" t="25907" r="5608" b="52968"/>
            <a:stretch/>
          </p:blipFill>
          <p:spPr>
            <a:xfrm>
              <a:off x="7474687" y="2282825"/>
              <a:ext cx="4720385" cy="1113616"/>
            </a:xfrm>
            <a:prstGeom prst="rect">
              <a:avLst/>
            </a:prstGeom>
          </p:spPr>
        </p:pic>
        <p:pic>
          <p:nvPicPr>
            <p:cNvPr id="16" name="Imagen 15">
              <a:extLst>
                <a:ext uri="{FF2B5EF4-FFF2-40B4-BE49-F238E27FC236}">
                  <a16:creationId xmlns:a16="http://schemas.microsoft.com/office/drawing/2014/main" id="{D5081B22-1CFD-4984-B519-5B5A033A93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46296" t="25336" r="17718" b="62100"/>
            <a:stretch/>
          </p:blipFill>
          <p:spPr>
            <a:xfrm>
              <a:off x="7486943" y="3575694"/>
              <a:ext cx="2742476" cy="538587"/>
            </a:xfrm>
            <a:prstGeom prst="rect">
              <a:avLst/>
            </a:prstGeom>
          </p:spPr>
        </p:pic>
        <p:pic>
          <p:nvPicPr>
            <p:cNvPr id="17" name="Imagen 16">
              <a:extLst>
                <a:ext uri="{FF2B5EF4-FFF2-40B4-BE49-F238E27FC236}">
                  <a16:creationId xmlns:a16="http://schemas.microsoft.com/office/drawing/2014/main" id="{86575C0B-33D7-4109-83B3-FFDD105A1D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46365" t="10510" r="14621" b="73598"/>
            <a:stretch/>
          </p:blipFill>
          <p:spPr>
            <a:xfrm>
              <a:off x="7474687" y="4456986"/>
              <a:ext cx="3184727" cy="729725"/>
            </a:xfrm>
            <a:prstGeom prst="rect">
              <a:avLst/>
            </a:prstGeom>
          </p:spPr>
        </p:pic>
        <p:pic>
          <p:nvPicPr>
            <p:cNvPr id="18" name="Imagen 17">
              <a:extLst>
                <a:ext uri="{FF2B5EF4-FFF2-40B4-BE49-F238E27FC236}">
                  <a16:creationId xmlns:a16="http://schemas.microsoft.com/office/drawing/2014/main" id="{0392FD6E-865D-4E84-8BCA-394B31948D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45344" t="11132" r="22316" b="73578"/>
            <a:stretch/>
          </p:blipFill>
          <p:spPr>
            <a:xfrm>
              <a:off x="7474687" y="5403766"/>
              <a:ext cx="2647952" cy="704242"/>
            </a:xfrm>
            <a:prstGeom prst="rect">
              <a:avLst/>
            </a:prstGeom>
          </p:spPr>
        </p:pic>
      </p:grpSp>
      <p:pic>
        <p:nvPicPr>
          <p:cNvPr id="19" name="Imagen 18">
            <a:extLst>
              <a:ext uri="{FF2B5EF4-FFF2-40B4-BE49-F238E27FC236}">
                <a16:creationId xmlns:a16="http://schemas.microsoft.com/office/drawing/2014/main" id="{2011DFB9-EC5B-40BF-9D0C-3140D50078D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140"/>
          <a:stretch/>
        </p:blipFill>
        <p:spPr>
          <a:xfrm>
            <a:off x="4887055" y="1191301"/>
            <a:ext cx="3390020" cy="3499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9899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/>
          <p:cNvSpPr/>
          <p:nvPr/>
        </p:nvSpPr>
        <p:spPr>
          <a:xfrm>
            <a:off x="-1" y="2240569"/>
            <a:ext cx="4606283" cy="1810512"/>
          </a:xfrm>
          <a:prstGeom prst="rect">
            <a:avLst/>
          </a:prstGeom>
          <a:solidFill>
            <a:srgbClr val="00459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ángulo 5"/>
          <p:cNvSpPr/>
          <p:nvPr/>
        </p:nvSpPr>
        <p:spPr>
          <a:xfrm>
            <a:off x="1" y="5047488"/>
            <a:ext cx="4606283" cy="1810512"/>
          </a:xfrm>
          <a:prstGeom prst="rect">
            <a:avLst/>
          </a:prstGeom>
          <a:solidFill>
            <a:srgbClr val="00459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ángulo 4"/>
          <p:cNvSpPr/>
          <p:nvPr/>
        </p:nvSpPr>
        <p:spPr>
          <a:xfrm>
            <a:off x="1" y="-1"/>
            <a:ext cx="12191999" cy="2102649"/>
          </a:xfrm>
          <a:prstGeom prst="rect">
            <a:avLst/>
          </a:prstGeom>
          <a:solidFill>
            <a:srgbClr val="00459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Subtítulo 2"/>
          <p:cNvSpPr txBox="1">
            <a:spLocks/>
          </p:cNvSpPr>
          <p:nvPr/>
        </p:nvSpPr>
        <p:spPr>
          <a:xfrm>
            <a:off x="4039616" y="2507170"/>
            <a:ext cx="7792665" cy="43508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s-CO" sz="1800" b="1" dirty="0">
                <a:solidFill>
                  <a:srgbClr val="00459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Consideración de la Agenda Urbana Global</a:t>
            </a:r>
          </a:p>
          <a:p>
            <a:pPr algn="r"/>
            <a:r>
              <a:rPr lang="es-CO" sz="1800" b="1" dirty="0">
                <a:solidFill>
                  <a:srgbClr val="00459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Recuperación de confianza en lo público</a:t>
            </a:r>
          </a:p>
          <a:p>
            <a:pPr algn="r"/>
            <a:r>
              <a:rPr lang="es-CO" sz="1800" b="1" dirty="0">
                <a:solidFill>
                  <a:srgbClr val="00459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Determinación por acortar la brecha social</a:t>
            </a:r>
            <a:endParaRPr lang="en-US" sz="1800" b="1" dirty="0">
              <a:solidFill>
                <a:srgbClr val="00459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r"/>
            <a:r>
              <a:rPr lang="es-CO" sz="1800" b="1" dirty="0">
                <a:solidFill>
                  <a:srgbClr val="00459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Presencia institucional en el territorio</a:t>
            </a:r>
          </a:p>
          <a:p>
            <a:pPr algn="r"/>
            <a:r>
              <a:rPr lang="es-CO" sz="1800" b="1" dirty="0">
                <a:solidFill>
                  <a:srgbClr val="00459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Proyecto de largo aliento</a:t>
            </a:r>
            <a:endParaRPr lang="en-US" sz="1800" b="1" dirty="0">
              <a:solidFill>
                <a:srgbClr val="00459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r"/>
            <a:r>
              <a:rPr lang="es-CO" sz="1800" dirty="0">
                <a:solidFill>
                  <a:schemeClr val="bg1">
                    <a:lumMod val="6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Una apuesta por la Localidad</a:t>
            </a:r>
          </a:p>
          <a:p>
            <a:pPr algn="r"/>
            <a:r>
              <a:rPr lang="es-CO" sz="1800" b="1" dirty="0">
                <a:solidFill>
                  <a:srgbClr val="00459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 educación y la cultura como elemento estructural</a:t>
            </a:r>
          </a:p>
          <a:p>
            <a:pPr algn="r"/>
            <a:r>
              <a:rPr lang="es-CO" sz="1800" b="1" dirty="0">
                <a:solidFill>
                  <a:srgbClr val="00459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Giro de énfasis entre fondo y forma - Calidad Vs Cantidad</a:t>
            </a:r>
          </a:p>
          <a:p>
            <a:pPr algn="r"/>
            <a:r>
              <a:rPr lang="es-CO" sz="1800" dirty="0">
                <a:solidFill>
                  <a:schemeClr val="bg1">
                    <a:lumMod val="6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Apropiación de la tecnología a favor del proyecto Urbano</a:t>
            </a:r>
          </a:p>
          <a:p>
            <a:pPr algn="r"/>
            <a:r>
              <a:rPr lang="es-CO" sz="1800" b="1" dirty="0">
                <a:solidFill>
                  <a:srgbClr val="00459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Dimensión humana del funcionario público</a:t>
            </a:r>
          </a:p>
          <a:p>
            <a:pPr algn="r"/>
            <a:endParaRPr lang="es-CO" sz="1800" dirty="0">
              <a:solidFill>
                <a:schemeClr val="bg1">
                  <a:lumMod val="6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21" t="14385" r="10683"/>
          <a:stretch/>
        </p:blipFill>
        <p:spPr>
          <a:xfrm>
            <a:off x="0" y="2563705"/>
            <a:ext cx="4606284" cy="3971160"/>
          </a:xfrm>
          <a:prstGeom prst="rect">
            <a:avLst/>
          </a:prstGeom>
        </p:spPr>
      </p:pic>
      <p:pic>
        <p:nvPicPr>
          <p:cNvPr id="7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12192000" cy="480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ubtítulo 2"/>
          <p:cNvSpPr txBox="1">
            <a:spLocks/>
          </p:cNvSpPr>
          <p:nvPr/>
        </p:nvSpPr>
        <p:spPr>
          <a:xfrm>
            <a:off x="9834880" y="6465834"/>
            <a:ext cx="2357120" cy="4836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s-CO" sz="2000" b="1" dirty="0">
                <a:solidFill>
                  <a:srgbClr val="00459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#JuntosPodemos</a:t>
            </a:r>
          </a:p>
        </p:txBody>
      </p:sp>
      <p:sp>
        <p:nvSpPr>
          <p:cNvPr id="9" name="Título 2">
            <a:extLst>
              <a:ext uri="{FF2B5EF4-FFF2-40B4-BE49-F238E27FC236}">
                <a16:creationId xmlns:a16="http://schemas.microsoft.com/office/drawing/2014/main" id="{55C315F6-2ADB-4011-985C-08BEA5DD9F6F}"/>
              </a:ext>
            </a:extLst>
          </p:cNvPr>
          <p:cNvSpPr txBox="1">
            <a:spLocks/>
          </p:cNvSpPr>
          <p:nvPr/>
        </p:nvSpPr>
        <p:spPr>
          <a:xfrm>
            <a:off x="142241" y="683791"/>
            <a:ext cx="12049759" cy="103858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10000"/>
              </a:lnSpc>
            </a:pPr>
            <a:r>
              <a:rPr lang="es-CO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Hemos planteado 10 grandes retos como parte del </a:t>
            </a:r>
            <a:r>
              <a:rPr lang="es-CO" sz="20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CAMBIO DE PARADIGMA</a:t>
            </a:r>
            <a:r>
              <a:rPr lang="es-CO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y estrategia del </a:t>
            </a:r>
            <a:r>
              <a:rPr lang="es-CO" sz="20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PDM</a:t>
            </a:r>
            <a:r>
              <a:rPr lang="es-CO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</a:p>
          <a:p>
            <a:pPr algn="just">
              <a:lnSpc>
                <a:spcPct val="110000"/>
              </a:lnSpc>
            </a:pPr>
            <a:r>
              <a:rPr lang="es-CO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8 de ellos fortalecen el pacto por la calidad y el Ordenamiento Territorial</a:t>
            </a:r>
          </a:p>
        </p:txBody>
      </p:sp>
    </p:spTree>
    <p:extLst>
      <p:ext uri="{BB962C8B-B14F-4D97-AF65-F5344CB8AC3E}">
        <p14:creationId xmlns:p14="http://schemas.microsoft.com/office/powerpoint/2010/main" val="1796275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12192000" cy="480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ubtítulo 2"/>
          <p:cNvSpPr txBox="1">
            <a:spLocks/>
          </p:cNvSpPr>
          <p:nvPr/>
        </p:nvSpPr>
        <p:spPr>
          <a:xfrm>
            <a:off x="9834880" y="6465834"/>
            <a:ext cx="2357120" cy="4836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s-CO" sz="2000" b="1" dirty="0">
                <a:solidFill>
                  <a:srgbClr val="00459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#JuntosPodemos</a:t>
            </a:r>
          </a:p>
        </p:txBody>
      </p:sp>
      <p:sp>
        <p:nvSpPr>
          <p:cNvPr id="9" name="Título 2">
            <a:extLst>
              <a:ext uri="{FF2B5EF4-FFF2-40B4-BE49-F238E27FC236}">
                <a16:creationId xmlns:a16="http://schemas.microsoft.com/office/drawing/2014/main" id="{55C315F6-2ADB-4011-985C-08BEA5DD9F6F}"/>
              </a:ext>
            </a:extLst>
          </p:cNvPr>
          <p:cNvSpPr txBox="1">
            <a:spLocks/>
          </p:cNvSpPr>
          <p:nvPr/>
        </p:nvSpPr>
        <p:spPr>
          <a:xfrm>
            <a:off x="233681" y="772274"/>
            <a:ext cx="11598600" cy="103858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10000"/>
              </a:lnSpc>
            </a:pPr>
            <a:r>
              <a:rPr lang="es-CO" sz="2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Hemos planteado 10 grandes retos como parte del </a:t>
            </a:r>
            <a:r>
              <a:rPr lang="es-CO" sz="28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CAMBIO DE PARADIGMA</a:t>
            </a:r>
            <a:r>
              <a:rPr lang="es-CO" sz="2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y estrategia del </a:t>
            </a:r>
            <a:r>
              <a:rPr lang="es-CO" sz="28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PDM</a:t>
            </a:r>
            <a:r>
              <a:rPr lang="es-CO" sz="2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6 de ellos fortalecen el pacto de Seguridad y Convivencia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D1034BEA-CC6B-4A58-93F3-FD78269433B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0485"/>
            <a:ext cx="12261026" cy="6858000"/>
          </a:xfrm>
          <a:prstGeom prst="rect">
            <a:avLst/>
          </a:prstGeom>
        </p:spPr>
      </p:pic>
      <p:sp>
        <p:nvSpPr>
          <p:cNvPr id="14" name="Título 1"/>
          <p:cNvSpPr>
            <a:spLocks noGrp="1"/>
          </p:cNvSpPr>
          <p:nvPr>
            <p:ph type="ctrTitle"/>
          </p:nvPr>
        </p:nvSpPr>
        <p:spPr>
          <a:xfrm>
            <a:off x="1558513" y="1486533"/>
            <a:ext cx="9144000" cy="1037698"/>
          </a:xfrm>
        </p:spPr>
        <p:txBody>
          <a:bodyPr>
            <a:normAutofit/>
          </a:bodyPr>
          <a:lstStyle/>
          <a:p>
            <a:r>
              <a:rPr lang="es-CO" b="1" dirty="0">
                <a:solidFill>
                  <a:schemeClr val="accent5">
                    <a:lumMod val="50000"/>
                  </a:schemeClr>
                </a:solidFill>
              </a:rPr>
              <a:t>INFORME DE GESTIÓN</a:t>
            </a:r>
            <a:endParaRPr lang="es-ES_tradnl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5" name="Subtítulo 2"/>
          <p:cNvSpPr>
            <a:spLocks noGrp="1"/>
          </p:cNvSpPr>
          <p:nvPr>
            <p:ph type="subTitle" idx="1"/>
          </p:nvPr>
        </p:nvSpPr>
        <p:spPr>
          <a:xfrm>
            <a:off x="2255716" y="2839270"/>
            <a:ext cx="7680569" cy="1655762"/>
          </a:xfrm>
        </p:spPr>
        <p:txBody>
          <a:bodyPr>
            <a:normAutofit fontScale="85000" lnSpcReduction="20000"/>
          </a:bodyPr>
          <a:lstStyle/>
          <a:p>
            <a:r>
              <a:rPr lang="es-ES_tradnl" sz="3900" b="1" dirty="0">
                <a:solidFill>
                  <a:schemeClr val="bg1"/>
                </a:solidFill>
              </a:rPr>
              <a:t>GERENCIA DE PROYECTOS ESPECIALES</a:t>
            </a:r>
          </a:p>
          <a:p>
            <a:endParaRPr lang="es-ES_tradnl" sz="2800" b="1" dirty="0">
              <a:solidFill>
                <a:schemeClr val="bg1"/>
              </a:solidFill>
            </a:endParaRPr>
          </a:p>
          <a:p>
            <a:r>
              <a:rPr lang="es-ES_tradnl" sz="2600" b="1" dirty="0">
                <a:solidFill>
                  <a:schemeClr val="bg1"/>
                </a:solidFill>
              </a:rPr>
              <a:t>ESTEFAN VALENCIA PALACIO </a:t>
            </a:r>
          </a:p>
          <a:p>
            <a:r>
              <a:rPr lang="es-ES_tradnl" sz="2600" b="1" dirty="0">
                <a:solidFill>
                  <a:schemeClr val="bg1"/>
                </a:solidFill>
              </a:rPr>
              <a:t>GERENTE DE PROYECTOS ESPECIALES </a:t>
            </a:r>
          </a:p>
        </p:txBody>
      </p:sp>
    </p:spTree>
    <p:extLst>
      <p:ext uri="{BB962C8B-B14F-4D97-AF65-F5344CB8AC3E}">
        <p14:creationId xmlns:p14="http://schemas.microsoft.com/office/powerpoint/2010/main" val="18824389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78289"/>
            <a:ext cx="12192000" cy="1062560"/>
          </a:xfrm>
          <a:prstGeom prst="rect">
            <a:avLst/>
          </a:prstGeom>
          <a:solidFill>
            <a:srgbClr val="00459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0" y="0"/>
            <a:ext cx="12192000" cy="47828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793" dirty="0">
              <a:solidFill>
                <a:prstClr val="black"/>
              </a:solidFill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161933" y="1736138"/>
            <a:ext cx="5408313" cy="1110540"/>
          </a:xfrm>
          <a:custGeom>
            <a:avLst/>
            <a:gdLst/>
            <a:ahLst/>
            <a:cxnLst/>
            <a:rect l="l" t="t" r="r" b="b"/>
            <a:pathLst>
              <a:path w="5261102" h="1310639">
                <a:moveTo>
                  <a:pt x="0" y="1310639"/>
                </a:moveTo>
                <a:lnTo>
                  <a:pt x="5261102" y="1310639"/>
                </a:lnTo>
                <a:lnTo>
                  <a:pt x="5261102" y="0"/>
                </a:lnTo>
                <a:lnTo>
                  <a:pt x="0" y="0"/>
                </a:lnTo>
                <a:lnTo>
                  <a:pt x="0" y="1310639"/>
                </a:lnTo>
                <a:close/>
              </a:path>
            </a:pathLst>
          </a:custGeom>
          <a:solidFill>
            <a:srgbClr val="DEEBF7"/>
          </a:solidFill>
        </p:spPr>
        <p:txBody>
          <a:bodyPr wrap="square" lIns="0" tIns="0" rIns="0" bIns="0" rtlCol="0">
            <a:noAutofit/>
          </a:bodyPr>
          <a:lstStyle/>
          <a:p>
            <a:endParaRPr sz="1793" dirty="0">
              <a:solidFill>
                <a:prstClr val="black"/>
              </a:solidFill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370974" y="3041941"/>
            <a:ext cx="5254329" cy="0"/>
          </a:xfrm>
          <a:custGeom>
            <a:avLst/>
            <a:gdLst/>
            <a:ahLst/>
            <a:cxnLst/>
            <a:rect l="l" t="t" r="r" b="b"/>
            <a:pathLst>
              <a:path w="5273789">
                <a:moveTo>
                  <a:pt x="0" y="0"/>
                </a:moveTo>
                <a:lnTo>
                  <a:pt x="5273789" y="0"/>
                </a:lnTo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793" dirty="0">
              <a:solidFill>
                <a:prstClr val="black"/>
              </a:solidFill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5701602" y="1736086"/>
            <a:ext cx="1702733" cy="627392"/>
          </a:xfrm>
          <a:custGeom>
            <a:avLst/>
            <a:gdLst/>
            <a:ahLst/>
            <a:cxnLst/>
            <a:rect l="l" t="t" r="r" b="b"/>
            <a:pathLst>
              <a:path w="1709039" h="629716">
                <a:moveTo>
                  <a:pt x="0" y="629716"/>
                </a:moveTo>
                <a:lnTo>
                  <a:pt x="1709039" y="629716"/>
                </a:lnTo>
                <a:lnTo>
                  <a:pt x="1709039" y="0"/>
                </a:lnTo>
                <a:lnTo>
                  <a:pt x="0" y="0"/>
                </a:lnTo>
                <a:lnTo>
                  <a:pt x="0" y="629716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endParaRPr sz="1793" dirty="0">
              <a:solidFill>
                <a:prstClr val="black"/>
              </a:solidFill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7404335" y="1736086"/>
            <a:ext cx="1739933" cy="627392"/>
          </a:xfrm>
          <a:custGeom>
            <a:avLst/>
            <a:gdLst/>
            <a:ahLst/>
            <a:cxnLst/>
            <a:rect l="l" t="t" r="r" b="b"/>
            <a:pathLst>
              <a:path w="1746377" h="629716">
                <a:moveTo>
                  <a:pt x="0" y="629716"/>
                </a:moveTo>
                <a:lnTo>
                  <a:pt x="1746377" y="629716"/>
                </a:lnTo>
                <a:lnTo>
                  <a:pt x="1746377" y="0"/>
                </a:lnTo>
                <a:lnTo>
                  <a:pt x="0" y="0"/>
                </a:lnTo>
                <a:lnTo>
                  <a:pt x="0" y="629716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endParaRPr sz="1793" dirty="0">
              <a:solidFill>
                <a:prstClr val="black"/>
              </a:solidFill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9144267" y="1736086"/>
            <a:ext cx="1731708" cy="627392"/>
          </a:xfrm>
          <a:custGeom>
            <a:avLst/>
            <a:gdLst/>
            <a:ahLst/>
            <a:cxnLst/>
            <a:rect l="l" t="t" r="r" b="b"/>
            <a:pathLst>
              <a:path w="1738122" h="629716">
                <a:moveTo>
                  <a:pt x="0" y="629716"/>
                </a:moveTo>
                <a:lnTo>
                  <a:pt x="1738122" y="629716"/>
                </a:lnTo>
                <a:lnTo>
                  <a:pt x="1738122" y="0"/>
                </a:lnTo>
                <a:lnTo>
                  <a:pt x="0" y="0"/>
                </a:lnTo>
                <a:lnTo>
                  <a:pt x="0" y="629716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endParaRPr sz="1793" dirty="0">
              <a:solidFill>
                <a:prstClr val="black"/>
              </a:solidFill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10876102" y="1736086"/>
            <a:ext cx="1215131" cy="627392"/>
          </a:xfrm>
          <a:custGeom>
            <a:avLst/>
            <a:gdLst/>
            <a:ahLst/>
            <a:cxnLst/>
            <a:rect l="l" t="t" r="r" b="b"/>
            <a:pathLst>
              <a:path w="1219631" h="629716">
                <a:moveTo>
                  <a:pt x="0" y="629716"/>
                </a:moveTo>
                <a:lnTo>
                  <a:pt x="1219631" y="629716"/>
                </a:lnTo>
                <a:lnTo>
                  <a:pt x="1219631" y="0"/>
                </a:lnTo>
                <a:lnTo>
                  <a:pt x="0" y="0"/>
                </a:lnTo>
                <a:lnTo>
                  <a:pt x="0" y="629716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endParaRPr sz="1793" dirty="0">
              <a:solidFill>
                <a:prstClr val="black"/>
              </a:solidFill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5797386" y="1965286"/>
            <a:ext cx="1429773" cy="20295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1524"/>
              </a:lnSpc>
              <a:spcBef>
                <a:spcPts val="76"/>
              </a:spcBef>
            </a:pPr>
            <a:r>
              <a:rPr sz="2092" b="1" baseline="1950" dirty="0">
                <a:solidFill>
                  <a:prstClr val="black"/>
                </a:solidFill>
                <a:cs typeface="Calibri"/>
              </a:rPr>
              <a:t>FUENTE</a:t>
            </a:r>
            <a:r>
              <a:rPr sz="2092" b="1" spc="-19" baseline="1950" dirty="0">
                <a:solidFill>
                  <a:prstClr val="black"/>
                </a:solidFill>
                <a:cs typeface="Calibri"/>
              </a:rPr>
              <a:t> </a:t>
            </a:r>
            <a:r>
              <a:rPr sz="2092" b="1" baseline="1950" dirty="0">
                <a:solidFill>
                  <a:prstClr val="black"/>
                </a:solidFill>
                <a:cs typeface="Calibri"/>
              </a:rPr>
              <a:t>PR</a:t>
            </a:r>
            <a:r>
              <a:rPr sz="2092" b="1" spc="-4" baseline="1950" dirty="0">
                <a:solidFill>
                  <a:prstClr val="black"/>
                </a:solidFill>
                <a:cs typeface="Calibri"/>
              </a:rPr>
              <a:t>I</a:t>
            </a:r>
            <a:r>
              <a:rPr sz="2092" b="1" baseline="1950" dirty="0">
                <a:solidFill>
                  <a:prstClr val="black"/>
                </a:solidFill>
                <a:cs typeface="Calibri"/>
              </a:rPr>
              <a:t>NCI</a:t>
            </a:r>
            <a:r>
              <a:rPr sz="2092" b="1" spc="-100" baseline="1950" dirty="0">
                <a:solidFill>
                  <a:prstClr val="black"/>
                </a:solidFill>
                <a:cs typeface="Calibri"/>
              </a:rPr>
              <a:t>P</a:t>
            </a:r>
            <a:r>
              <a:rPr sz="2092" b="1" baseline="1950" dirty="0">
                <a:solidFill>
                  <a:prstClr val="black"/>
                </a:solidFill>
                <a:cs typeface="Calibri"/>
              </a:rPr>
              <a:t>AL</a:t>
            </a:r>
            <a:endParaRPr sz="1395" dirty="0">
              <a:solidFill>
                <a:prstClr val="black"/>
              </a:solidFill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7500372" y="1965286"/>
            <a:ext cx="1577482" cy="20295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1524"/>
              </a:lnSpc>
              <a:spcBef>
                <a:spcPts val="76"/>
              </a:spcBef>
            </a:pPr>
            <a:r>
              <a:rPr sz="2092" b="1" spc="-75" baseline="1950" dirty="0">
                <a:solidFill>
                  <a:prstClr val="black"/>
                </a:solidFill>
                <a:cs typeface="Calibri"/>
              </a:rPr>
              <a:t>V</a:t>
            </a:r>
            <a:r>
              <a:rPr sz="2092" b="1" baseline="1950" dirty="0">
                <a:solidFill>
                  <a:prstClr val="black"/>
                </a:solidFill>
                <a:cs typeface="Calibri"/>
              </a:rPr>
              <a:t>A</a:t>
            </a:r>
            <a:r>
              <a:rPr sz="2092" b="1" spc="-29" baseline="1950" dirty="0">
                <a:solidFill>
                  <a:prstClr val="black"/>
                </a:solidFill>
                <a:cs typeface="Calibri"/>
              </a:rPr>
              <a:t>L</a:t>
            </a:r>
            <a:r>
              <a:rPr sz="2092" b="1" baseline="1950" dirty="0">
                <a:solidFill>
                  <a:prstClr val="black"/>
                </a:solidFill>
                <a:cs typeface="Calibri"/>
              </a:rPr>
              <a:t>OR</a:t>
            </a:r>
            <a:r>
              <a:rPr sz="2092" b="1" spc="-14" baseline="1950" dirty="0">
                <a:solidFill>
                  <a:prstClr val="black"/>
                </a:solidFill>
                <a:cs typeface="Calibri"/>
              </a:rPr>
              <a:t> </a:t>
            </a:r>
            <a:r>
              <a:rPr lang="es-ES" sz="2092" b="1" spc="-14" baseline="1950" dirty="0">
                <a:solidFill>
                  <a:prstClr val="black"/>
                </a:solidFill>
                <a:cs typeface="Calibri"/>
              </a:rPr>
              <a:t>EJECUTADO</a:t>
            </a:r>
            <a:endParaRPr sz="1395" dirty="0">
              <a:solidFill>
                <a:prstClr val="black"/>
              </a:solidFill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9374473" y="1891663"/>
            <a:ext cx="1107024" cy="30924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1524"/>
              </a:lnSpc>
              <a:spcBef>
                <a:spcPts val="76"/>
              </a:spcBef>
            </a:pPr>
            <a:r>
              <a:rPr lang="es-ES" sz="2092" b="1" spc="-4" baseline="1950" dirty="0">
                <a:solidFill>
                  <a:prstClr val="black"/>
                </a:solidFill>
                <a:cs typeface="Calibri"/>
              </a:rPr>
              <a:t>Otras Fuentes</a:t>
            </a:r>
          </a:p>
          <a:p>
            <a:pPr marL="12653">
              <a:lnSpc>
                <a:spcPts val="1524"/>
              </a:lnSpc>
              <a:spcBef>
                <a:spcPts val="76"/>
              </a:spcBef>
            </a:pPr>
            <a:r>
              <a:rPr sz="2092" b="1" spc="-4" baseline="1950" dirty="0">
                <a:solidFill>
                  <a:prstClr val="black"/>
                </a:solidFill>
                <a:cs typeface="Calibri"/>
              </a:rPr>
              <a:t>(</a:t>
            </a:r>
            <a:r>
              <a:rPr sz="2092" b="1" baseline="1950" dirty="0">
                <a:solidFill>
                  <a:prstClr val="black"/>
                </a:solidFill>
                <a:cs typeface="Calibri"/>
              </a:rPr>
              <a:t>C</a:t>
            </a:r>
            <a:r>
              <a:rPr sz="2092" b="1" spc="-39" baseline="1950" dirty="0">
                <a:solidFill>
                  <a:prstClr val="black"/>
                </a:solidFill>
                <a:cs typeface="Calibri"/>
              </a:rPr>
              <a:t>U</a:t>
            </a:r>
            <a:r>
              <a:rPr sz="2092" b="1" baseline="1950" dirty="0">
                <a:solidFill>
                  <a:prstClr val="black"/>
                </a:solidFill>
                <a:cs typeface="Calibri"/>
              </a:rPr>
              <a:t>A</a:t>
            </a:r>
            <a:r>
              <a:rPr sz="2092" b="1" spc="-4" baseline="1950" dirty="0">
                <a:solidFill>
                  <a:prstClr val="black"/>
                </a:solidFill>
                <a:cs typeface="Calibri"/>
              </a:rPr>
              <a:t>L</a:t>
            </a:r>
            <a:r>
              <a:rPr sz="2092" b="1" spc="-9" baseline="1950" dirty="0">
                <a:solidFill>
                  <a:prstClr val="black"/>
                </a:solidFill>
                <a:cs typeface="Calibri"/>
              </a:rPr>
              <a:t>E</a:t>
            </a:r>
            <a:r>
              <a:rPr sz="2092" b="1" baseline="1950" dirty="0">
                <a:solidFill>
                  <a:prstClr val="black"/>
                </a:solidFill>
                <a:cs typeface="Calibri"/>
              </a:rPr>
              <a:t>S)</a:t>
            </a:r>
            <a:endParaRPr sz="1395" dirty="0">
              <a:solidFill>
                <a:prstClr val="black"/>
              </a:solidFill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0942389" y="1918948"/>
            <a:ext cx="891575" cy="20295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1524"/>
              </a:lnSpc>
              <a:spcBef>
                <a:spcPts val="76"/>
              </a:spcBef>
            </a:pPr>
            <a:r>
              <a:rPr sz="2092" b="1" baseline="1950" dirty="0">
                <a:solidFill>
                  <a:prstClr val="black"/>
                </a:solidFill>
                <a:cs typeface="Calibri"/>
              </a:rPr>
              <a:t>P</a:t>
            </a:r>
            <a:r>
              <a:rPr sz="2092" b="1" spc="-14" baseline="1950" dirty="0">
                <a:solidFill>
                  <a:prstClr val="black"/>
                </a:solidFill>
                <a:cs typeface="Calibri"/>
              </a:rPr>
              <a:t>R</a:t>
            </a:r>
            <a:r>
              <a:rPr sz="2092" b="1" baseline="1950" dirty="0">
                <a:solidFill>
                  <a:prstClr val="black"/>
                </a:solidFill>
                <a:cs typeface="Calibri"/>
              </a:rPr>
              <a:t>ODU</a:t>
            </a:r>
            <a:r>
              <a:rPr sz="2092" b="1" spc="9" baseline="1950" dirty="0">
                <a:solidFill>
                  <a:prstClr val="black"/>
                </a:solidFill>
                <a:cs typeface="Calibri"/>
              </a:rPr>
              <a:t>C</a:t>
            </a:r>
            <a:r>
              <a:rPr sz="2092" b="1" spc="-34" baseline="1950" dirty="0">
                <a:solidFill>
                  <a:prstClr val="black"/>
                </a:solidFill>
                <a:cs typeface="Calibri"/>
              </a:rPr>
              <a:t>T</a:t>
            </a:r>
            <a:r>
              <a:rPr sz="2092" b="1" baseline="1950" dirty="0">
                <a:solidFill>
                  <a:prstClr val="black"/>
                </a:solidFill>
                <a:cs typeface="Calibri"/>
              </a:rPr>
              <a:t>O</a:t>
            </a:r>
            <a:endParaRPr sz="1395" dirty="0">
              <a:solidFill>
                <a:prstClr val="black"/>
              </a:solidFill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877481" y="3662214"/>
            <a:ext cx="5760273" cy="278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877481" y="3965889"/>
            <a:ext cx="260618" cy="278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197381" y="3965889"/>
            <a:ext cx="485027" cy="278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692146" y="3919868"/>
            <a:ext cx="1022592" cy="278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714738" y="3965889"/>
            <a:ext cx="401602" cy="278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927877" y="6485279"/>
            <a:ext cx="2195252" cy="27887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097"/>
              </a:lnSpc>
              <a:spcBef>
                <a:spcPts val="105"/>
              </a:spcBef>
            </a:pPr>
            <a:r>
              <a:rPr sz="1993" b="1" dirty="0">
                <a:solidFill>
                  <a:srgbClr val="2D75B6"/>
                </a:solidFill>
                <a:latin typeface="Times New Roman"/>
                <a:cs typeface="Times New Roman"/>
              </a:rPr>
              <a:t>#Junt</a:t>
            </a:r>
            <a:r>
              <a:rPr sz="1993" b="1" spc="-4" dirty="0">
                <a:solidFill>
                  <a:srgbClr val="2D75B6"/>
                </a:solidFill>
                <a:latin typeface="Times New Roman"/>
                <a:cs typeface="Times New Roman"/>
              </a:rPr>
              <a:t>o</a:t>
            </a:r>
            <a:r>
              <a:rPr sz="1993" b="1" dirty="0">
                <a:solidFill>
                  <a:srgbClr val="2D75B6"/>
                </a:solidFill>
                <a:latin typeface="Times New Roman"/>
                <a:cs typeface="Times New Roman"/>
              </a:rPr>
              <a:t>sPodemos</a:t>
            </a:r>
            <a:endParaRPr sz="1993" dirty="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00768" y="1736138"/>
            <a:ext cx="5370630" cy="136198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038">
              <a:lnSpc>
                <a:spcPct val="101725"/>
              </a:lnSpc>
              <a:spcBef>
                <a:spcPts val="339"/>
              </a:spcBef>
            </a:pPr>
            <a:r>
              <a:rPr lang="es-ES" sz="1594" b="1" spc="-19" dirty="0">
                <a:solidFill>
                  <a:srgbClr val="44536A"/>
                </a:solidFill>
                <a:cs typeface="Calibri"/>
              </a:rPr>
              <a:t>Metas 2020 : </a:t>
            </a:r>
          </a:p>
          <a:p>
            <a:pPr marL="91038">
              <a:lnSpc>
                <a:spcPct val="101725"/>
              </a:lnSpc>
              <a:spcBef>
                <a:spcPts val="339"/>
              </a:spcBef>
            </a:pPr>
            <a:r>
              <a:rPr lang="es-ES" sz="1594" b="1" spc="-19" dirty="0">
                <a:solidFill>
                  <a:srgbClr val="44536A"/>
                </a:solidFill>
                <a:cs typeface="Calibri"/>
              </a:rPr>
              <a:t>1. Realizar gestión para la adecuación y construcción de  2 escenarios deportivos urbanos y rurales. </a:t>
            </a:r>
          </a:p>
          <a:p>
            <a:pPr marL="91038">
              <a:lnSpc>
                <a:spcPct val="101725"/>
              </a:lnSpc>
              <a:spcBef>
                <a:spcPts val="339"/>
              </a:spcBef>
            </a:pPr>
            <a:r>
              <a:rPr lang="es-ES" sz="1594" b="1" spc="-19" dirty="0">
                <a:solidFill>
                  <a:srgbClr val="44536A"/>
                </a:solidFill>
                <a:cs typeface="Calibri"/>
              </a:rPr>
              <a:t>2. Realizar gestión para la construcción de 1 placa con cubierta</a:t>
            </a:r>
          </a:p>
          <a:p>
            <a:pPr marL="91038">
              <a:lnSpc>
                <a:spcPct val="101725"/>
              </a:lnSpc>
              <a:spcBef>
                <a:spcPts val="339"/>
              </a:spcBef>
            </a:pPr>
            <a:endParaRPr lang="es-ES" sz="1594" b="1" spc="-19" dirty="0">
              <a:solidFill>
                <a:srgbClr val="44536A"/>
              </a:solidFill>
              <a:cs typeface="Calibri"/>
            </a:endParaRPr>
          </a:p>
        </p:txBody>
      </p:sp>
      <p:sp>
        <p:nvSpPr>
          <p:cNvPr id="49" name="Subtítulo 2"/>
          <p:cNvSpPr txBox="1">
            <a:spLocks/>
          </p:cNvSpPr>
          <p:nvPr/>
        </p:nvSpPr>
        <p:spPr>
          <a:xfrm>
            <a:off x="218876" y="630499"/>
            <a:ext cx="1738281" cy="54722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ES_tradnl" sz="2400" b="1" dirty="0">
                <a:solidFill>
                  <a:prstClr val="white"/>
                </a:solidFill>
              </a:rPr>
              <a:t>PROGRAMA</a:t>
            </a:r>
          </a:p>
        </p:txBody>
      </p:sp>
      <p:sp>
        <p:nvSpPr>
          <p:cNvPr id="50" name="Rectángulo 49"/>
          <p:cNvSpPr/>
          <p:nvPr/>
        </p:nvSpPr>
        <p:spPr>
          <a:xfrm>
            <a:off x="2371045" y="637700"/>
            <a:ext cx="946291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fontAlgn="ctr"/>
            <a:r>
              <a:rPr lang="es-ES" sz="2000" b="1" dirty="0">
                <a:solidFill>
                  <a:prstClr val="white"/>
                </a:solidFill>
                <a:latin typeface="Arial" panose="020B0604020202020204" pitchFamily="34" charset="0"/>
              </a:rPr>
              <a:t>2.3.2 Espacios innovadores para crecer y aprender. Amigables, dignos y seguros.</a:t>
            </a:r>
          </a:p>
        </p:txBody>
      </p:sp>
      <p:sp>
        <p:nvSpPr>
          <p:cNvPr id="51" name="Rectángulo 50"/>
          <p:cNvSpPr/>
          <p:nvPr/>
        </p:nvSpPr>
        <p:spPr>
          <a:xfrm>
            <a:off x="6007790" y="4175187"/>
            <a:ext cx="54601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 fontAlgn="ctr"/>
            <a:r>
              <a:rPr lang="en-US" sz="2000" b="1" dirty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</a:rPr>
              <a:t>DEPENDENCIAS CORRESPONSABLES</a:t>
            </a:r>
          </a:p>
        </p:txBody>
      </p:sp>
      <p:sp>
        <p:nvSpPr>
          <p:cNvPr id="52" name="Rectángulo 51"/>
          <p:cNvSpPr/>
          <p:nvPr/>
        </p:nvSpPr>
        <p:spPr>
          <a:xfrm>
            <a:off x="6229613" y="4916658"/>
            <a:ext cx="47127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fontAlgn="ctr"/>
            <a:r>
              <a:rPr lang="es-MX" b="1" dirty="0">
                <a:solidFill>
                  <a:srgbClr val="000000"/>
                </a:solidFill>
                <a:latin typeface="Arial" panose="020B0604020202020204" pitchFamily="34" charset="0"/>
              </a:rPr>
              <a:t>Secretaría Deportes </a:t>
            </a:r>
          </a:p>
          <a:p>
            <a:pPr lvl="1" fontAlgn="ctr"/>
            <a:r>
              <a:rPr lang="es-MX" b="1" dirty="0">
                <a:solidFill>
                  <a:srgbClr val="000000"/>
                </a:solidFill>
                <a:latin typeface="Arial" panose="020B0604020202020204" pitchFamily="34" charset="0"/>
              </a:rPr>
              <a:t>Gerencia de Proyectos Especiales </a:t>
            </a:r>
          </a:p>
        </p:txBody>
      </p:sp>
      <p:sp>
        <p:nvSpPr>
          <p:cNvPr id="37" name="Rectángulo 36"/>
          <p:cNvSpPr/>
          <p:nvPr/>
        </p:nvSpPr>
        <p:spPr>
          <a:xfrm>
            <a:off x="-181732" y="2988563"/>
            <a:ext cx="5858406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 fontAlgn="ctr"/>
            <a:r>
              <a:rPr lang="en-US" sz="1400" b="1" dirty="0">
                <a:solidFill>
                  <a:srgbClr val="000000"/>
                </a:solidFill>
                <a:latin typeface="Arial" panose="020B0604020202020204" pitchFamily="34" charset="0"/>
              </a:rPr>
              <a:t>ACTIVIDADES EJECUTADAS  HASTA NOVIEMBRE DE </a:t>
            </a:r>
          </a:p>
          <a:p>
            <a:pPr lvl="1" algn="ctr" fontAlgn="ctr"/>
            <a:r>
              <a:rPr lang="en-US" sz="1400" b="1" dirty="0">
                <a:solidFill>
                  <a:srgbClr val="000000"/>
                </a:solidFill>
                <a:latin typeface="Arial" panose="020B0604020202020204" pitchFamily="34" charset="0"/>
              </a:rPr>
              <a:t>2020</a:t>
            </a:r>
          </a:p>
          <a:p>
            <a:pPr lvl="1" fontAlgn="ctr"/>
            <a:endParaRPr lang="en-US" sz="1600" b="1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1" fontAlgn="ctr"/>
            <a:r>
              <a:rPr lang="es-CO" sz="16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Se realizó la formulación y radicación ante el ministerio del deporte y el AMVA de los proyectos :  </a:t>
            </a:r>
          </a:p>
          <a:p>
            <a:pPr marL="800100" lvl="1" indent="-342900" fontAlgn="ctr">
              <a:buFontTx/>
              <a:buAutoNum type="arabicPeriod"/>
            </a:pPr>
            <a:r>
              <a:rPr lang="es-CO" sz="16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Ampliación y adecuación de placa polideportiva villas de Comfenalco . </a:t>
            </a:r>
          </a:p>
          <a:p>
            <a:pPr marL="800100" lvl="1" indent="-342900" fontAlgn="ctr">
              <a:buFontTx/>
              <a:buAutoNum type="arabicPeriod"/>
            </a:pPr>
            <a:r>
              <a:rPr lang="es-CO" sz="16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Ampliación Placa Polideportiva los Mangos, sector cabañita </a:t>
            </a:r>
          </a:p>
          <a:p>
            <a:pPr marL="800100" lvl="1" indent="-342900" fontAlgn="ctr">
              <a:buFontTx/>
              <a:buAutoNum type="arabicPeriod"/>
            </a:pPr>
            <a:r>
              <a:rPr lang="es-CO" sz="16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Construcción de cubierta y adecuación de espacios de la placa Polideportiva del barrio la Maruchenga. </a:t>
            </a:r>
          </a:p>
          <a:p>
            <a:pPr marL="800100" lvl="1" indent="-342900" fontAlgn="ctr">
              <a:buFontTx/>
              <a:buAutoNum type="arabicPeriod" startAt="4"/>
            </a:pPr>
            <a:r>
              <a:rPr lang="es-CO" sz="16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Ampliación y mejoramiento placa polideportiva caño del burro Niquia.</a:t>
            </a:r>
          </a:p>
          <a:p>
            <a:pPr marL="800100" lvl="1" indent="-342900" fontAlgn="ctr">
              <a:buFontTx/>
              <a:buAutoNum type="arabicPeriod" startAt="4"/>
            </a:pPr>
            <a:r>
              <a:rPr lang="es-ES" sz="16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Construcción de cubierta y adecuación de placa polideportiva en el sector Niquia panamericano del municipio de Bello, Antioquia. </a:t>
            </a:r>
            <a:endParaRPr lang="en-US" sz="1600" b="1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1" fontAlgn="ctr"/>
            <a:endParaRPr lang="en-US" sz="1600" b="1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1" fontAlgn="ctr"/>
            <a:endParaRPr lang="en-US" sz="1600" b="1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1" fontAlgn="ctr"/>
            <a:endParaRPr lang="en-US" sz="1600" b="1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1" fontAlgn="ctr"/>
            <a:endParaRPr lang="en-US" sz="1600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1" name="Rectángulo 40"/>
          <p:cNvSpPr/>
          <p:nvPr/>
        </p:nvSpPr>
        <p:spPr>
          <a:xfrm>
            <a:off x="6133630" y="2624614"/>
            <a:ext cx="471277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fontAlgn="ctr"/>
            <a:r>
              <a:rPr lang="es-MX" b="1" dirty="0">
                <a:solidFill>
                  <a:srgbClr val="000000"/>
                </a:solidFill>
                <a:latin typeface="Arial" panose="020B0604020202020204" pitchFamily="34" charset="0"/>
              </a:rPr>
              <a:t>Nota: </a:t>
            </a:r>
            <a:r>
              <a:rPr lang="es-MX" dirty="0">
                <a:solidFill>
                  <a:srgbClr val="000000"/>
                </a:solidFill>
                <a:latin typeface="Arial" panose="020B0604020202020204" pitchFamily="34" charset="0"/>
              </a:rPr>
              <a:t>No se ejecutaron recursos dado que se tomaron diseños existentes y con el personal de la gerencia de proyectos especiales se actualizó.  </a:t>
            </a:r>
          </a:p>
        </p:txBody>
      </p:sp>
    </p:spTree>
    <p:extLst>
      <p:ext uri="{BB962C8B-B14F-4D97-AF65-F5344CB8AC3E}">
        <p14:creationId xmlns:p14="http://schemas.microsoft.com/office/powerpoint/2010/main" val="23282056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78289"/>
            <a:ext cx="12192000" cy="1062560"/>
          </a:xfrm>
          <a:prstGeom prst="rect">
            <a:avLst/>
          </a:prstGeom>
          <a:solidFill>
            <a:srgbClr val="00459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5701602" y="3037463"/>
            <a:ext cx="6389631" cy="652145"/>
          </a:xfrm>
          <a:custGeom>
            <a:avLst/>
            <a:gdLst/>
            <a:ahLst/>
            <a:cxnLst/>
            <a:rect l="l" t="t" r="r" b="b"/>
            <a:pathLst>
              <a:path w="6486144" h="3154679">
                <a:moveTo>
                  <a:pt x="0" y="3154679"/>
                </a:moveTo>
                <a:lnTo>
                  <a:pt x="6486144" y="3154679"/>
                </a:lnTo>
                <a:lnTo>
                  <a:pt x="6486144" y="0"/>
                </a:lnTo>
                <a:lnTo>
                  <a:pt x="0" y="0"/>
                </a:lnTo>
                <a:lnTo>
                  <a:pt x="0" y="3154679"/>
                </a:lnTo>
                <a:close/>
              </a:path>
            </a:pathLst>
          </a:custGeom>
          <a:solidFill>
            <a:srgbClr val="FAE4D5"/>
          </a:solidFill>
        </p:spPr>
        <p:txBody>
          <a:bodyPr wrap="square" lIns="0" tIns="0" rIns="0" bIns="0" rtlCol="0">
            <a:noAutofit/>
          </a:bodyPr>
          <a:lstStyle/>
          <a:p>
            <a:endParaRPr lang="es-ES" sz="1793" dirty="0">
              <a:solidFill>
                <a:srgbClr val="202124"/>
              </a:solidFill>
              <a:latin typeface="Roboto"/>
            </a:endParaRPr>
          </a:p>
          <a:p>
            <a:endParaRPr lang="es-ES" sz="1793" dirty="0">
              <a:solidFill>
                <a:srgbClr val="202124"/>
              </a:solidFill>
              <a:latin typeface="Roboto"/>
            </a:endParaRPr>
          </a:p>
          <a:p>
            <a:endParaRPr lang="es-ES" sz="1793" dirty="0">
              <a:solidFill>
                <a:srgbClr val="202124"/>
              </a:solidFill>
              <a:latin typeface="Roboto"/>
            </a:endParaRPr>
          </a:p>
          <a:p>
            <a:pPr marL="284693" indent="-284693">
              <a:buFontTx/>
              <a:buChar char="-"/>
            </a:pPr>
            <a:r>
              <a:rPr lang="es-ES" sz="1793" dirty="0">
                <a:solidFill>
                  <a:srgbClr val="202124"/>
                </a:solidFill>
                <a:latin typeface="Roboto"/>
              </a:rPr>
              <a:t>NOTA: SE CUENTA CON UN PRESUPUESTO DE $150,000,000, EL CUAL NO SE HA EJECUTADO PORQUE ESTA EN PROCESO DE FORMULACION DE ESTUDIOS Y DISEÑOS. </a:t>
            </a:r>
          </a:p>
          <a:p>
            <a:pPr marL="284693" indent="-284693">
              <a:buFontTx/>
              <a:buChar char="-"/>
            </a:pPr>
            <a:endParaRPr lang="es-ES" sz="1793" dirty="0">
              <a:solidFill>
                <a:srgbClr val="202124"/>
              </a:solidFill>
              <a:latin typeface="Roboto"/>
            </a:endParaRPr>
          </a:p>
          <a:p>
            <a:pPr marL="284693" indent="-284693">
              <a:buFontTx/>
              <a:buChar char="-"/>
            </a:pPr>
            <a:endParaRPr lang="es-ES" sz="1793" dirty="0">
              <a:solidFill>
                <a:srgbClr val="202124"/>
              </a:solidFill>
              <a:latin typeface="Roboto"/>
            </a:endParaRPr>
          </a:p>
          <a:p>
            <a:pPr marL="284693" indent="-284693">
              <a:buFontTx/>
              <a:buChar char="-"/>
            </a:pPr>
            <a:endParaRPr lang="es-ES" sz="1793" dirty="0">
              <a:solidFill>
                <a:srgbClr val="202124"/>
              </a:solidFill>
              <a:latin typeface="Roboto"/>
            </a:endParaRPr>
          </a:p>
          <a:p>
            <a:pPr marL="284693" indent="-284693">
              <a:buFontTx/>
              <a:buChar char="-"/>
            </a:pPr>
            <a:endParaRPr lang="es-ES" sz="1793" dirty="0">
              <a:solidFill>
                <a:srgbClr val="202124"/>
              </a:solidFill>
              <a:latin typeface="Roboto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0" y="0"/>
            <a:ext cx="12192000" cy="47828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793" dirty="0">
              <a:solidFill>
                <a:prstClr val="black"/>
              </a:solidFill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98413" y="1736138"/>
            <a:ext cx="5468768" cy="942674"/>
          </a:xfrm>
          <a:custGeom>
            <a:avLst/>
            <a:gdLst/>
            <a:ahLst/>
            <a:cxnLst/>
            <a:rect l="l" t="t" r="r" b="b"/>
            <a:pathLst>
              <a:path w="5261102" h="1310639">
                <a:moveTo>
                  <a:pt x="0" y="1310639"/>
                </a:moveTo>
                <a:lnTo>
                  <a:pt x="5261102" y="1310639"/>
                </a:lnTo>
                <a:lnTo>
                  <a:pt x="5261102" y="0"/>
                </a:lnTo>
                <a:lnTo>
                  <a:pt x="0" y="0"/>
                </a:lnTo>
                <a:lnTo>
                  <a:pt x="0" y="1310639"/>
                </a:lnTo>
                <a:close/>
              </a:path>
            </a:pathLst>
          </a:custGeom>
          <a:solidFill>
            <a:srgbClr val="DEEBF7"/>
          </a:solidFill>
        </p:spPr>
        <p:txBody>
          <a:bodyPr wrap="square" lIns="0" tIns="0" rIns="0" bIns="0" rtlCol="0">
            <a:noAutofit/>
          </a:bodyPr>
          <a:lstStyle/>
          <a:p>
            <a:endParaRPr sz="1793" dirty="0">
              <a:solidFill>
                <a:prstClr val="black"/>
              </a:solidFill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370974" y="3041941"/>
            <a:ext cx="5254329" cy="0"/>
          </a:xfrm>
          <a:custGeom>
            <a:avLst/>
            <a:gdLst/>
            <a:ahLst/>
            <a:cxnLst/>
            <a:rect l="l" t="t" r="r" b="b"/>
            <a:pathLst>
              <a:path w="5273789">
                <a:moveTo>
                  <a:pt x="0" y="0"/>
                </a:moveTo>
                <a:lnTo>
                  <a:pt x="5273789" y="0"/>
                </a:lnTo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793" dirty="0">
              <a:solidFill>
                <a:prstClr val="black"/>
              </a:solidFill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5701602" y="1736086"/>
            <a:ext cx="1702733" cy="627392"/>
          </a:xfrm>
          <a:custGeom>
            <a:avLst/>
            <a:gdLst/>
            <a:ahLst/>
            <a:cxnLst/>
            <a:rect l="l" t="t" r="r" b="b"/>
            <a:pathLst>
              <a:path w="1709039" h="629716">
                <a:moveTo>
                  <a:pt x="0" y="629716"/>
                </a:moveTo>
                <a:lnTo>
                  <a:pt x="1709039" y="629716"/>
                </a:lnTo>
                <a:lnTo>
                  <a:pt x="1709039" y="0"/>
                </a:lnTo>
                <a:lnTo>
                  <a:pt x="0" y="0"/>
                </a:lnTo>
                <a:lnTo>
                  <a:pt x="0" y="629716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endParaRPr sz="1793" dirty="0">
              <a:solidFill>
                <a:prstClr val="black"/>
              </a:solidFill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7404335" y="1736086"/>
            <a:ext cx="1739933" cy="627392"/>
          </a:xfrm>
          <a:custGeom>
            <a:avLst/>
            <a:gdLst/>
            <a:ahLst/>
            <a:cxnLst/>
            <a:rect l="l" t="t" r="r" b="b"/>
            <a:pathLst>
              <a:path w="1746377" h="629716">
                <a:moveTo>
                  <a:pt x="0" y="629716"/>
                </a:moveTo>
                <a:lnTo>
                  <a:pt x="1746377" y="629716"/>
                </a:lnTo>
                <a:lnTo>
                  <a:pt x="1746377" y="0"/>
                </a:lnTo>
                <a:lnTo>
                  <a:pt x="0" y="0"/>
                </a:lnTo>
                <a:lnTo>
                  <a:pt x="0" y="629716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endParaRPr sz="1793" dirty="0">
              <a:solidFill>
                <a:prstClr val="black"/>
              </a:solidFill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9144267" y="1736086"/>
            <a:ext cx="1731708" cy="627392"/>
          </a:xfrm>
          <a:custGeom>
            <a:avLst/>
            <a:gdLst/>
            <a:ahLst/>
            <a:cxnLst/>
            <a:rect l="l" t="t" r="r" b="b"/>
            <a:pathLst>
              <a:path w="1738122" h="629716">
                <a:moveTo>
                  <a:pt x="0" y="629716"/>
                </a:moveTo>
                <a:lnTo>
                  <a:pt x="1738122" y="629716"/>
                </a:lnTo>
                <a:lnTo>
                  <a:pt x="1738122" y="0"/>
                </a:lnTo>
                <a:lnTo>
                  <a:pt x="0" y="0"/>
                </a:lnTo>
                <a:lnTo>
                  <a:pt x="0" y="629716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endParaRPr sz="1793" dirty="0">
              <a:solidFill>
                <a:prstClr val="black"/>
              </a:solidFill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10876102" y="1736086"/>
            <a:ext cx="1215131" cy="627392"/>
          </a:xfrm>
          <a:custGeom>
            <a:avLst/>
            <a:gdLst/>
            <a:ahLst/>
            <a:cxnLst/>
            <a:rect l="l" t="t" r="r" b="b"/>
            <a:pathLst>
              <a:path w="1219631" h="629716">
                <a:moveTo>
                  <a:pt x="0" y="629716"/>
                </a:moveTo>
                <a:lnTo>
                  <a:pt x="1219631" y="629716"/>
                </a:lnTo>
                <a:lnTo>
                  <a:pt x="1219631" y="0"/>
                </a:lnTo>
                <a:lnTo>
                  <a:pt x="0" y="0"/>
                </a:lnTo>
                <a:lnTo>
                  <a:pt x="0" y="629716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endParaRPr sz="1793" dirty="0">
              <a:solidFill>
                <a:prstClr val="black"/>
              </a:solidFill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5701602" y="2363530"/>
            <a:ext cx="1702733" cy="678410"/>
          </a:xfrm>
          <a:custGeom>
            <a:avLst/>
            <a:gdLst/>
            <a:ahLst/>
            <a:cxnLst/>
            <a:rect l="l" t="t" r="r" b="b"/>
            <a:pathLst>
              <a:path w="1709039" h="680923">
                <a:moveTo>
                  <a:pt x="0" y="680923"/>
                </a:moveTo>
                <a:lnTo>
                  <a:pt x="1709039" y="680923"/>
                </a:lnTo>
                <a:lnTo>
                  <a:pt x="1709039" y="0"/>
                </a:lnTo>
                <a:lnTo>
                  <a:pt x="0" y="0"/>
                </a:lnTo>
                <a:lnTo>
                  <a:pt x="0" y="680923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r>
              <a:rPr lang="es-ES" sz="1793" dirty="0">
                <a:solidFill>
                  <a:prstClr val="black"/>
                </a:solidFill>
              </a:rPr>
              <a:t>RECUROS PROPIOS </a:t>
            </a:r>
            <a:endParaRPr sz="1793" dirty="0">
              <a:solidFill>
                <a:prstClr val="black"/>
              </a:solidFill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7404335" y="2363530"/>
            <a:ext cx="1739933" cy="678410"/>
          </a:xfrm>
          <a:custGeom>
            <a:avLst/>
            <a:gdLst/>
            <a:ahLst/>
            <a:cxnLst/>
            <a:rect l="l" t="t" r="r" b="b"/>
            <a:pathLst>
              <a:path w="1746377" h="680923">
                <a:moveTo>
                  <a:pt x="0" y="680923"/>
                </a:moveTo>
                <a:lnTo>
                  <a:pt x="1746377" y="680923"/>
                </a:lnTo>
                <a:lnTo>
                  <a:pt x="1746377" y="0"/>
                </a:lnTo>
                <a:lnTo>
                  <a:pt x="0" y="0"/>
                </a:lnTo>
                <a:lnTo>
                  <a:pt x="0" y="680923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s-ES" sz="1793" dirty="0">
                <a:solidFill>
                  <a:prstClr val="black"/>
                </a:solidFill>
              </a:rPr>
              <a:t>0</a:t>
            </a:r>
            <a:endParaRPr sz="1793" dirty="0">
              <a:solidFill>
                <a:prstClr val="black"/>
              </a:solidFill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9144267" y="2363530"/>
            <a:ext cx="1731708" cy="678410"/>
          </a:xfrm>
          <a:custGeom>
            <a:avLst/>
            <a:gdLst/>
            <a:ahLst/>
            <a:cxnLst/>
            <a:rect l="l" t="t" r="r" b="b"/>
            <a:pathLst>
              <a:path w="1738122" h="680923">
                <a:moveTo>
                  <a:pt x="0" y="680923"/>
                </a:moveTo>
                <a:lnTo>
                  <a:pt x="1738122" y="680923"/>
                </a:lnTo>
                <a:lnTo>
                  <a:pt x="1738122" y="0"/>
                </a:lnTo>
                <a:lnTo>
                  <a:pt x="0" y="0"/>
                </a:lnTo>
                <a:lnTo>
                  <a:pt x="0" y="680923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endParaRPr sz="1793" dirty="0">
              <a:solidFill>
                <a:prstClr val="black"/>
              </a:solidFill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10326414" y="2363530"/>
            <a:ext cx="1764819" cy="678410"/>
          </a:xfrm>
          <a:custGeom>
            <a:avLst/>
            <a:gdLst/>
            <a:ahLst/>
            <a:cxnLst/>
            <a:rect l="l" t="t" r="r" b="b"/>
            <a:pathLst>
              <a:path w="1219631" h="680923">
                <a:moveTo>
                  <a:pt x="0" y="680923"/>
                </a:moveTo>
                <a:lnTo>
                  <a:pt x="1219631" y="680923"/>
                </a:lnTo>
                <a:lnTo>
                  <a:pt x="1219631" y="0"/>
                </a:lnTo>
                <a:lnTo>
                  <a:pt x="0" y="0"/>
                </a:lnTo>
                <a:lnTo>
                  <a:pt x="0" y="680923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r>
              <a:rPr lang="es-ES" sz="1793" dirty="0">
                <a:solidFill>
                  <a:prstClr val="black"/>
                </a:solidFill>
              </a:rPr>
              <a:t>PROYECTOS FORMULADOS </a:t>
            </a:r>
            <a:endParaRPr sz="1793" dirty="0">
              <a:solidFill>
                <a:prstClr val="black"/>
              </a:solidFill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5797386" y="1965286"/>
            <a:ext cx="1429773" cy="20295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1524"/>
              </a:lnSpc>
              <a:spcBef>
                <a:spcPts val="76"/>
              </a:spcBef>
            </a:pPr>
            <a:r>
              <a:rPr sz="2092" b="1" baseline="1950" dirty="0">
                <a:solidFill>
                  <a:prstClr val="black"/>
                </a:solidFill>
                <a:cs typeface="Calibri"/>
              </a:rPr>
              <a:t>FUENTE</a:t>
            </a:r>
            <a:r>
              <a:rPr sz="2092" b="1" spc="-19" baseline="1950" dirty="0">
                <a:solidFill>
                  <a:prstClr val="black"/>
                </a:solidFill>
                <a:cs typeface="Calibri"/>
              </a:rPr>
              <a:t> </a:t>
            </a:r>
            <a:r>
              <a:rPr sz="2092" b="1" baseline="1950" dirty="0">
                <a:solidFill>
                  <a:prstClr val="black"/>
                </a:solidFill>
                <a:cs typeface="Calibri"/>
              </a:rPr>
              <a:t>PR</a:t>
            </a:r>
            <a:r>
              <a:rPr sz="2092" b="1" spc="-4" baseline="1950" dirty="0">
                <a:solidFill>
                  <a:prstClr val="black"/>
                </a:solidFill>
                <a:cs typeface="Calibri"/>
              </a:rPr>
              <a:t>I</a:t>
            </a:r>
            <a:r>
              <a:rPr sz="2092" b="1" baseline="1950" dirty="0">
                <a:solidFill>
                  <a:prstClr val="black"/>
                </a:solidFill>
                <a:cs typeface="Calibri"/>
              </a:rPr>
              <a:t>NCI</a:t>
            </a:r>
            <a:r>
              <a:rPr sz="2092" b="1" spc="-100" baseline="1950" dirty="0">
                <a:solidFill>
                  <a:prstClr val="black"/>
                </a:solidFill>
                <a:cs typeface="Calibri"/>
              </a:rPr>
              <a:t>P</a:t>
            </a:r>
            <a:r>
              <a:rPr sz="2092" b="1" baseline="1950" dirty="0">
                <a:solidFill>
                  <a:prstClr val="black"/>
                </a:solidFill>
                <a:cs typeface="Calibri"/>
              </a:rPr>
              <a:t>AL</a:t>
            </a:r>
            <a:endParaRPr sz="1395" dirty="0">
              <a:solidFill>
                <a:prstClr val="black"/>
              </a:solidFill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7500372" y="1965286"/>
            <a:ext cx="1577482" cy="20295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1524"/>
              </a:lnSpc>
              <a:spcBef>
                <a:spcPts val="76"/>
              </a:spcBef>
            </a:pPr>
            <a:r>
              <a:rPr sz="2092" b="1" spc="-75" baseline="1950" dirty="0">
                <a:solidFill>
                  <a:prstClr val="black"/>
                </a:solidFill>
                <a:cs typeface="Calibri"/>
              </a:rPr>
              <a:t>V</a:t>
            </a:r>
            <a:r>
              <a:rPr sz="2092" b="1" baseline="1950" dirty="0">
                <a:solidFill>
                  <a:prstClr val="black"/>
                </a:solidFill>
                <a:cs typeface="Calibri"/>
              </a:rPr>
              <a:t>A</a:t>
            </a:r>
            <a:r>
              <a:rPr sz="2092" b="1" spc="-29" baseline="1950" dirty="0">
                <a:solidFill>
                  <a:prstClr val="black"/>
                </a:solidFill>
                <a:cs typeface="Calibri"/>
              </a:rPr>
              <a:t>L</a:t>
            </a:r>
            <a:r>
              <a:rPr sz="2092" b="1" baseline="1950" dirty="0">
                <a:solidFill>
                  <a:prstClr val="black"/>
                </a:solidFill>
                <a:cs typeface="Calibri"/>
              </a:rPr>
              <a:t>OR</a:t>
            </a:r>
            <a:r>
              <a:rPr sz="2092" b="1" spc="-14" baseline="1950" dirty="0">
                <a:solidFill>
                  <a:prstClr val="black"/>
                </a:solidFill>
                <a:cs typeface="Calibri"/>
              </a:rPr>
              <a:t> </a:t>
            </a:r>
            <a:r>
              <a:rPr lang="es-ES" sz="2092" b="1" spc="-14" baseline="1950" dirty="0">
                <a:solidFill>
                  <a:prstClr val="black"/>
                </a:solidFill>
                <a:cs typeface="Calibri"/>
              </a:rPr>
              <a:t>EJECUTADO</a:t>
            </a:r>
            <a:endParaRPr sz="1395" dirty="0">
              <a:solidFill>
                <a:prstClr val="black"/>
              </a:solidFill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9374473" y="1891663"/>
            <a:ext cx="1107024" cy="30924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1524"/>
              </a:lnSpc>
              <a:spcBef>
                <a:spcPts val="76"/>
              </a:spcBef>
            </a:pPr>
            <a:r>
              <a:rPr lang="es-ES" sz="2092" b="1" spc="-4" baseline="1950" dirty="0">
                <a:solidFill>
                  <a:prstClr val="black"/>
                </a:solidFill>
                <a:cs typeface="Calibri"/>
              </a:rPr>
              <a:t>Otras Fuentes</a:t>
            </a:r>
          </a:p>
          <a:p>
            <a:pPr marL="12653">
              <a:lnSpc>
                <a:spcPts val="1524"/>
              </a:lnSpc>
              <a:spcBef>
                <a:spcPts val="76"/>
              </a:spcBef>
            </a:pPr>
            <a:r>
              <a:rPr sz="2092" b="1" spc="-4" baseline="1950" dirty="0">
                <a:solidFill>
                  <a:prstClr val="black"/>
                </a:solidFill>
                <a:cs typeface="Calibri"/>
              </a:rPr>
              <a:t>(</a:t>
            </a:r>
            <a:r>
              <a:rPr sz="2092" b="1" baseline="1950" dirty="0">
                <a:solidFill>
                  <a:prstClr val="black"/>
                </a:solidFill>
                <a:cs typeface="Calibri"/>
              </a:rPr>
              <a:t>C</a:t>
            </a:r>
            <a:r>
              <a:rPr sz="2092" b="1" spc="-39" baseline="1950" dirty="0">
                <a:solidFill>
                  <a:prstClr val="black"/>
                </a:solidFill>
                <a:cs typeface="Calibri"/>
              </a:rPr>
              <a:t>U</a:t>
            </a:r>
            <a:r>
              <a:rPr sz="2092" b="1" baseline="1950" dirty="0">
                <a:solidFill>
                  <a:prstClr val="black"/>
                </a:solidFill>
                <a:cs typeface="Calibri"/>
              </a:rPr>
              <a:t>A</a:t>
            </a:r>
            <a:r>
              <a:rPr sz="2092" b="1" spc="-4" baseline="1950" dirty="0">
                <a:solidFill>
                  <a:prstClr val="black"/>
                </a:solidFill>
                <a:cs typeface="Calibri"/>
              </a:rPr>
              <a:t>L</a:t>
            </a:r>
            <a:r>
              <a:rPr sz="2092" b="1" spc="-9" baseline="1950" dirty="0">
                <a:solidFill>
                  <a:prstClr val="black"/>
                </a:solidFill>
                <a:cs typeface="Calibri"/>
              </a:rPr>
              <a:t>E</a:t>
            </a:r>
            <a:r>
              <a:rPr sz="2092" b="1" baseline="1950" dirty="0">
                <a:solidFill>
                  <a:prstClr val="black"/>
                </a:solidFill>
                <a:cs typeface="Calibri"/>
              </a:rPr>
              <a:t>S)</a:t>
            </a:r>
            <a:endParaRPr sz="1395" dirty="0">
              <a:solidFill>
                <a:prstClr val="black"/>
              </a:solidFill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0942389" y="1918948"/>
            <a:ext cx="891575" cy="20295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1524"/>
              </a:lnSpc>
              <a:spcBef>
                <a:spcPts val="76"/>
              </a:spcBef>
            </a:pPr>
            <a:r>
              <a:rPr sz="2092" b="1" baseline="1950" dirty="0">
                <a:solidFill>
                  <a:prstClr val="black"/>
                </a:solidFill>
                <a:cs typeface="Calibri"/>
              </a:rPr>
              <a:t>P</a:t>
            </a:r>
            <a:r>
              <a:rPr sz="2092" b="1" spc="-14" baseline="1950" dirty="0">
                <a:solidFill>
                  <a:prstClr val="black"/>
                </a:solidFill>
                <a:cs typeface="Calibri"/>
              </a:rPr>
              <a:t>R</a:t>
            </a:r>
            <a:r>
              <a:rPr sz="2092" b="1" baseline="1950" dirty="0">
                <a:solidFill>
                  <a:prstClr val="black"/>
                </a:solidFill>
                <a:cs typeface="Calibri"/>
              </a:rPr>
              <a:t>ODU</a:t>
            </a:r>
            <a:r>
              <a:rPr sz="2092" b="1" spc="9" baseline="1950" dirty="0">
                <a:solidFill>
                  <a:prstClr val="black"/>
                </a:solidFill>
                <a:cs typeface="Calibri"/>
              </a:rPr>
              <a:t>C</a:t>
            </a:r>
            <a:r>
              <a:rPr sz="2092" b="1" spc="-34" baseline="1950" dirty="0">
                <a:solidFill>
                  <a:prstClr val="black"/>
                </a:solidFill>
                <a:cs typeface="Calibri"/>
              </a:rPr>
              <a:t>T</a:t>
            </a:r>
            <a:r>
              <a:rPr sz="2092" b="1" baseline="1950" dirty="0">
                <a:solidFill>
                  <a:prstClr val="black"/>
                </a:solidFill>
                <a:cs typeface="Calibri"/>
              </a:rPr>
              <a:t>O</a:t>
            </a:r>
            <a:endParaRPr sz="1395" dirty="0">
              <a:solidFill>
                <a:prstClr val="black"/>
              </a:solidFill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877481" y="3662214"/>
            <a:ext cx="5760273" cy="278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877481" y="3965889"/>
            <a:ext cx="260618" cy="278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578927" y="3965889"/>
            <a:ext cx="345310" cy="278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197381" y="3965889"/>
            <a:ext cx="485027" cy="278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689559" y="3965889"/>
            <a:ext cx="1022592" cy="278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714738" y="3965889"/>
            <a:ext cx="401602" cy="278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927877" y="6485279"/>
            <a:ext cx="2195252" cy="27887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097"/>
              </a:lnSpc>
              <a:spcBef>
                <a:spcPts val="105"/>
              </a:spcBef>
            </a:pPr>
            <a:r>
              <a:rPr sz="1993" b="1" dirty="0">
                <a:solidFill>
                  <a:srgbClr val="2D75B6"/>
                </a:solidFill>
                <a:latin typeface="Times New Roman"/>
                <a:cs typeface="Times New Roman"/>
              </a:rPr>
              <a:t>#Junt</a:t>
            </a:r>
            <a:r>
              <a:rPr sz="1993" b="1" spc="-4" dirty="0">
                <a:solidFill>
                  <a:srgbClr val="2D75B6"/>
                </a:solidFill>
                <a:latin typeface="Times New Roman"/>
                <a:cs typeface="Times New Roman"/>
              </a:rPr>
              <a:t>o</a:t>
            </a:r>
            <a:r>
              <a:rPr sz="1993" b="1" dirty="0">
                <a:solidFill>
                  <a:srgbClr val="2D75B6"/>
                </a:solidFill>
                <a:latin typeface="Times New Roman"/>
                <a:cs typeface="Times New Roman"/>
              </a:rPr>
              <a:t>sPodemos</a:t>
            </a:r>
            <a:endParaRPr sz="1993" dirty="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00768" y="1736138"/>
            <a:ext cx="5370630" cy="9426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038">
              <a:lnSpc>
                <a:spcPct val="101725"/>
              </a:lnSpc>
              <a:spcBef>
                <a:spcPts val="339"/>
              </a:spcBef>
            </a:pPr>
            <a:r>
              <a:rPr lang="es-ES" sz="1594" b="1" spc="-19" dirty="0">
                <a:solidFill>
                  <a:srgbClr val="44536A"/>
                </a:solidFill>
                <a:cs typeface="Calibri"/>
              </a:rPr>
              <a:t>Meta 2020 : Realizar gestión para la adecuación y construcción de  2 escenarios deportivos urbanos y rurales.</a:t>
            </a:r>
          </a:p>
          <a:p>
            <a:pPr marL="91038">
              <a:lnSpc>
                <a:spcPct val="101725"/>
              </a:lnSpc>
              <a:spcBef>
                <a:spcPts val="339"/>
              </a:spcBef>
            </a:pPr>
            <a:r>
              <a:rPr lang="es-ES" sz="1594" b="1" spc="-19" dirty="0">
                <a:solidFill>
                  <a:srgbClr val="44536A"/>
                </a:solidFill>
                <a:cs typeface="Calibri"/>
              </a:rPr>
              <a:t>2. Realizar gestión para la construcción de 1 placa con cubierta</a:t>
            </a:r>
          </a:p>
          <a:p>
            <a:pPr marL="91038">
              <a:lnSpc>
                <a:spcPct val="101725"/>
              </a:lnSpc>
              <a:spcBef>
                <a:spcPts val="339"/>
              </a:spcBef>
            </a:pPr>
            <a:endParaRPr lang="es-ES" sz="1594" b="1" spc="-19" dirty="0">
              <a:solidFill>
                <a:srgbClr val="44536A"/>
              </a:solidFill>
              <a:cs typeface="Calibri"/>
            </a:endParaRPr>
          </a:p>
          <a:p>
            <a:pPr marL="91038">
              <a:lnSpc>
                <a:spcPct val="101725"/>
              </a:lnSpc>
              <a:spcBef>
                <a:spcPts val="339"/>
              </a:spcBef>
            </a:pPr>
            <a:endParaRPr lang="es-ES" sz="1594" b="1" spc="-19" dirty="0">
              <a:solidFill>
                <a:srgbClr val="44536A"/>
              </a:solidFill>
              <a:cs typeface="Calibri"/>
            </a:endParaRPr>
          </a:p>
          <a:p>
            <a:pPr marL="91038">
              <a:lnSpc>
                <a:spcPct val="101725"/>
              </a:lnSpc>
              <a:spcBef>
                <a:spcPts val="339"/>
              </a:spcBef>
            </a:pPr>
            <a:endParaRPr lang="es-ES" sz="1594" b="1" spc="-19" dirty="0">
              <a:solidFill>
                <a:srgbClr val="44536A"/>
              </a:solidFill>
              <a:cs typeface="Calibri"/>
            </a:endParaRPr>
          </a:p>
          <a:p>
            <a:pPr marL="91038">
              <a:lnSpc>
                <a:spcPct val="101725"/>
              </a:lnSpc>
              <a:spcBef>
                <a:spcPts val="339"/>
              </a:spcBef>
            </a:pPr>
            <a:endParaRPr lang="es-ES" sz="1594" b="1" spc="-19" dirty="0">
              <a:solidFill>
                <a:srgbClr val="44536A"/>
              </a:solidFill>
              <a:cs typeface="Calibri"/>
            </a:endParaRPr>
          </a:p>
        </p:txBody>
      </p:sp>
      <p:sp>
        <p:nvSpPr>
          <p:cNvPr id="49" name="Subtítulo 2"/>
          <p:cNvSpPr txBox="1">
            <a:spLocks/>
          </p:cNvSpPr>
          <p:nvPr/>
        </p:nvSpPr>
        <p:spPr>
          <a:xfrm>
            <a:off x="218876" y="630499"/>
            <a:ext cx="1738281" cy="54722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ES_tradnl" sz="2400" b="1" dirty="0">
                <a:solidFill>
                  <a:prstClr val="white"/>
                </a:solidFill>
              </a:rPr>
              <a:t>PROGRAMA</a:t>
            </a:r>
          </a:p>
        </p:txBody>
      </p:sp>
      <p:sp>
        <p:nvSpPr>
          <p:cNvPr id="50" name="Rectángulo 49"/>
          <p:cNvSpPr/>
          <p:nvPr/>
        </p:nvSpPr>
        <p:spPr>
          <a:xfrm>
            <a:off x="2371045" y="637700"/>
            <a:ext cx="946291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fontAlgn="ctr"/>
            <a:r>
              <a:rPr lang="es-ES" sz="2000" b="1" dirty="0">
                <a:solidFill>
                  <a:prstClr val="white"/>
                </a:solidFill>
                <a:latin typeface="Arial" panose="020B0604020202020204" pitchFamily="34" charset="0"/>
              </a:rPr>
              <a:t>2.3.2 Espacios innovadores para crecer y aprender. Amigables, dignos y seguros.</a:t>
            </a:r>
          </a:p>
        </p:txBody>
      </p:sp>
      <p:sp>
        <p:nvSpPr>
          <p:cNvPr id="51" name="Rectángulo 50"/>
          <p:cNvSpPr/>
          <p:nvPr/>
        </p:nvSpPr>
        <p:spPr>
          <a:xfrm>
            <a:off x="6366150" y="5104620"/>
            <a:ext cx="384592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 fontAlgn="ctr"/>
            <a:r>
              <a:rPr lang="en-US" sz="1400" dirty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</a:rPr>
              <a:t>DEPENDENCIAS CORRESPOSABLES</a:t>
            </a:r>
          </a:p>
        </p:txBody>
      </p:sp>
      <p:sp>
        <p:nvSpPr>
          <p:cNvPr id="52" name="Rectángulo 51"/>
          <p:cNvSpPr/>
          <p:nvPr/>
        </p:nvSpPr>
        <p:spPr>
          <a:xfrm>
            <a:off x="5762974" y="5610961"/>
            <a:ext cx="849429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fontAlgn="ctr"/>
            <a:r>
              <a:rPr lang="es-MX" b="1" dirty="0">
                <a:solidFill>
                  <a:srgbClr val="000000"/>
                </a:solidFill>
                <a:latin typeface="Arial" panose="020B0604020202020204" pitchFamily="34" charset="0"/>
              </a:rPr>
              <a:t>Secretaría Deportes </a:t>
            </a:r>
          </a:p>
          <a:p>
            <a:pPr lvl="1" fontAlgn="ctr"/>
            <a:r>
              <a:rPr lang="es-MX" b="1" dirty="0">
                <a:solidFill>
                  <a:srgbClr val="000000"/>
                </a:solidFill>
                <a:latin typeface="Arial" panose="020B0604020202020204" pitchFamily="34" charset="0"/>
              </a:rPr>
              <a:t>Gerencia de Proyectos Especiales </a:t>
            </a:r>
          </a:p>
        </p:txBody>
      </p:sp>
      <p:sp>
        <p:nvSpPr>
          <p:cNvPr id="37" name="Rectángulo 36"/>
          <p:cNvSpPr/>
          <p:nvPr/>
        </p:nvSpPr>
        <p:spPr>
          <a:xfrm>
            <a:off x="124065" y="2920408"/>
            <a:ext cx="497530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 fontAlgn="ctr"/>
            <a:r>
              <a:rPr lang="en-US" sz="1400" b="1" dirty="0">
                <a:solidFill>
                  <a:srgbClr val="000000"/>
                </a:solidFill>
                <a:latin typeface="Arial" panose="020B0604020202020204" pitchFamily="34" charset="0"/>
              </a:rPr>
              <a:t>ACTIVIDADES EJECUTADAS  HASTA NOVIEMBRE DE </a:t>
            </a:r>
          </a:p>
          <a:p>
            <a:pPr lvl="1" algn="ctr" fontAlgn="ctr"/>
            <a:r>
              <a:rPr lang="en-US" sz="1400" b="1" dirty="0">
                <a:solidFill>
                  <a:srgbClr val="000000"/>
                </a:solidFill>
                <a:latin typeface="Arial" panose="020B0604020202020204" pitchFamily="34" charset="0"/>
              </a:rPr>
              <a:t>2020</a:t>
            </a:r>
          </a:p>
          <a:p>
            <a:pPr lvl="1" fontAlgn="ctr"/>
            <a:endParaRPr lang="en-US" sz="1600" b="1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1" fontAlgn="ctr"/>
            <a:r>
              <a:rPr lang="es-ES" sz="16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Contratación y en proceso  los estudios y diseños para determinar la viabilidad de los proyectos de construcción de escenarios deportivos en ZAMORA, SANTA RITA, FONTIDUEÑO, MIRADOR Y SAN FELIX EN CANCHAS SINTETICAS. </a:t>
            </a:r>
            <a:endParaRPr lang="es-CO" sz="1600" b="1" dirty="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marL="800100" lvl="1" indent="-342900" fontAlgn="ctr">
              <a:buFontTx/>
              <a:buAutoNum type="arabicPeriod" startAt="4"/>
            </a:pPr>
            <a:endParaRPr lang="en-US" sz="1600" b="1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1" fontAlgn="ctr"/>
            <a:endParaRPr lang="en-US" sz="1600" b="1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1" fontAlgn="ctr"/>
            <a:endParaRPr lang="en-US" sz="1600" b="1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1" fontAlgn="ctr"/>
            <a:endParaRPr lang="en-US" sz="1600" b="1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1" fontAlgn="ctr"/>
            <a:endParaRPr lang="en-US" sz="1600" b="1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1" fontAlgn="ctr"/>
            <a:endParaRPr lang="en-US" sz="1600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19405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78289"/>
            <a:ext cx="12192000" cy="1062560"/>
          </a:xfrm>
          <a:prstGeom prst="rect">
            <a:avLst/>
          </a:prstGeom>
          <a:solidFill>
            <a:srgbClr val="00459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5701603" y="3037464"/>
            <a:ext cx="6132362" cy="677540"/>
          </a:xfrm>
          <a:custGeom>
            <a:avLst/>
            <a:gdLst/>
            <a:ahLst/>
            <a:cxnLst/>
            <a:rect l="l" t="t" r="r" b="b"/>
            <a:pathLst>
              <a:path w="6486144" h="3154679">
                <a:moveTo>
                  <a:pt x="0" y="3154679"/>
                </a:moveTo>
                <a:lnTo>
                  <a:pt x="6486144" y="3154679"/>
                </a:lnTo>
                <a:lnTo>
                  <a:pt x="6486144" y="0"/>
                </a:lnTo>
                <a:lnTo>
                  <a:pt x="0" y="0"/>
                </a:lnTo>
                <a:lnTo>
                  <a:pt x="0" y="3154679"/>
                </a:lnTo>
                <a:close/>
              </a:path>
            </a:pathLst>
          </a:custGeom>
          <a:solidFill>
            <a:srgbClr val="FAE4D5"/>
          </a:solidFill>
        </p:spPr>
        <p:txBody>
          <a:bodyPr wrap="square" lIns="0" tIns="0" rIns="0" bIns="0" rtlCol="0">
            <a:noAutofit/>
          </a:bodyPr>
          <a:lstStyle/>
          <a:p>
            <a:r>
              <a:rPr lang="es-ES" sz="1400" dirty="0">
                <a:solidFill>
                  <a:srgbClr val="202124"/>
                </a:solidFill>
                <a:latin typeface="Roboto"/>
              </a:rPr>
              <a:t>NOTA: SE CUENTA CON UN PRESUPUESTO DE $  </a:t>
            </a:r>
            <a:r>
              <a:rPr lang="es-ES" sz="1400" b="1" dirty="0">
                <a:solidFill>
                  <a:srgbClr val="202124"/>
                </a:solidFill>
                <a:latin typeface="Roboto"/>
              </a:rPr>
              <a:t>1,586,000,000</a:t>
            </a:r>
            <a:r>
              <a:rPr lang="es-ES" sz="1400" dirty="0">
                <a:solidFill>
                  <a:srgbClr val="202124"/>
                </a:solidFill>
                <a:latin typeface="Roboto"/>
              </a:rPr>
              <a:t> EL CUAL NO SE HA EJECUTADO PORQUE ESTA EN PROCESO DE FORMULACION DE ESTUDIOS Y DISEÑOS. </a:t>
            </a:r>
          </a:p>
          <a:p>
            <a:pPr marL="284693" indent="-284693">
              <a:buFontTx/>
              <a:buChar char="-"/>
            </a:pPr>
            <a:endParaRPr lang="es-ES" sz="1793" dirty="0">
              <a:solidFill>
                <a:srgbClr val="202124"/>
              </a:solidFill>
              <a:latin typeface="Roboto"/>
            </a:endParaRPr>
          </a:p>
          <a:p>
            <a:pPr marL="284693" indent="-284693">
              <a:buFontTx/>
              <a:buChar char="-"/>
            </a:pPr>
            <a:endParaRPr lang="es-ES" sz="1793" dirty="0">
              <a:solidFill>
                <a:srgbClr val="202124"/>
              </a:solidFill>
              <a:latin typeface="Roboto"/>
            </a:endParaRPr>
          </a:p>
          <a:p>
            <a:pPr marL="284693" indent="-284693">
              <a:buFontTx/>
              <a:buChar char="-"/>
            </a:pPr>
            <a:endParaRPr lang="es-ES" sz="1793" dirty="0">
              <a:solidFill>
                <a:srgbClr val="202124"/>
              </a:solidFill>
              <a:latin typeface="Roboto"/>
            </a:endParaRPr>
          </a:p>
          <a:p>
            <a:pPr marL="284693" indent="-284693">
              <a:buFontTx/>
              <a:buChar char="-"/>
            </a:pPr>
            <a:endParaRPr lang="es-ES" sz="1793" dirty="0">
              <a:solidFill>
                <a:srgbClr val="202124"/>
              </a:solidFill>
              <a:latin typeface="Roboto"/>
            </a:endParaRPr>
          </a:p>
          <a:p>
            <a:pPr marL="284693" indent="-284693">
              <a:buFontTx/>
              <a:buChar char="-"/>
            </a:pPr>
            <a:endParaRPr lang="es-ES" sz="1793" dirty="0">
              <a:solidFill>
                <a:srgbClr val="202124"/>
              </a:solidFill>
              <a:latin typeface="Roboto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0" y="0"/>
            <a:ext cx="12192000" cy="47828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793" dirty="0">
              <a:solidFill>
                <a:prstClr val="black"/>
              </a:solidFill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98413" y="1736139"/>
            <a:ext cx="5208711" cy="942674"/>
          </a:xfrm>
          <a:custGeom>
            <a:avLst/>
            <a:gdLst/>
            <a:ahLst/>
            <a:cxnLst/>
            <a:rect l="l" t="t" r="r" b="b"/>
            <a:pathLst>
              <a:path w="5261102" h="1310639">
                <a:moveTo>
                  <a:pt x="0" y="1310639"/>
                </a:moveTo>
                <a:lnTo>
                  <a:pt x="5261102" y="1310639"/>
                </a:lnTo>
                <a:lnTo>
                  <a:pt x="5261102" y="0"/>
                </a:lnTo>
                <a:lnTo>
                  <a:pt x="0" y="0"/>
                </a:lnTo>
                <a:lnTo>
                  <a:pt x="0" y="1310639"/>
                </a:lnTo>
                <a:close/>
              </a:path>
            </a:pathLst>
          </a:custGeom>
          <a:solidFill>
            <a:srgbClr val="DEEBF7"/>
          </a:solidFill>
        </p:spPr>
        <p:txBody>
          <a:bodyPr wrap="square" lIns="0" tIns="0" rIns="0" bIns="0" rtlCol="0">
            <a:noAutofit/>
          </a:bodyPr>
          <a:lstStyle/>
          <a:p>
            <a:endParaRPr sz="1793" dirty="0">
              <a:solidFill>
                <a:prstClr val="black"/>
              </a:solidFill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370974" y="3041941"/>
            <a:ext cx="5254329" cy="0"/>
          </a:xfrm>
          <a:custGeom>
            <a:avLst/>
            <a:gdLst/>
            <a:ahLst/>
            <a:cxnLst/>
            <a:rect l="l" t="t" r="r" b="b"/>
            <a:pathLst>
              <a:path w="5273789">
                <a:moveTo>
                  <a:pt x="0" y="0"/>
                </a:moveTo>
                <a:lnTo>
                  <a:pt x="5273789" y="0"/>
                </a:lnTo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793" dirty="0">
              <a:solidFill>
                <a:prstClr val="black"/>
              </a:solidFill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5701602" y="1736086"/>
            <a:ext cx="1702733" cy="627392"/>
          </a:xfrm>
          <a:custGeom>
            <a:avLst/>
            <a:gdLst/>
            <a:ahLst/>
            <a:cxnLst/>
            <a:rect l="l" t="t" r="r" b="b"/>
            <a:pathLst>
              <a:path w="1709039" h="629716">
                <a:moveTo>
                  <a:pt x="0" y="629716"/>
                </a:moveTo>
                <a:lnTo>
                  <a:pt x="1709039" y="629716"/>
                </a:lnTo>
                <a:lnTo>
                  <a:pt x="1709039" y="0"/>
                </a:lnTo>
                <a:lnTo>
                  <a:pt x="0" y="0"/>
                </a:lnTo>
                <a:lnTo>
                  <a:pt x="0" y="629716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endParaRPr sz="1793" dirty="0">
              <a:solidFill>
                <a:prstClr val="black"/>
              </a:solidFill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7404335" y="1736086"/>
            <a:ext cx="1739933" cy="627392"/>
          </a:xfrm>
          <a:custGeom>
            <a:avLst/>
            <a:gdLst/>
            <a:ahLst/>
            <a:cxnLst/>
            <a:rect l="l" t="t" r="r" b="b"/>
            <a:pathLst>
              <a:path w="1746377" h="629716">
                <a:moveTo>
                  <a:pt x="0" y="629716"/>
                </a:moveTo>
                <a:lnTo>
                  <a:pt x="1746377" y="629716"/>
                </a:lnTo>
                <a:lnTo>
                  <a:pt x="1746377" y="0"/>
                </a:lnTo>
                <a:lnTo>
                  <a:pt x="0" y="0"/>
                </a:lnTo>
                <a:lnTo>
                  <a:pt x="0" y="629716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endParaRPr sz="1793" dirty="0">
              <a:solidFill>
                <a:prstClr val="black"/>
              </a:solidFill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9144267" y="1736086"/>
            <a:ext cx="1731708" cy="627392"/>
          </a:xfrm>
          <a:custGeom>
            <a:avLst/>
            <a:gdLst/>
            <a:ahLst/>
            <a:cxnLst/>
            <a:rect l="l" t="t" r="r" b="b"/>
            <a:pathLst>
              <a:path w="1738122" h="629716">
                <a:moveTo>
                  <a:pt x="0" y="629716"/>
                </a:moveTo>
                <a:lnTo>
                  <a:pt x="1738122" y="629716"/>
                </a:lnTo>
                <a:lnTo>
                  <a:pt x="1738122" y="0"/>
                </a:lnTo>
                <a:lnTo>
                  <a:pt x="0" y="0"/>
                </a:lnTo>
                <a:lnTo>
                  <a:pt x="0" y="629716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endParaRPr sz="1793" dirty="0">
              <a:solidFill>
                <a:prstClr val="black"/>
              </a:solidFill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10876102" y="1736086"/>
            <a:ext cx="1215131" cy="627392"/>
          </a:xfrm>
          <a:custGeom>
            <a:avLst/>
            <a:gdLst/>
            <a:ahLst/>
            <a:cxnLst/>
            <a:rect l="l" t="t" r="r" b="b"/>
            <a:pathLst>
              <a:path w="1219631" h="629716">
                <a:moveTo>
                  <a:pt x="0" y="629716"/>
                </a:moveTo>
                <a:lnTo>
                  <a:pt x="1219631" y="629716"/>
                </a:lnTo>
                <a:lnTo>
                  <a:pt x="1219631" y="0"/>
                </a:lnTo>
                <a:lnTo>
                  <a:pt x="0" y="0"/>
                </a:lnTo>
                <a:lnTo>
                  <a:pt x="0" y="629716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endParaRPr sz="1793" dirty="0">
              <a:solidFill>
                <a:prstClr val="black"/>
              </a:solidFill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5701602" y="2363530"/>
            <a:ext cx="1702733" cy="678410"/>
          </a:xfrm>
          <a:custGeom>
            <a:avLst/>
            <a:gdLst/>
            <a:ahLst/>
            <a:cxnLst/>
            <a:rect l="l" t="t" r="r" b="b"/>
            <a:pathLst>
              <a:path w="1709039" h="680923">
                <a:moveTo>
                  <a:pt x="0" y="680923"/>
                </a:moveTo>
                <a:lnTo>
                  <a:pt x="1709039" y="680923"/>
                </a:lnTo>
                <a:lnTo>
                  <a:pt x="1709039" y="0"/>
                </a:lnTo>
                <a:lnTo>
                  <a:pt x="0" y="0"/>
                </a:lnTo>
                <a:lnTo>
                  <a:pt x="0" y="680923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r>
              <a:rPr lang="es-ES" sz="1793" dirty="0">
                <a:solidFill>
                  <a:prstClr val="black"/>
                </a:solidFill>
              </a:rPr>
              <a:t> RECUROS PROPIOS </a:t>
            </a:r>
            <a:endParaRPr sz="1793" dirty="0">
              <a:solidFill>
                <a:prstClr val="black"/>
              </a:solidFill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7404335" y="2363530"/>
            <a:ext cx="1739933" cy="678410"/>
          </a:xfrm>
          <a:custGeom>
            <a:avLst/>
            <a:gdLst/>
            <a:ahLst/>
            <a:cxnLst/>
            <a:rect l="l" t="t" r="r" b="b"/>
            <a:pathLst>
              <a:path w="1746377" h="680923">
                <a:moveTo>
                  <a:pt x="0" y="680923"/>
                </a:moveTo>
                <a:lnTo>
                  <a:pt x="1746377" y="680923"/>
                </a:lnTo>
                <a:lnTo>
                  <a:pt x="1746377" y="0"/>
                </a:lnTo>
                <a:lnTo>
                  <a:pt x="0" y="0"/>
                </a:lnTo>
                <a:lnTo>
                  <a:pt x="0" y="680923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s-ES" sz="1793" dirty="0">
                <a:solidFill>
                  <a:prstClr val="black"/>
                </a:solidFill>
              </a:rPr>
              <a:t>0</a:t>
            </a:r>
            <a:endParaRPr sz="1793" dirty="0">
              <a:solidFill>
                <a:prstClr val="black"/>
              </a:solidFill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9144267" y="2363530"/>
            <a:ext cx="1731708" cy="678410"/>
          </a:xfrm>
          <a:custGeom>
            <a:avLst/>
            <a:gdLst/>
            <a:ahLst/>
            <a:cxnLst/>
            <a:rect l="l" t="t" r="r" b="b"/>
            <a:pathLst>
              <a:path w="1738122" h="680923">
                <a:moveTo>
                  <a:pt x="0" y="680923"/>
                </a:moveTo>
                <a:lnTo>
                  <a:pt x="1738122" y="680923"/>
                </a:lnTo>
                <a:lnTo>
                  <a:pt x="1738122" y="0"/>
                </a:lnTo>
                <a:lnTo>
                  <a:pt x="0" y="0"/>
                </a:lnTo>
                <a:lnTo>
                  <a:pt x="0" y="680923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endParaRPr sz="1793" dirty="0">
              <a:solidFill>
                <a:prstClr val="black"/>
              </a:solidFill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10326414" y="2363530"/>
            <a:ext cx="1764819" cy="678410"/>
          </a:xfrm>
          <a:custGeom>
            <a:avLst/>
            <a:gdLst/>
            <a:ahLst/>
            <a:cxnLst/>
            <a:rect l="l" t="t" r="r" b="b"/>
            <a:pathLst>
              <a:path w="1219631" h="680923">
                <a:moveTo>
                  <a:pt x="0" y="680923"/>
                </a:moveTo>
                <a:lnTo>
                  <a:pt x="1219631" y="680923"/>
                </a:lnTo>
                <a:lnTo>
                  <a:pt x="1219631" y="0"/>
                </a:lnTo>
                <a:lnTo>
                  <a:pt x="0" y="0"/>
                </a:lnTo>
                <a:lnTo>
                  <a:pt x="0" y="680923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r>
              <a:rPr lang="es-ES" sz="1793" dirty="0">
                <a:solidFill>
                  <a:prstClr val="black"/>
                </a:solidFill>
              </a:rPr>
              <a:t>PROYECTOS FORMULADOS </a:t>
            </a:r>
            <a:endParaRPr sz="1793" dirty="0">
              <a:solidFill>
                <a:prstClr val="black"/>
              </a:solidFill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5797386" y="1965286"/>
            <a:ext cx="1429773" cy="20295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1524"/>
              </a:lnSpc>
              <a:spcBef>
                <a:spcPts val="76"/>
              </a:spcBef>
            </a:pPr>
            <a:r>
              <a:rPr sz="2092" b="1" baseline="1950" dirty="0">
                <a:solidFill>
                  <a:prstClr val="black"/>
                </a:solidFill>
                <a:cs typeface="Calibri"/>
              </a:rPr>
              <a:t>FUENTE</a:t>
            </a:r>
            <a:r>
              <a:rPr sz="2092" b="1" spc="-19" baseline="1950" dirty="0">
                <a:solidFill>
                  <a:prstClr val="black"/>
                </a:solidFill>
                <a:cs typeface="Calibri"/>
              </a:rPr>
              <a:t> </a:t>
            </a:r>
            <a:r>
              <a:rPr sz="2092" b="1" baseline="1950" dirty="0">
                <a:solidFill>
                  <a:prstClr val="black"/>
                </a:solidFill>
                <a:cs typeface="Calibri"/>
              </a:rPr>
              <a:t>PR</a:t>
            </a:r>
            <a:r>
              <a:rPr sz="2092" b="1" spc="-4" baseline="1950" dirty="0">
                <a:solidFill>
                  <a:prstClr val="black"/>
                </a:solidFill>
                <a:cs typeface="Calibri"/>
              </a:rPr>
              <a:t>I</a:t>
            </a:r>
            <a:r>
              <a:rPr sz="2092" b="1" baseline="1950" dirty="0">
                <a:solidFill>
                  <a:prstClr val="black"/>
                </a:solidFill>
                <a:cs typeface="Calibri"/>
              </a:rPr>
              <a:t>NCI</a:t>
            </a:r>
            <a:r>
              <a:rPr sz="2092" b="1" spc="-100" baseline="1950" dirty="0">
                <a:solidFill>
                  <a:prstClr val="black"/>
                </a:solidFill>
                <a:cs typeface="Calibri"/>
              </a:rPr>
              <a:t>P</a:t>
            </a:r>
            <a:r>
              <a:rPr sz="2092" b="1" baseline="1950" dirty="0">
                <a:solidFill>
                  <a:prstClr val="black"/>
                </a:solidFill>
                <a:cs typeface="Calibri"/>
              </a:rPr>
              <a:t>AL</a:t>
            </a:r>
            <a:endParaRPr sz="1395" dirty="0">
              <a:solidFill>
                <a:prstClr val="black"/>
              </a:solidFill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7500372" y="1965286"/>
            <a:ext cx="1577482" cy="20295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1524"/>
              </a:lnSpc>
              <a:spcBef>
                <a:spcPts val="76"/>
              </a:spcBef>
            </a:pPr>
            <a:r>
              <a:rPr sz="2092" b="1" spc="-75" baseline="1950" dirty="0">
                <a:solidFill>
                  <a:prstClr val="black"/>
                </a:solidFill>
                <a:cs typeface="Calibri"/>
              </a:rPr>
              <a:t>V</a:t>
            </a:r>
            <a:r>
              <a:rPr sz="2092" b="1" baseline="1950" dirty="0">
                <a:solidFill>
                  <a:prstClr val="black"/>
                </a:solidFill>
                <a:cs typeface="Calibri"/>
              </a:rPr>
              <a:t>A</a:t>
            </a:r>
            <a:r>
              <a:rPr sz="2092" b="1" spc="-29" baseline="1950" dirty="0">
                <a:solidFill>
                  <a:prstClr val="black"/>
                </a:solidFill>
                <a:cs typeface="Calibri"/>
              </a:rPr>
              <a:t>L</a:t>
            </a:r>
            <a:r>
              <a:rPr sz="2092" b="1" baseline="1950" dirty="0">
                <a:solidFill>
                  <a:prstClr val="black"/>
                </a:solidFill>
                <a:cs typeface="Calibri"/>
              </a:rPr>
              <a:t>OR</a:t>
            </a:r>
            <a:r>
              <a:rPr sz="2092" b="1" spc="-14" baseline="1950" dirty="0">
                <a:solidFill>
                  <a:prstClr val="black"/>
                </a:solidFill>
                <a:cs typeface="Calibri"/>
              </a:rPr>
              <a:t> </a:t>
            </a:r>
            <a:r>
              <a:rPr lang="es-ES" sz="2092" b="1" spc="-14" baseline="1950" dirty="0">
                <a:solidFill>
                  <a:prstClr val="black"/>
                </a:solidFill>
                <a:cs typeface="Calibri"/>
              </a:rPr>
              <a:t>EJECUTADO</a:t>
            </a:r>
            <a:endParaRPr sz="1395" dirty="0">
              <a:solidFill>
                <a:prstClr val="black"/>
              </a:solidFill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9374473" y="1891663"/>
            <a:ext cx="1107024" cy="30924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1524"/>
              </a:lnSpc>
              <a:spcBef>
                <a:spcPts val="76"/>
              </a:spcBef>
            </a:pPr>
            <a:r>
              <a:rPr lang="es-ES" sz="2092" b="1" spc="-4" baseline="1950" dirty="0">
                <a:solidFill>
                  <a:prstClr val="black"/>
                </a:solidFill>
                <a:cs typeface="Calibri"/>
              </a:rPr>
              <a:t>Otras Fuentes</a:t>
            </a:r>
          </a:p>
          <a:p>
            <a:pPr marL="12653">
              <a:lnSpc>
                <a:spcPts val="1524"/>
              </a:lnSpc>
              <a:spcBef>
                <a:spcPts val="76"/>
              </a:spcBef>
            </a:pPr>
            <a:r>
              <a:rPr sz="2092" b="1" spc="-4" baseline="1950" dirty="0">
                <a:solidFill>
                  <a:prstClr val="black"/>
                </a:solidFill>
                <a:cs typeface="Calibri"/>
              </a:rPr>
              <a:t>(</a:t>
            </a:r>
            <a:r>
              <a:rPr sz="2092" b="1" baseline="1950" dirty="0">
                <a:solidFill>
                  <a:prstClr val="black"/>
                </a:solidFill>
                <a:cs typeface="Calibri"/>
              </a:rPr>
              <a:t>C</a:t>
            </a:r>
            <a:r>
              <a:rPr sz="2092" b="1" spc="-39" baseline="1950" dirty="0">
                <a:solidFill>
                  <a:prstClr val="black"/>
                </a:solidFill>
                <a:cs typeface="Calibri"/>
              </a:rPr>
              <a:t>U</a:t>
            </a:r>
            <a:r>
              <a:rPr sz="2092" b="1" baseline="1950" dirty="0">
                <a:solidFill>
                  <a:prstClr val="black"/>
                </a:solidFill>
                <a:cs typeface="Calibri"/>
              </a:rPr>
              <a:t>A</a:t>
            </a:r>
            <a:r>
              <a:rPr sz="2092" b="1" spc="-4" baseline="1950" dirty="0">
                <a:solidFill>
                  <a:prstClr val="black"/>
                </a:solidFill>
                <a:cs typeface="Calibri"/>
              </a:rPr>
              <a:t>L</a:t>
            </a:r>
            <a:r>
              <a:rPr sz="2092" b="1" spc="-9" baseline="1950" dirty="0">
                <a:solidFill>
                  <a:prstClr val="black"/>
                </a:solidFill>
                <a:cs typeface="Calibri"/>
              </a:rPr>
              <a:t>E</a:t>
            </a:r>
            <a:r>
              <a:rPr sz="2092" b="1" baseline="1950" dirty="0">
                <a:solidFill>
                  <a:prstClr val="black"/>
                </a:solidFill>
                <a:cs typeface="Calibri"/>
              </a:rPr>
              <a:t>S)</a:t>
            </a:r>
            <a:endParaRPr sz="1395" dirty="0">
              <a:solidFill>
                <a:prstClr val="black"/>
              </a:solidFill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0942389" y="1918948"/>
            <a:ext cx="891575" cy="20295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1524"/>
              </a:lnSpc>
              <a:spcBef>
                <a:spcPts val="76"/>
              </a:spcBef>
            </a:pPr>
            <a:r>
              <a:rPr sz="2092" b="1" baseline="1950" dirty="0">
                <a:solidFill>
                  <a:prstClr val="black"/>
                </a:solidFill>
                <a:cs typeface="Calibri"/>
              </a:rPr>
              <a:t>P</a:t>
            </a:r>
            <a:r>
              <a:rPr sz="2092" b="1" spc="-14" baseline="1950" dirty="0">
                <a:solidFill>
                  <a:prstClr val="black"/>
                </a:solidFill>
                <a:cs typeface="Calibri"/>
              </a:rPr>
              <a:t>R</a:t>
            </a:r>
            <a:r>
              <a:rPr sz="2092" b="1" baseline="1950" dirty="0">
                <a:solidFill>
                  <a:prstClr val="black"/>
                </a:solidFill>
                <a:cs typeface="Calibri"/>
              </a:rPr>
              <a:t>ODU</a:t>
            </a:r>
            <a:r>
              <a:rPr sz="2092" b="1" spc="9" baseline="1950" dirty="0">
                <a:solidFill>
                  <a:prstClr val="black"/>
                </a:solidFill>
                <a:cs typeface="Calibri"/>
              </a:rPr>
              <a:t>C</a:t>
            </a:r>
            <a:r>
              <a:rPr sz="2092" b="1" spc="-34" baseline="1950" dirty="0">
                <a:solidFill>
                  <a:prstClr val="black"/>
                </a:solidFill>
                <a:cs typeface="Calibri"/>
              </a:rPr>
              <a:t>T</a:t>
            </a:r>
            <a:r>
              <a:rPr sz="2092" b="1" baseline="1950" dirty="0">
                <a:solidFill>
                  <a:prstClr val="black"/>
                </a:solidFill>
                <a:cs typeface="Calibri"/>
              </a:rPr>
              <a:t>O</a:t>
            </a:r>
            <a:endParaRPr sz="1395" dirty="0">
              <a:solidFill>
                <a:prstClr val="black"/>
              </a:solidFill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877481" y="3662214"/>
            <a:ext cx="5760273" cy="278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877481" y="3965889"/>
            <a:ext cx="260618" cy="278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578927" y="3965889"/>
            <a:ext cx="345310" cy="278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197381" y="3965889"/>
            <a:ext cx="485027" cy="278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689559" y="3965889"/>
            <a:ext cx="1022592" cy="278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714738" y="3965889"/>
            <a:ext cx="401602" cy="278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927877" y="6485279"/>
            <a:ext cx="2195252" cy="27887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097"/>
              </a:lnSpc>
              <a:spcBef>
                <a:spcPts val="105"/>
              </a:spcBef>
            </a:pPr>
            <a:r>
              <a:rPr sz="1993" b="1" dirty="0">
                <a:solidFill>
                  <a:srgbClr val="2D75B6"/>
                </a:solidFill>
                <a:latin typeface="Times New Roman"/>
                <a:cs typeface="Times New Roman"/>
              </a:rPr>
              <a:t>#Junt</a:t>
            </a:r>
            <a:r>
              <a:rPr sz="1993" b="1" spc="-4" dirty="0">
                <a:solidFill>
                  <a:srgbClr val="2D75B6"/>
                </a:solidFill>
                <a:latin typeface="Times New Roman"/>
                <a:cs typeface="Times New Roman"/>
              </a:rPr>
              <a:t>o</a:t>
            </a:r>
            <a:r>
              <a:rPr sz="1993" b="1" dirty="0">
                <a:solidFill>
                  <a:srgbClr val="2D75B6"/>
                </a:solidFill>
                <a:latin typeface="Times New Roman"/>
                <a:cs typeface="Times New Roman"/>
              </a:rPr>
              <a:t>sPodemos</a:t>
            </a:r>
            <a:endParaRPr sz="1993" dirty="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00767" y="1736139"/>
            <a:ext cx="5302141" cy="86356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038">
              <a:lnSpc>
                <a:spcPct val="101725"/>
              </a:lnSpc>
              <a:spcBef>
                <a:spcPts val="339"/>
              </a:spcBef>
            </a:pPr>
            <a:r>
              <a:rPr lang="es-ES" sz="1594" b="1" spc="-19" dirty="0">
                <a:solidFill>
                  <a:srgbClr val="44536A"/>
                </a:solidFill>
                <a:cs typeface="Calibri"/>
              </a:rPr>
              <a:t>Metas 2020 : Formulación, gestión y estructuración para la construcción de los proyectos. </a:t>
            </a:r>
          </a:p>
          <a:p>
            <a:pPr marL="91038">
              <a:lnSpc>
                <a:spcPct val="101725"/>
              </a:lnSpc>
              <a:spcBef>
                <a:spcPts val="339"/>
              </a:spcBef>
            </a:pPr>
            <a:r>
              <a:rPr lang="es-ES" sz="1594" b="1" spc="-19" dirty="0">
                <a:solidFill>
                  <a:srgbClr val="44536A"/>
                </a:solidFill>
                <a:cs typeface="Calibri"/>
              </a:rPr>
              <a:t>1. Primera etapa del Bulevar </a:t>
            </a:r>
          </a:p>
          <a:p>
            <a:pPr marL="91038">
              <a:lnSpc>
                <a:spcPct val="101725"/>
              </a:lnSpc>
              <a:spcBef>
                <a:spcPts val="339"/>
              </a:spcBef>
            </a:pPr>
            <a:endParaRPr lang="es-ES" sz="1594" b="1" spc="-19" dirty="0">
              <a:solidFill>
                <a:srgbClr val="44536A"/>
              </a:solidFill>
              <a:cs typeface="Calibri"/>
            </a:endParaRPr>
          </a:p>
        </p:txBody>
      </p:sp>
      <p:sp>
        <p:nvSpPr>
          <p:cNvPr id="49" name="Subtítulo 2"/>
          <p:cNvSpPr txBox="1">
            <a:spLocks/>
          </p:cNvSpPr>
          <p:nvPr/>
        </p:nvSpPr>
        <p:spPr>
          <a:xfrm>
            <a:off x="202251" y="754210"/>
            <a:ext cx="1738281" cy="54722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ES_tradnl" sz="2400" b="1" dirty="0">
                <a:solidFill>
                  <a:prstClr val="white"/>
                </a:solidFill>
              </a:rPr>
              <a:t>PROGRAMA</a:t>
            </a:r>
          </a:p>
        </p:txBody>
      </p:sp>
      <p:sp>
        <p:nvSpPr>
          <p:cNvPr id="50" name="Rectángulo 49"/>
          <p:cNvSpPr/>
          <p:nvPr/>
        </p:nvSpPr>
        <p:spPr>
          <a:xfrm>
            <a:off x="2371045" y="754210"/>
            <a:ext cx="946291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fontAlgn="ctr"/>
            <a:r>
              <a:rPr lang="es-ES" sz="2000" b="1" dirty="0">
                <a:solidFill>
                  <a:prstClr val="white"/>
                </a:solidFill>
                <a:latin typeface="Arial" panose="020B0604020202020204" pitchFamily="34" charset="0"/>
              </a:rPr>
              <a:t>3.1.2 Programas urbanos estratégicos de ciudad</a:t>
            </a:r>
          </a:p>
        </p:txBody>
      </p:sp>
      <p:sp>
        <p:nvSpPr>
          <p:cNvPr id="51" name="Rectángulo 50"/>
          <p:cNvSpPr/>
          <p:nvPr/>
        </p:nvSpPr>
        <p:spPr>
          <a:xfrm>
            <a:off x="6834654" y="4066368"/>
            <a:ext cx="384592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 fontAlgn="ctr"/>
            <a:r>
              <a:rPr lang="en-US" sz="1400" dirty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</a:rPr>
              <a:t>DEPENDENCIAS CORRESPOSABLES</a:t>
            </a:r>
          </a:p>
        </p:txBody>
      </p:sp>
      <p:sp>
        <p:nvSpPr>
          <p:cNvPr id="52" name="Rectángulo 51"/>
          <p:cNvSpPr/>
          <p:nvPr/>
        </p:nvSpPr>
        <p:spPr>
          <a:xfrm>
            <a:off x="5931568" y="4522846"/>
            <a:ext cx="653857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fontAlgn="ctr"/>
            <a:r>
              <a:rPr lang="es-MX" sz="1400" b="1" dirty="0">
                <a:solidFill>
                  <a:srgbClr val="000000"/>
                </a:solidFill>
                <a:latin typeface="Arial" panose="020B0604020202020204" pitchFamily="34" charset="0"/>
              </a:rPr>
              <a:t>Secretaría Secretaria de Planeación, </a:t>
            </a:r>
          </a:p>
          <a:p>
            <a:pPr lvl="1" fontAlgn="ctr"/>
            <a:r>
              <a:rPr lang="es-MX" sz="1400" b="1" dirty="0">
                <a:solidFill>
                  <a:srgbClr val="000000"/>
                </a:solidFill>
                <a:latin typeface="Arial" panose="020B0604020202020204" pitchFamily="34" charset="0"/>
              </a:rPr>
              <a:t>Secretaria de Movilidad, Secretaria de Obras Publicas, </a:t>
            </a:r>
          </a:p>
          <a:p>
            <a:pPr lvl="1" fontAlgn="ctr"/>
            <a:r>
              <a:rPr lang="es-MX" sz="1400" b="1" dirty="0">
                <a:solidFill>
                  <a:srgbClr val="000000"/>
                </a:solidFill>
                <a:latin typeface="Arial" panose="020B0604020202020204" pitchFamily="34" charset="0"/>
              </a:rPr>
              <a:t>Secretaria de Medio Ambiente.</a:t>
            </a:r>
          </a:p>
        </p:txBody>
      </p:sp>
      <p:sp>
        <p:nvSpPr>
          <p:cNvPr id="37" name="Rectángulo 36"/>
          <p:cNvSpPr/>
          <p:nvPr/>
        </p:nvSpPr>
        <p:spPr>
          <a:xfrm>
            <a:off x="0" y="3413766"/>
            <a:ext cx="5260685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 fontAlgn="ctr"/>
            <a:r>
              <a:rPr lang="en-US" sz="1400" b="1" dirty="0">
                <a:solidFill>
                  <a:srgbClr val="000000"/>
                </a:solidFill>
                <a:latin typeface="Arial" panose="020B0604020202020204" pitchFamily="34" charset="0"/>
              </a:rPr>
              <a:t>ACTIVIDADES EJECUTADAS  HASTA NOVIEMBRE DE 2020</a:t>
            </a:r>
            <a:endParaRPr lang="en-US" sz="14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800100" lvl="1" indent="-342900" fontAlgn="ctr">
              <a:buFontTx/>
              <a:buAutoNum type="arabicPeriod"/>
            </a:pPr>
            <a:r>
              <a:rPr lang="es-CL" sz="1400" dirty="0">
                <a:solidFill>
                  <a:srgbClr val="000000"/>
                </a:solidFill>
                <a:latin typeface="Arial" panose="020B0604020202020204" pitchFamily="34" charset="0"/>
              </a:rPr>
              <a:t>Contratación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</a:rPr>
              <a:t> de </a:t>
            </a:r>
            <a:r>
              <a:rPr lang="es-CO" sz="1400" dirty="0">
                <a:solidFill>
                  <a:srgbClr val="000000"/>
                </a:solidFill>
                <a:latin typeface="Arial" panose="020B0604020202020204" pitchFamily="34" charset="0"/>
              </a:rPr>
              <a:t>estudios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</a:rPr>
              <a:t> y </a:t>
            </a:r>
            <a:r>
              <a:rPr lang="es-CO" sz="1400" dirty="0">
                <a:solidFill>
                  <a:srgbClr val="000000"/>
                </a:solidFill>
                <a:latin typeface="Arial" panose="020B0604020202020204" pitchFamily="34" charset="0"/>
              </a:rPr>
              <a:t>diseños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</a:rPr>
              <a:t>. </a:t>
            </a:r>
          </a:p>
          <a:p>
            <a:pPr marL="800100" lvl="1" indent="-342900" fontAlgn="ctr">
              <a:buAutoNum type="arabicPeriod" startAt="2"/>
            </a:pPr>
            <a:r>
              <a:rPr lang="es-US" sz="1400" dirty="0">
                <a:solidFill>
                  <a:srgbClr val="000000"/>
                </a:solidFill>
                <a:latin typeface="Arial" panose="020B0604020202020204" pitchFamily="34" charset="0"/>
              </a:rPr>
              <a:t>Concertación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</a:rPr>
              <a:t> con la </a:t>
            </a:r>
            <a:r>
              <a:rPr lang="es-US" sz="1400" dirty="0">
                <a:solidFill>
                  <a:srgbClr val="000000"/>
                </a:solidFill>
                <a:latin typeface="Arial" panose="020B0604020202020204" pitchFamily="34" charset="0"/>
              </a:rPr>
              <a:t>comunidad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</a:rPr>
              <a:t>. </a:t>
            </a:r>
          </a:p>
          <a:p>
            <a:pPr lvl="1" fontAlgn="ctr"/>
            <a:r>
              <a:rPr lang="es-MX" sz="14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endParaRPr lang="en-US" sz="14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1" fontAlgn="ctr"/>
            <a:endParaRPr lang="en-US" sz="14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1" fontAlgn="ctr"/>
            <a:endParaRPr lang="en-US" sz="14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1" fontAlgn="ctr"/>
            <a:endParaRPr lang="en-US" sz="1600" b="1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1" fontAlgn="ctr"/>
            <a:endParaRPr lang="en-US" sz="1600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748411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3029</TotalTime>
  <Words>2669</Words>
  <Application>Microsoft Office PowerPoint</Application>
  <PresentationFormat>Panorámica</PresentationFormat>
  <Paragraphs>474</Paragraphs>
  <Slides>29</Slides>
  <Notes>12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29</vt:i4>
      </vt:variant>
    </vt:vector>
  </HeadingPairs>
  <TitlesOfParts>
    <vt:vector size="30" baseType="lpstr">
      <vt:lpstr>Tema de Office</vt:lpstr>
      <vt:lpstr>Presentación de PowerPoint</vt:lpstr>
      <vt:lpstr>Presentación de PowerPoint</vt:lpstr>
      <vt:lpstr>Presentación de PowerPoint</vt:lpstr>
      <vt:lpstr>CALIDAD</vt:lpstr>
      <vt:lpstr>Presentación de PowerPoint</vt:lpstr>
      <vt:lpstr>INFORME DE GESTIÓN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Carlos Pinto Tridimenciudad</dc:creator>
  <cp:lastModifiedBy>Juan Camilo Castaño Pulgarin</cp:lastModifiedBy>
  <cp:revision>113</cp:revision>
  <dcterms:created xsi:type="dcterms:W3CDTF">2020-05-04T22:54:32Z</dcterms:created>
  <dcterms:modified xsi:type="dcterms:W3CDTF">2020-11-10T04:43:48Z</dcterms:modified>
</cp:coreProperties>
</file>