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4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7"/>
  </p:notesMasterIdLst>
  <p:sldIdLst>
    <p:sldId id="259" r:id="rId2"/>
    <p:sldId id="256" r:id="rId3"/>
    <p:sldId id="279" r:id="rId4"/>
    <p:sldId id="257" r:id="rId5"/>
    <p:sldId id="283" r:id="rId6"/>
    <p:sldId id="263" r:id="rId7"/>
    <p:sldId id="284" r:id="rId8"/>
    <p:sldId id="264" r:id="rId9"/>
    <p:sldId id="285" r:id="rId10"/>
    <p:sldId id="301" r:id="rId11"/>
    <p:sldId id="302" r:id="rId12"/>
    <p:sldId id="265" r:id="rId13"/>
    <p:sldId id="286" r:id="rId14"/>
    <p:sldId id="266" r:id="rId15"/>
    <p:sldId id="299" r:id="rId16"/>
    <p:sldId id="268" r:id="rId17"/>
    <p:sldId id="288" r:id="rId18"/>
    <p:sldId id="269" r:id="rId19"/>
    <p:sldId id="289" r:id="rId20"/>
    <p:sldId id="270" r:id="rId21"/>
    <p:sldId id="290" r:id="rId22"/>
    <p:sldId id="271" r:id="rId23"/>
    <p:sldId id="291" r:id="rId24"/>
    <p:sldId id="292" r:id="rId25"/>
    <p:sldId id="261" r:id="rId26"/>
  </p:sldIdLst>
  <p:sldSz cx="9144000" cy="6858000" type="letter"/>
  <p:notesSz cx="6858000" cy="9144000"/>
  <p:defaultTextStyle>
    <a:defPPr>
      <a:defRPr lang="es-ES_trad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25"/>
    <p:restoredTop sz="94678"/>
  </p:normalViewPr>
  <p:slideViewPr>
    <p:cSldViewPr snapToGrid="0" snapToObjects="1">
      <p:cViewPr varScale="1">
        <p:scale>
          <a:sx n="109" d="100"/>
          <a:sy n="109" d="100"/>
        </p:scale>
        <p:origin x="13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CB2EE-C132-493B-91DA-2805969EE3B9}" type="datetimeFigureOut">
              <a:rPr lang="es-CO" smtClean="0"/>
              <a:t>8/11/2020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ECB31-4A1D-42D8-A382-15435033EDE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53387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ECB31-4A1D-42D8-A382-15435033EDE0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9771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/>
              <a:t>Código : F- GI--56 Versión:02 Fecha Aprobación :2020-01-13</a:t>
            </a:r>
            <a:endParaRPr lang="es-CO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5403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ECB31-4A1D-42D8-A382-15435033EDE0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4345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/>
              <a:t>Código : F- GI--56 Versión:02 Fecha Aprobación :2020-01-13</a:t>
            </a:r>
            <a:endParaRPr lang="es-CO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0050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ECB31-4A1D-42D8-A382-15435033EDE0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5969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/>
              <a:t>Código : F- GI--56 Versión:02 Fecha Aprobación :2020-01-13</a:t>
            </a:r>
            <a:endParaRPr lang="es-CO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0028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ECB31-4A1D-42D8-A382-15435033EDE0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1389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/>
              <a:t>Código : F- GI--56 Versión:02 Fecha Aprobación :2020-01-13</a:t>
            </a:r>
            <a:endParaRPr lang="es-CO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6679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ECB31-4A1D-42D8-A382-15435033EDE0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4362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/>
              <a:t>Código : F- GI--56 Versión:02 Fecha Aprobación :2020-01-13</a:t>
            </a:r>
            <a:endParaRPr lang="es-CO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035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ECB31-4A1D-42D8-A382-15435033EDE0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9589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/>
              <a:t>Código : F- GI--56 Versión:02 Fecha Aprobación :2020-01-13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6133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/>
              <a:t>Código : F- GI--56 Versión:02 Fecha Aprobación :2020-01-13</a:t>
            </a:r>
            <a:endParaRPr lang="es-CO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364916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/>
              <a:t>Código : F- GI--56 Versión:02 Fecha Aprobación :2020-01-13</a:t>
            </a:r>
            <a:endParaRPr lang="es-CO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4664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ECB31-4A1D-42D8-A382-15435033EDE0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5726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/>
              <a:t>Código : F- GI--56 Versión:02 Fecha Aprobación :2020-01-13</a:t>
            </a:r>
            <a:endParaRPr lang="es-CO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12803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ECB31-4A1D-42D8-A382-15435033EDE0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52072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/>
              <a:t>Código : F- GI--56 Versión:02 Fecha Aprobación :2020-01-13</a:t>
            </a:r>
            <a:endParaRPr lang="es-CO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0070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/>
              <a:t>Código : F- GI--56 Versión:02 Fecha Aprobación :2020-01-13</a:t>
            </a:r>
            <a:endParaRPr lang="es-CO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18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/>
              <a:t>Código : F- GI--56 Versión:02 Fecha Aprobación :2020-01-13</a:t>
            </a:r>
            <a:endParaRPr lang="es-CO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55041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ECB31-4A1D-42D8-A382-15435033EDE0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6188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C30B-0393-4743-8420-5320F302B3F1}" type="datetimeFigureOut">
              <a:rPr lang="es-ES_tradnl" smtClean="0"/>
              <a:t>08/11/2020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7BA3-62DA-DA43-9BDE-A7247A1F897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987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70000"/>
            <a:ext cx="2949178" cy="787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dirty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70000"/>
            <a:ext cx="4629150" cy="459105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C30B-0393-4743-8420-5320F302B3F1}" type="datetimeFigureOut">
              <a:rPr lang="es-ES_tradnl" smtClean="0"/>
              <a:t>08/11/2020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7BA3-62DA-DA43-9BDE-A7247A1F897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8665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350837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C30B-0393-4743-8420-5320F302B3F1}" type="datetimeFigureOut">
              <a:rPr lang="es-ES_tradnl" smtClean="0"/>
              <a:t>08/11/2020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7BA3-62DA-DA43-9BDE-A7247A1F897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2781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4918075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4918075"/>
          </a:xfrm>
        </p:spPr>
        <p:txBody>
          <a:bodyPr vert="eaVert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C30B-0393-4743-8420-5320F302B3F1}" type="datetimeFigureOut">
              <a:rPr lang="es-ES_tradnl" smtClean="0"/>
              <a:t>08/11/2020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7BA3-62DA-DA43-9BDE-A7247A1F897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0043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4926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765425"/>
            <a:ext cx="7886700" cy="28987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C30B-0393-4743-8420-5320F302B3F1}" type="datetimeFigureOut">
              <a:rPr lang="es-ES_tradnl" smtClean="0"/>
              <a:t>08/11/2020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7BA3-62DA-DA43-9BDE-A7247A1F897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5159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C30B-0393-4743-8420-5320F302B3F1}" type="datetimeFigureOut">
              <a:rPr lang="es-ES_tradnl" smtClean="0"/>
              <a:t>08/11/2020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7BA3-62DA-DA43-9BDE-A7247A1F897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8589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5464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5464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C30B-0393-4743-8420-5320F302B3F1}" type="datetimeFigureOut">
              <a:rPr lang="es-ES_tradnl" smtClean="0"/>
              <a:t>08/11/2020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7BA3-62DA-DA43-9BDE-A7247A1F897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4445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2828925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28289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C30B-0393-4743-8420-5320F302B3F1}" type="datetimeFigureOut">
              <a:rPr lang="es-ES_tradnl" smtClean="0"/>
              <a:t>08/11/2020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7BA3-62DA-DA43-9BDE-A7247A1F897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3266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C30B-0393-4743-8420-5320F302B3F1}" type="datetimeFigureOut">
              <a:rPr lang="es-ES_tradnl" smtClean="0"/>
              <a:t>08/11/2020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7BA3-62DA-DA43-9BDE-A7247A1F897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908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C30B-0393-4743-8420-5320F302B3F1}" type="datetimeFigureOut">
              <a:rPr lang="es-ES_tradnl" smtClean="0"/>
              <a:t>08/11/2020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7BA3-62DA-DA43-9BDE-A7247A1F897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8198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C30B-0393-4743-8420-5320F302B3F1}" type="datetimeFigureOut">
              <a:rPr lang="es-ES_tradnl" smtClean="0"/>
              <a:t>08/11/2020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7BA3-62DA-DA43-9BDE-A7247A1F897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749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3084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36959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C30B-0393-4743-8420-5320F302B3F1}" type="datetimeFigureOut">
              <a:rPr lang="es-ES_tradnl" smtClean="0"/>
              <a:t>08/11/2020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7BA3-62DA-DA43-9BDE-A7247A1F897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9414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2C30B-0393-4743-8420-5320F302B3F1}" type="datetimeFigureOut">
              <a:rPr lang="es-ES_tradnl" smtClean="0"/>
              <a:t>08/11/2020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97BA3-62DA-DA43-9BDE-A7247A1F897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504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4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4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772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7095940" y="6550434"/>
            <a:ext cx="1767840" cy="3627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15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s-CO" sz="15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JuntosPodemos</a:t>
            </a:r>
            <a:endParaRPr lang="es-CO" sz="15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0" y="1215967"/>
            <a:ext cx="9144000" cy="79692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object 38"/>
          <p:cNvSpPr/>
          <p:nvPr/>
        </p:nvSpPr>
        <p:spPr>
          <a:xfrm>
            <a:off x="0" y="857250"/>
            <a:ext cx="9144000" cy="358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5"/>
          </a:p>
        </p:txBody>
      </p:sp>
      <p:sp>
        <p:nvSpPr>
          <p:cNvPr id="18" name="Subtítulo 2"/>
          <p:cNvSpPr txBox="1">
            <a:spLocks/>
          </p:cNvSpPr>
          <p:nvPr/>
        </p:nvSpPr>
        <p:spPr>
          <a:xfrm>
            <a:off x="164157" y="1330125"/>
            <a:ext cx="1303711" cy="41041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8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778284" y="1335525"/>
            <a:ext cx="6042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</a:rPr>
              <a:t>1.1.2 Promoción de Paz y la Sana</a:t>
            </a:r>
          </a:p>
          <a:p>
            <a:r>
              <a:rPr lang="es-CO" sz="1600" dirty="0">
                <a:solidFill>
                  <a:schemeClr val="bg1"/>
                </a:solidFill>
              </a:rPr>
              <a:t>Convivencia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7675" y="2012887"/>
            <a:ext cx="146386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Evidencias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3E3BC6A2-52F5-1848-B385-167372E09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636720"/>
              </p:ext>
            </p:extLst>
          </p:nvPr>
        </p:nvGraphicFramePr>
        <p:xfrm>
          <a:off x="816012" y="2608398"/>
          <a:ext cx="7325098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5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33635">
                <a:tc>
                  <a:txBody>
                    <a:bodyPr/>
                    <a:lstStyle/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-Rutas de atención (virtual): 1340 atendidos.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-Capacitación funcionarios y reclusos Batallón Pedro Nel Ospina en rutas de atención y pautas de crianza (virtual).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-Capacitación en mecanismos alternativos de solución de conflictos (MASC) a unidades residenciales y organismos comunales. Se encuentra en fase de </a:t>
                      </a:r>
                      <a:r>
                        <a:rPr lang="es-CO" sz="1600" dirty="0" smtClean="0">
                          <a:solidFill>
                            <a:srgbClr val="002060"/>
                          </a:solidFill>
                        </a:rPr>
                        <a:t>desarrollo, </a:t>
                      </a:r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ya se realizó el primer piloto en la Unidad residencial Puerta Madera y se tiene programado extender la oferta durante el mes de noviembre a varios conjuntos residenciales que ya cuentan con fechas establecidas (virtual y presencial)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-Pautas de crianza (virtual y presencial) 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-Taller pedagógico código de policía para infractores (exclusivamente presencial)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-Piloto con la Agencia para la Reincorporación y la Normalización y el grupo scout 134 para programa de prevención del reclutamiento bajo la estrategia “Mambrú esto es otro cuento”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Total usuarios beneficiados 1.765.</a:t>
                      </a:r>
                    </a:p>
                    <a:p>
                      <a:pPr algn="just"/>
                      <a:endParaRPr lang="es-CO" sz="1600" dirty="0">
                        <a:solidFill>
                          <a:srgbClr val="002060"/>
                        </a:solidFill>
                      </a:endParaRPr>
                    </a:p>
                    <a:p>
                      <a:pPr algn="just"/>
                      <a:endParaRPr lang="es-CO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0171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7095940" y="6550434"/>
            <a:ext cx="1767840" cy="3627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15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s-CO" sz="15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JuntosPodemos</a:t>
            </a:r>
            <a:endParaRPr lang="es-CO" sz="15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0" y="1215967"/>
            <a:ext cx="9144000" cy="79692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object 38"/>
          <p:cNvSpPr/>
          <p:nvPr/>
        </p:nvSpPr>
        <p:spPr>
          <a:xfrm>
            <a:off x="0" y="857250"/>
            <a:ext cx="9144000" cy="358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5"/>
          </a:p>
        </p:txBody>
      </p:sp>
      <p:sp>
        <p:nvSpPr>
          <p:cNvPr id="18" name="Subtítulo 2"/>
          <p:cNvSpPr txBox="1">
            <a:spLocks/>
          </p:cNvSpPr>
          <p:nvPr/>
        </p:nvSpPr>
        <p:spPr>
          <a:xfrm>
            <a:off x="164157" y="1330125"/>
            <a:ext cx="1303711" cy="41041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8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778284" y="1335525"/>
            <a:ext cx="6042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</a:rPr>
              <a:t>1.1.2 Promoción de Paz y la Sana</a:t>
            </a:r>
          </a:p>
          <a:p>
            <a:r>
              <a:rPr lang="es-CO" sz="1600" dirty="0">
                <a:solidFill>
                  <a:schemeClr val="bg1"/>
                </a:solidFill>
              </a:rPr>
              <a:t>Convivencia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7675" y="2012887"/>
            <a:ext cx="146386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Evidencias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3E3BC6A2-52F5-1848-B385-167372E09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688479"/>
              </p:ext>
            </p:extLst>
          </p:nvPr>
        </p:nvGraphicFramePr>
        <p:xfrm>
          <a:off x="816012" y="2608398"/>
          <a:ext cx="7325098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5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33635">
                <a:tc>
                  <a:txBody>
                    <a:bodyPr/>
                    <a:lstStyle/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La Casa de Justicia Niquía brinda un espacio a las diferentes organizaciones sociales del municipio y en especial de la comuna 7, donde tiene una influencia directa por su ubicación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Durante el año las instalaciones han sido usadas por la  JAL de la comuna 7, Las juntas de acción comunal y diversas organizaciones sociales con diferentes iniciativas de desarrollo social </a:t>
                      </a:r>
                    </a:p>
                    <a:p>
                      <a:pPr algn="just"/>
                      <a:endParaRPr lang="es-CO" sz="1600" dirty="0">
                        <a:solidFill>
                          <a:srgbClr val="002060"/>
                        </a:solidFill>
                      </a:endParaRP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A la fecha contamos con las instalaciones de la futura Casa de Justicia París en excelentes condiciones. Actualmente opera la comisaría </a:t>
                      </a:r>
                      <a:r>
                        <a:rPr lang="es-CO" sz="1600" dirty="0" smtClean="0">
                          <a:solidFill>
                            <a:srgbClr val="002060"/>
                          </a:solidFill>
                        </a:rPr>
                        <a:t>tercera, actualmente </a:t>
                      </a:r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nos encontramos adelantado las gestiones pertinentes ante el ministerio la </a:t>
                      </a:r>
                      <a:r>
                        <a:rPr lang="es-CO" sz="1600" dirty="0" smtClean="0">
                          <a:solidFill>
                            <a:srgbClr val="002060"/>
                          </a:solidFill>
                        </a:rPr>
                        <a:t>certificación y poner en</a:t>
                      </a:r>
                      <a:r>
                        <a:rPr lang="es-CO" sz="1600" baseline="0" dirty="0" smtClean="0">
                          <a:solidFill>
                            <a:srgbClr val="002060"/>
                          </a:solidFill>
                        </a:rPr>
                        <a:t> operación esta casa de justicia</a:t>
                      </a:r>
                      <a:r>
                        <a:rPr lang="es-CO" sz="1600" dirty="0" smtClean="0">
                          <a:solidFill>
                            <a:srgbClr val="002060"/>
                          </a:solidFill>
                        </a:rPr>
                        <a:t>.</a:t>
                      </a:r>
                      <a:endParaRPr lang="es-CO" sz="1600" dirty="0">
                        <a:solidFill>
                          <a:srgbClr val="002060"/>
                        </a:solidFill>
                      </a:endParaRPr>
                    </a:p>
                    <a:p>
                      <a:pPr algn="just"/>
                      <a:endParaRPr lang="es-CO" sz="1600" dirty="0">
                        <a:solidFill>
                          <a:srgbClr val="002060"/>
                        </a:solidFill>
                      </a:endParaRPr>
                    </a:p>
                    <a:p>
                      <a:pPr algn="just"/>
                      <a:endParaRPr lang="es-CO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2604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060161"/>
              </p:ext>
            </p:extLst>
          </p:nvPr>
        </p:nvGraphicFramePr>
        <p:xfrm>
          <a:off x="104631" y="1172648"/>
          <a:ext cx="543635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DEPENDENCIAS CORRESPONSABLES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340546"/>
              </p:ext>
            </p:extLst>
          </p:nvPr>
        </p:nvGraphicFramePr>
        <p:xfrm>
          <a:off x="104632" y="1541606"/>
          <a:ext cx="5436357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Gerencia de Proyectos Especiales, Secretaría de Planeación</a:t>
                      </a:r>
                      <a:r>
                        <a:rPr lang="es-CO" sz="16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y</a:t>
                      </a:r>
                      <a:r>
                        <a:rPr lang="es-CO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Secretaría de Servicios Administrativos.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023381"/>
              </p:ext>
            </p:extLst>
          </p:nvPr>
        </p:nvGraphicFramePr>
        <p:xfrm>
          <a:off x="104627" y="2144316"/>
          <a:ext cx="5436357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baseline="0" dirty="0">
                          <a:solidFill>
                            <a:schemeClr val="accent2"/>
                          </a:solidFill>
                        </a:rPr>
                        <a:t>PACTO 1 - Por la Seguridad, la Convivencia Ciudadana y la Construcción de Paz</a:t>
                      </a:r>
                    </a:p>
                    <a:p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PROGRAMA: 1.1.2 Promoción de Paz y la Sana</a:t>
                      </a:r>
                    </a:p>
                    <a:p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Convivencia.</a:t>
                      </a:r>
                      <a:endParaRPr lang="es-CO" sz="1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488652"/>
              </p:ext>
            </p:extLst>
          </p:nvPr>
        </p:nvGraphicFramePr>
        <p:xfrm>
          <a:off x="104629" y="3234706"/>
          <a:ext cx="5436357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5105"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Descripción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meta de Producto: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300" baseline="0" dirty="0"/>
                        <a:t>Secretaria de Seguridad y Convivencia Ciudadana fortalecida técnica, administrativa y operativamente.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761623"/>
              </p:ext>
            </p:extLst>
          </p:nvPr>
        </p:nvGraphicFramePr>
        <p:xfrm>
          <a:off x="104632" y="3878454"/>
          <a:ext cx="5436357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Periodicidad del Indicador: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Trimestral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producto esperado al final del cuatrienio: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producto esperado al final de la vigencia 2020: </a:t>
                      </a:r>
                      <a:r>
                        <a:rPr lang="es-CO" sz="1600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al finalizar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el trimestre 3 de 2020: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al finalizar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el trimestre 4 de 2020: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1</a:t>
                      </a:r>
                      <a:endParaRPr lang="es-CO" sz="1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564343"/>
              </p:ext>
            </p:extLst>
          </p:nvPr>
        </p:nvGraphicFramePr>
        <p:xfrm>
          <a:off x="104632" y="5279274"/>
          <a:ext cx="8916540" cy="1565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65344"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ACTIVIDADES EJECUTADAS PARA LA VIGENCIA  2020: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chemeClr val="accent2"/>
                          </a:solidFill>
                        </a:rPr>
                        <a:t>1. Contratación del suministro de bienes, servicios y personal,  2. Contratación para mantenimiento de bienes y equipos, 3. Fortalecimiento de los equipos interdisciplinarios, 4. Inversión para el mantenimiento de la infraestructura física de las dependencias.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6652"/>
              </p:ext>
            </p:extLst>
          </p:nvPr>
        </p:nvGraphicFramePr>
        <p:xfrm>
          <a:off x="5721979" y="4699590"/>
          <a:ext cx="3129889" cy="356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9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6396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solidFill>
                            <a:schemeClr val="accent5"/>
                          </a:solidFill>
                        </a:rPr>
                        <a:t>PRESUPUESTO:</a:t>
                      </a:r>
                      <a:r>
                        <a:rPr lang="es-CO" sz="1600" baseline="0" dirty="0">
                          <a:solidFill>
                            <a:schemeClr val="accent5"/>
                          </a:solidFill>
                        </a:rPr>
                        <a:t>  $697.000.000</a:t>
                      </a:r>
                      <a:endParaRPr lang="es-CO" sz="16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C9DFF863-7AA5-9043-894D-3C99AB4E6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979" y="1178962"/>
            <a:ext cx="3094475" cy="308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15614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7376160" y="5706625"/>
            <a:ext cx="1767840" cy="3627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15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s-CO" sz="15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JuntosPodemos</a:t>
            </a:r>
            <a:endParaRPr lang="es-CO" sz="15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0" y="1215967"/>
            <a:ext cx="9144000" cy="79692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object 38"/>
          <p:cNvSpPr/>
          <p:nvPr/>
        </p:nvSpPr>
        <p:spPr>
          <a:xfrm>
            <a:off x="0" y="857250"/>
            <a:ext cx="9144000" cy="358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5"/>
          </a:p>
        </p:txBody>
      </p:sp>
      <p:sp>
        <p:nvSpPr>
          <p:cNvPr id="18" name="Subtítulo 2"/>
          <p:cNvSpPr txBox="1">
            <a:spLocks/>
          </p:cNvSpPr>
          <p:nvPr/>
        </p:nvSpPr>
        <p:spPr>
          <a:xfrm>
            <a:off x="164157" y="1330125"/>
            <a:ext cx="1303711" cy="41041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8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778284" y="1335525"/>
            <a:ext cx="6042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</a:rPr>
              <a:t>1.1.2 Promoción de Paz y la Sana</a:t>
            </a:r>
          </a:p>
          <a:p>
            <a:r>
              <a:rPr lang="es-CO" sz="1600" dirty="0">
                <a:solidFill>
                  <a:schemeClr val="bg1"/>
                </a:solidFill>
              </a:rPr>
              <a:t>Convivencia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7675" y="2012887"/>
            <a:ext cx="146386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Evidencias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3E3BC6A2-52F5-1848-B385-167372E09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606361"/>
              </p:ext>
            </p:extLst>
          </p:nvPr>
        </p:nvGraphicFramePr>
        <p:xfrm>
          <a:off x="824475" y="2809806"/>
          <a:ext cx="7619134" cy="1388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9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8978">
                <a:tc>
                  <a:txBody>
                    <a:bodyPr/>
                    <a:lstStyle/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Se ejecutó el fortalecimiento en  contratación,  sostenimiento de los equipos interdisciplinarios, inversiones en infraestructura para dependencias de la Secretaría Seguridad y Convivencia Ciudadana.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Fortalecimiento en  contratación,  sostenimiento de los equipos </a:t>
                      </a:r>
                      <a:r>
                        <a:rPr lang="es-CO" sz="1600" dirty="0" smtClean="0">
                          <a:solidFill>
                            <a:srgbClr val="002060"/>
                          </a:solidFill>
                        </a:rPr>
                        <a:t>interdisciplinarios.</a:t>
                      </a:r>
                      <a:endParaRPr lang="es-CO" sz="1600" dirty="0">
                        <a:solidFill>
                          <a:srgbClr val="002060"/>
                        </a:solidFill>
                      </a:endParaRP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Contratos celebrados.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1554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179861"/>
              </p:ext>
            </p:extLst>
          </p:nvPr>
        </p:nvGraphicFramePr>
        <p:xfrm>
          <a:off x="104631" y="1172648"/>
          <a:ext cx="543635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DEPENDENCIAS CORRESPONSABLES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1276"/>
              </p:ext>
            </p:extLst>
          </p:nvPr>
        </p:nvGraphicFramePr>
        <p:xfrm>
          <a:off x="104632" y="1541606"/>
          <a:ext cx="543635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CO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148654"/>
              </p:ext>
            </p:extLst>
          </p:nvPr>
        </p:nvGraphicFramePr>
        <p:xfrm>
          <a:off x="104627" y="2007129"/>
          <a:ext cx="5436357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baseline="0" dirty="0">
                          <a:solidFill>
                            <a:schemeClr val="accent2"/>
                          </a:solidFill>
                        </a:rPr>
                        <a:t>PACTO 1 - Por la Seguridad, la Convivencia Ciudadana y la Construcción de Paz</a:t>
                      </a:r>
                    </a:p>
                    <a:p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PROGRAMA: 1.1.2 Promoción de Paz y la Sana</a:t>
                      </a:r>
                    </a:p>
                    <a:p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Convivencia.</a:t>
                      </a:r>
                      <a:endParaRPr lang="es-CO" sz="1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578254"/>
              </p:ext>
            </p:extLst>
          </p:nvPr>
        </p:nvGraphicFramePr>
        <p:xfrm>
          <a:off x="104629" y="3152632"/>
          <a:ext cx="5436357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5105"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Descripción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meta de producto: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/>
                        <a:t>Número de operativos de regulación y control frente al uso indebido del espacio público realizado</a:t>
                      </a:r>
                      <a:endParaRPr lang="es-C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773548"/>
              </p:ext>
            </p:extLst>
          </p:nvPr>
        </p:nvGraphicFramePr>
        <p:xfrm>
          <a:off x="104632" y="4054295"/>
          <a:ext cx="5436357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Periodicidad del Indicador: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Trimestral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producto esperado al final del cuatrienio: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2.300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producto esperado al final de la vigencia 2020: </a:t>
                      </a:r>
                      <a:r>
                        <a:rPr lang="es-CO" sz="1600" dirty="0">
                          <a:solidFill>
                            <a:srgbClr val="0070C0"/>
                          </a:solidFill>
                        </a:rPr>
                        <a:t>300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al finalizar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el trimestre 3 de 2020: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160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al finalizar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el trimestre 4 de 2020: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150</a:t>
                      </a:r>
                      <a:endParaRPr lang="es-CO" sz="1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799691"/>
              </p:ext>
            </p:extLst>
          </p:nvPr>
        </p:nvGraphicFramePr>
        <p:xfrm>
          <a:off x="104632" y="5443638"/>
          <a:ext cx="8916540" cy="1202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2822"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ACTIVIDADES EJECUTADAS PARA LA VIGENCIA  2020: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chemeClr val="accent2"/>
                          </a:solidFill>
                        </a:rPr>
                        <a:t>1.Operativos de control y recuperación entre Inspección de Medio Ambiente, Policía Nacional, Secretaría de Movilidad y Dirección de Espacio Público,</a:t>
                      </a:r>
                      <a:r>
                        <a:rPr lang="es-CO" sz="1600" baseline="0" dirty="0">
                          <a:solidFill>
                            <a:schemeClr val="accent2"/>
                          </a:solidFill>
                        </a:rPr>
                        <a:t> 2. Control a la publicidad exterior visual y 3. Creación del Comité de Espacio Público, Movilidad y Defensa del Territorio</a:t>
                      </a:r>
                      <a:r>
                        <a:rPr lang="es-CO" sz="1600" dirty="0">
                          <a:solidFill>
                            <a:schemeClr val="accent2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352851"/>
              </p:ext>
            </p:extLst>
          </p:nvPr>
        </p:nvGraphicFramePr>
        <p:xfrm>
          <a:off x="5782101" y="4609436"/>
          <a:ext cx="3129889" cy="356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9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6396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solidFill>
                            <a:schemeClr val="accent5"/>
                          </a:solidFill>
                        </a:rPr>
                        <a:t>PRESUPUESTO:</a:t>
                      </a:r>
                      <a:r>
                        <a:rPr lang="es-CO" sz="1600" baseline="0" dirty="0">
                          <a:solidFill>
                            <a:schemeClr val="accent5"/>
                          </a:solidFill>
                        </a:rPr>
                        <a:t>  $476.000.000</a:t>
                      </a:r>
                      <a:endParaRPr lang="es-CO" sz="16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0527A643-C0B5-9C48-9105-1E491844A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100" y="1622191"/>
            <a:ext cx="3129889" cy="2596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20454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7376160" y="5706625"/>
            <a:ext cx="1767840" cy="3627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15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s-CO" sz="15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JuntosPodemos</a:t>
            </a:r>
            <a:endParaRPr lang="es-CO" sz="15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0" y="1215967"/>
            <a:ext cx="9144000" cy="79692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object 38"/>
          <p:cNvSpPr/>
          <p:nvPr/>
        </p:nvSpPr>
        <p:spPr>
          <a:xfrm>
            <a:off x="0" y="857250"/>
            <a:ext cx="9144000" cy="358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5"/>
          </a:p>
        </p:txBody>
      </p:sp>
      <p:sp>
        <p:nvSpPr>
          <p:cNvPr id="18" name="Subtítulo 2"/>
          <p:cNvSpPr txBox="1">
            <a:spLocks/>
          </p:cNvSpPr>
          <p:nvPr/>
        </p:nvSpPr>
        <p:spPr>
          <a:xfrm>
            <a:off x="164157" y="1330125"/>
            <a:ext cx="1303711" cy="41041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8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778284" y="1335525"/>
            <a:ext cx="6042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</a:rPr>
              <a:t>1.1.2 Promoción de Paz y la Sana</a:t>
            </a:r>
          </a:p>
          <a:p>
            <a:r>
              <a:rPr lang="es-CO" sz="1600" dirty="0">
                <a:solidFill>
                  <a:schemeClr val="bg1"/>
                </a:solidFill>
              </a:rPr>
              <a:t>Convivencia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7675" y="2012887"/>
            <a:ext cx="146386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Evidencias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3E3BC6A2-52F5-1848-B385-167372E09052}"/>
              </a:ext>
            </a:extLst>
          </p:cNvPr>
          <p:cNvGraphicFramePr>
            <a:graphicFrameLocks noGrp="1"/>
          </p:cNvGraphicFramePr>
          <p:nvPr/>
        </p:nvGraphicFramePr>
        <p:xfrm>
          <a:off x="824475" y="2809806"/>
          <a:ext cx="7619134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9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8978">
                <a:tc>
                  <a:txBody>
                    <a:bodyPr/>
                    <a:lstStyle/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Hasta el 31 de octubre de 2020 se han realizado 717 operativos de control y vigilancia  para recuperar el espacio público libre, seguro y armónico, así: Demoliciones contrucciones 64, control toque de queda 35, sellamientos establecimientos 42, operativos nocturnos de control 25, control y vigilancia por solicitudes de comunidad 534, control eventos públicos institucional 8. En Procesos de amonestación, así: Citaciones a descargos 279, actas de compromiso 82, incautaciones 330. 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Actas de ejecución de operativos,según MIPG y/o informe de gestión Dirección Espacio Público,Inspección de Espacio Público, Inspección Medio Ambiente,Control Urbano.</a:t>
                      </a:r>
                    </a:p>
                    <a:p>
                      <a:pPr algn="just"/>
                      <a:endParaRPr lang="es-CO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8987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866524"/>
              </p:ext>
            </p:extLst>
          </p:nvPr>
        </p:nvGraphicFramePr>
        <p:xfrm>
          <a:off x="104631" y="1172648"/>
          <a:ext cx="543635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DEPENDENCIAS CORRESPONSABLES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672413"/>
              </p:ext>
            </p:extLst>
          </p:nvPr>
        </p:nvGraphicFramePr>
        <p:xfrm>
          <a:off x="104632" y="1614661"/>
          <a:ext cx="543635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CO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511341"/>
              </p:ext>
            </p:extLst>
          </p:nvPr>
        </p:nvGraphicFramePr>
        <p:xfrm>
          <a:off x="104627" y="2090769"/>
          <a:ext cx="5436357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baseline="0" dirty="0">
                          <a:solidFill>
                            <a:schemeClr val="accent2"/>
                          </a:solidFill>
                        </a:rPr>
                        <a:t>PACTO 1 - Por la Seguridad, la Convivencia Ciudadana y la Construcción de Paz</a:t>
                      </a:r>
                    </a:p>
                    <a:p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PROGRAMA: 1.1.3 Acceso a la Justicia</a:t>
                      </a:r>
                      <a:endParaRPr lang="es-CO" sz="1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886118"/>
              </p:ext>
            </p:extLst>
          </p:nvPr>
        </p:nvGraphicFramePr>
        <p:xfrm>
          <a:off x="104629" y="3152632"/>
          <a:ext cx="5436357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5105"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Descripción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meta de producto: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/>
                        <a:t>Porcentaje de sindicados atendidos en acciones humanitarias. </a:t>
                      </a:r>
                      <a:endParaRPr lang="es-C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352041"/>
              </p:ext>
            </p:extLst>
          </p:nvPr>
        </p:nvGraphicFramePr>
        <p:xfrm>
          <a:off x="104632" y="3942288"/>
          <a:ext cx="5436357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Periodicidad del Indicador: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Trimestral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producto esperado al final del cuatrienio: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100%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producto esperado al final de la vigencia 2020: </a:t>
                      </a:r>
                      <a:r>
                        <a:rPr lang="es-CO" sz="1600" dirty="0">
                          <a:solidFill>
                            <a:srgbClr val="0070C0"/>
                          </a:solidFill>
                        </a:rPr>
                        <a:t>100%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al finalizar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el trimestre 3 de 2020: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100%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al finalizar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el trimestre 4 de 2020: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100%</a:t>
                      </a:r>
                      <a:endParaRPr lang="es-CO" sz="1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13615"/>
              </p:ext>
            </p:extLst>
          </p:nvPr>
        </p:nvGraphicFramePr>
        <p:xfrm>
          <a:off x="104632" y="5443638"/>
          <a:ext cx="8916540" cy="1202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2822"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ACTIVIDADES EJECUTADAS PARA LA VIGENCIA  2020: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chemeClr val="accent2"/>
                          </a:solidFill>
                        </a:rPr>
                        <a:t>1. Suministro presupuestal para el pago de las raciones de la alimentación y/o de aseo personal y/o transporte y/o atención médica para los sindicados.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910582"/>
              </p:ext>
            </p:extLst>
          </p:nvPr>
        </p:nvGraphicFramePr>
        <p:xfrm>
          <a:off x="5782101" y="4609436"/>
          <a:ext cx="3129889" cy="356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9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6396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solidFill>
                            <a:schemeClr val="accent5"/>
                          </a:solidFill>
                        </a:rPr>
                        <a:t>PRESUPUESTO:</a:t>
                      </a:r>
                      <a:r>
                        <a:rPr lang="es-CO" sz="1600" baseline="0" dirty="0">
                          <a:solidFill>
                            <a:schemeClr val="accent5"/>
                          </a:solidFill>
                        </a:rPr>
                        <a:t>  $150.000.000</a:t>
                      </a:r>
                      <a:endParaRPr lang="es-CO" sz="16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271" y="1537437"/>
            <a:ext cx="3252719" cy="2594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51575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7376160" y="5706625"/>
            <a:ext cx="1767840" cy="3627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15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s-CO" sz="15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JuntosPodemos</a:t>
            </a:r>
            <a:endParaRPr lang="es-CO" sz="15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0" y="1215967"/>
            <a:ext cx="9144000" cy="79692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object 38"/>
          <p:cNvSpPr/>
          <p:nvPr/>
        </p:nvSpPr>
        <p:spPr>
          <a:xfrm>
            <a:off x="0" y="857250"/>
            <a:ext cx="9144000" cy="358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5"/>
          </a:p>
        </p:txBody>
      </p:sp>
      <p:sp>
        <p:nvSpPr>
          <p:cNvPr id="18" name="Subtítulo 2"/>
          <p:cNvSpPr txBox="1">
            <a:spLocks/>
          </p:cNvSpPr>
          <p:nvPr/>
        </p:nvSpPr>
        <p:spPr>
          <a:xfrm>
            <a:off x="164157" y="1330125"/>
            <a:ext cx="1303711" cy="41041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8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778284" y="1335525"/>
            <a:ext cx="60427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</a:rPr>
              <a:t>1.1.3 Acceso a la Justicia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7675" y="2012887"/>
            <a:ext cx="146386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Evidencias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3E3BC6A2-52F5-1848-B385-167372E09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499935"/>
              </p:ext>
            </p:extLst>
          </p:nvPr>
        </p:nvGraphicFramePr>
        <p:xfrm>
          <a:off x="824475" y="2809806"/>
          <a:ext cx="7619134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9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8978">
                <a:tc>
                  <a:txBody>
                    <a:bodyPr/>
                    <a:lstStyle/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Se realizó el acompañamiento a la población en mención con los recursos necesarios.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Atención a sindicados atendidos en acciones humanitarias</a:t>
                      </a:r>
                      <a:r>
                        <a:rPr lang="es-CO" sz="1600" dirty="0" smtClean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  <a:p>
                      <a:pPr algn="just"/>
                      <a:r>
                        <a:rPr lang="es-CO" sz="1600" dirty="0" smtClean="0">
                          <a:solidFill>
                            <a:srgbClr val="002060"/>
                          </a:solidFill>
                        </a:rPr>
                        <a:t>Se realizó entre de colchoneta,</a:t>
                      </a:r>
                      <a:r>
                        <a:rPr lang="es-CO" sz="1600" baseline="0" dirty="0" smtClean="0">
                          <a:solidFill>
                            <a:srgbClr val="002060"/>
                          </a:solidFill>
                        </a:rPr>
                        <a:t> almohada, cobija, y kit de aseo compuesto por: jabón, toalla, papel higiénico, crema dental y cepillo de dientes.</a:t>
                      </a:r>
                    </a:p>
                    <a:p>
                      <a:pPr algn="just"/>
                      <a:r>
                        <a:rPr lang="es-CO" sz="1600" baseline="0" dirty="0" smtClean="0">
                          <a:solidFill>
                            <a:srgbClr val="002060"/>
                          </a:solidFill>
                        </a:rPr>
                        <a:t>Se realizó entrega de elementos de bioseguridad tales como, alcohol, gel </a:t>
                      </a:r>
                      <a:r>
                        <a:rPr lang="es-CO" sz="1600" baseline="0" dirty="0" err="1" smtClean="0">
                          <a:solidFill>
                            <a:srgbClr val="002060"/>
                          </a:solidFill>
                        </a:rPr>
                        <a:t>antibacterial</a:t>
                      </a:r>
                      <a:r>
                        <a:rPr lang="es-CO" sz="1600" baseline="0" dirty="0" smtClean="0">
                          <a:solidFill>
                            <a:srgbClr val="002060"/>
                          </a:solidFill>
                        </a:rPr>
                        <a:t> y tapaboca.</a:t>
                      </a:r>
                    </a:p>
                    <a:p>
                      <a:pPr algn="just"/>
                      <a:r>
                        <a:rPr lang="es-CO" sz="1600" baseline="0" dirty="0" smtClean="0">
                          <a:solidFill>
                            <a:srgbClr val="002060"/>
                          </a:solidFill>
                        </a:rPr>
                        <a:t>Actualmente se adelantan gestiones para realizar encuentros virtuales entre los PPL y sus familias. </a:t>
                      </a:r>
                      <a:endParaRPr lang="es-CO" sz="1600" dirty="0">
                        <a:solidFill>
                          <a:srgbClr val="002060"/>
                        </a:solidFill>
                      </a:endParaRP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Registro de Atención realizada.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3683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916197"/>
              </p:ext>
            </p:extLst>
          </p:nvPr>
        </p:nvGraphicFramePr>
        <p:xfrm>
          <a:off x="104631" y="1172648"/>
          <a:ext cx="543635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DEPENDENCIAS CORRESPONSABLES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972098"/>
              </p:ext>
            </p:extLst>
          </p:nvPr>
        </p:nvGraphicFramePr>
        <p:xfrm>
          <a:off x="104632" y="1559090"/>
          <a:ext cx="5436357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Gerencia de Inclusión Social, Secretaría de Educación, Secretaría de Cultura, Secretaría de Deportes y Recreación.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390240"/>
              </p:ext>
            </p:extLst>
          </p:nvPr>
        </p:nvGraphicFramePr>
        <p:xfrm>
          <a:off x="104627" y="2174003"/>
          <a:ext cx="5436357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baseline="0" dirty="0">
                          <a:solidFill>
                            <a:schemeClr val="accent2"/>
                          </a:solidFill>
                        </a:rPr>
                        <a:t>PACTO 1 - Por la Seguridad, la Convivencia Ciudadana y la Construcción de Paz</a:t>
                      </a:r>
                    </a:p>
                    <a:p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PROGRAMA: 1.1.3 Acceso a la Justicia</a:t>
                      </a:r>
                      <a:endParaRPr lang="es-CO" sz="1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062236"/>
              </p:ext>
            </p:extLst>
          </p:nvPr>
        </p:nvGraphicFramePr>
        <p:xfrm>
          <a:off x="104629" y="3037751"/>
          <a:ext cx="5436357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5105"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Descripción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meta de producto: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/>
                        <a:t>Porcentaje en la atención a menores vinculados al sistema de responsabilidad penal para adolescentes.</a:t>
                      </a:r>
                      <a:endParaRPr lang="es-C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352041"/>
              </p:ext>
            </p:extLst>
          </p:nvPr>
        </p:nvGraphicFramePr>
        <p:xfrm>
          <a:off x="104632" y="3942288"/>
          <a:ext cx="5436357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Periodicidad del Indicador: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Trimestral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producto esperado al final del cuatrienio: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100%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producto esperado al final de la vigencia 2020: </a:t>
                      </a:r>
                      <a:r>
                        <a:rPr lang="es-CO" sz="1600" dirty="0">
                          <a:solidFill>
                            <a:srgbClr val="0070C0"/>
                          </a:solidFill>
                        </a:rPr>
                        <a:t>100%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al finalizar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el trimestre 3 de 2020: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100%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al finalizar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el trimestre 4 de 2020: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100%</a:t>
                      </a:r>
                      <a:endParaRPr lang="es-CO" sz="1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5855"/>
              </p:ext>
            </p:extLst>
          </p:nvPr>
        </p:nvGraphicFramePr>
        <p:xfrm>
          <a:off x="104632" y="5443638"/>
          <a:ext cx="8916540" cy="1202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2822"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ACTIVIDADES EJECUTADAS PARA LA VIGENCIA  2020: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chemeClr val="accent2"/>
                          </a:solidFill>
                        </a:rPr>
                        <a:t>1. Suministro presupuestal para el pago de las raciones de la alimentación y/o de aseo personal y/o transporte y/o atención médica para los menores infractores.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910582"/>
              </p:ext>
            </p:extLst>
          </p:nvPr>
        </p:nvGraphicFramePr>
        <p:xfrm>
          <a:off x="5782101" y="4609436"/>
          <a:ext cx="3129889" cy="356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9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6396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solidFill>
                            <a:schemeClr val="accent5"/>
                          </a:solidFill>
                        </a:rPr>
                        <a:t>PRESUPUESTO:</a:t>
                      </a:r>
                      <a:r>
                        <a:rPr lang="es-CO" sz="1600" baseline="0" dirty="0">
                          <a:solidFill>
                            <a:schemeClr val="accent5"/>
                          </a:solidFill>
                        </a:rPr>
                        <a:t>  $150.000.000</a:t>
                      </a:r>
                      <a:endParaRPr lang="es-CO" sz="16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215" y="1559090"/>
            <a:ext cx="3332804" cy="2221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22583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7376160" y="5706625"/>
            <a:ext cx="1767840" cy="3627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15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s-CO" sz="15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JuntosPodemos</a:t>
            </a:r>
            <a:endParaRPr lang="es-CO" sz="15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0" y="1215967"/>
            <a:ext cx="9144000" cy="79692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object 38"/>
          <p:cNvSpPr/>
          <p:nvPr/>
        </p:nvSpPr>
        <p:spPr>
          <a:xfrm>
            <a:off x="0" y="857250"/>
            <a:ext cx="9144000" cy="358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5"/>
          </a:p>
        </p:txBody>
      </p:sp>
      <p:sp>
        <p:nvSpPr>
          <p:cNvPr id="18" name="Subtítulo 2"/>
          <p:cNvSpPr txBox="1">
            <a:spLocks/>
          </p:cNvSpPr>
          <p:nvPr/>
        </p:nvSpPr>
        <p:spPr>
          <a:xfrm>
            <a:off x="164157" y="1330125"/>
            <a:ext cx="1303711" cy="41041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8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778284" y="1335525"/>
            <a:ext cx="60427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</a:rPr>
              <a:t>1.1.3 Acceso a la Justicia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7675" y="2012887"/>
            <a:ext cx="146386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Evidencias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3E3BC6A2-52F5-1848-B385-167372E09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292669"/>
              </p:ext>
            </p:extLst>
          </p:nvPr>
        </p:nvGraphicFramePr>
        <p:xfrm>
          <a:off x="824475" y="2809806"/>
          <a:ext cx="7619134" cy="1388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9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8978">
                <a:tc>
                  <a:txBody>
                    <a:bodyPr/>
                    <a:lstStyle/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Se realizó el acompañamiento a la población en mención con los recursos necesarios.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Atención a menores vinculados al sistema de responsabilidad penal para adolescentes.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Registro de Atención realizada</a:t>
                      </a:r>
                      <a:r>
                        <a:rPr lang="es-CO" sz="1600" dirty="0" smtClean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  <a:p>
                      <a:pPr algn="just"/>
                      <a:r>
                        <a:rPr lang="es-CO" sz="1600" dirty="0" smtClean="0">
                          <a:solidFill>
                            <a:srgbClr val="002060"/>
                          </a:solidFill>
                        </a:rPr>
                        <a:t>Este indicador de cumple</a:t>
                      </a:r>
                      <a:r>
                        <a:rPr lang="es-CO" sz="1600" baseline="0" dirty="0" smtClean="0">
                          <a:solidFill>
                            <a:srgbClr val="002060"/>
                          </a:solidFill>
                        </a:rPr>
                        <a:t> conjuntamente con la Secretaría de Educación a través de la escuela de Trabajo San José.</a:t>
                      </a:r>
                      <a:endParaRPr lang="es-CO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8597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52151" y="2086873"/>
            <a:ext cx="5048657" cy="1926078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accent5">
                    <a:lumMod val="50000"/>
                  </a:schemeClr>
                </a:solidFill>
              </a:rPr>
              <a:t>INFORME DE GESTIÓN</a:t>
            </a:r>
            <a:endParaRPr lang="es-ES_tradnl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852153" y="603115"/>
            <a:ext cx="4805464" cy="1483758"/>
          </a:xfrm>
        </p:spPr>
        <p:txBody>
          <a:bodyPr>
            <a:normAutofit fontScale="85000" lnSpcReduction="10000"/>
          </a:bodyPr>
          <a:lstStyle/>
          <a:p>
            <a:r>
              <a:rPr lang="es-ES_tradnl" sz="3600" b="1" dirty="0">
                <a:solidFill>
                  <a:schemeClr val="bg1"/>
                </a:solidFill>
              </a:rPr>
              <a:t>SECRETARÍA DE SEGURIDAD Y CONVIVENCIA CIUDADANA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A958C60-5063-4D47-81C5-F853D7E568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21"/>
          <a:stretch/>
        </p:blipFill>
        <p:spPr>
          <a:xfrm>
            <a:off x="-1" y="20193"/>
            <a:ext cx="3852152" cy="552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57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679248"/>
              </p:ext>
            </p:extLst>
          </p:nvPr>
        </p:nvGraphicFramePr>
        <p:xfrm>
          <a:off x="104631" y="1172648"/>
          <a:ext cx="543635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DEPENDENCIAS CORRESPONSABLES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156965"/>
              </p:ext>
            </p:extLst>
          </p:nvPr>
        </p:nvGraphicFramePr>
        <p:xfrm>
          <a:off x="104632" y="1559090"/>
          <a:ext cx="543635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CO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962078"/>
              </p:ext>
            </p:extLst>
          </p:nvPr>
        </p:nvGraphicFramePr>
        <p:xfrm>
          <a:off x="104627" y="2109927"/>
          <a:ext cx="5436357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baseline="0" dirty="0">
                          <a:solidFill>
                            <a:schemeClr val="accent2"/>
                          </a:solidFill>
                        </a:rPr>
                        <a:t>PACTO 1 - Por la Seguridad, la Convivencia Ciudadana y la Construcción de Paz</a:t>
                      </a:r>
                    </a:p>
                    <a:p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PROGRAMA: 1.1.3 Acceso a la Justicia</a:t>
                      </a:r>
                      <a:endParaRPr lang="es-CO" sz="1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705081"/>
              </p:ext>
            </p:extLst>
          </p:nvPr>
        </p:nvGraphicFramePr>
        <p:xfrm>
          <a:off x="104629" y="3037751"/>
          <a:ext cx="5436357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5105"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Descripción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meta de producto: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/>
                        <a:t>Número de usuarios atendidos en conciliaciones realizadas en el sistema de justicia</a:t>
                      </a:r>
                    </a:p>
                    <a:p>
                      <a:pPr algn="l"/>
                      <a:r>
                        <a:rPr lang="es-CO" sz="1600" baseline="0" dirty="0"/>
                        <a:t>no formal. </a:t>
                      </a:r>
                      <a:endParaRPr lang="es-C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810591"/>
              </p:ext>
            </p:extLst>
          </p:nvPr>
        </p:nvGraphicFramePr>
        <p:xfrm>
          <a:off x="104632" y="3942288"/>
          <a:ext cx="5436357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Periodicidad del Indicador: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Trimestral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producto esperado al final del cuatrienio: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18.000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producto esperado al final de la vigencia 2020: </a:t>
                      </a:r>
                      <a:r>
                        <a:rPr lang="es-CO" sz="1600" dirty="0">
                          <a:solidFill>
                            <a:srgbClr val="0070C0"/>
                          </a:solidFill>
                        </a:rPr>
                        <a:t>102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al finalizar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el trimestre 3 de 2020: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130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al finalizar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el trimestre 4 de 2020: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52</a:t>
                      </a:r>
                      <a:endParaRPr lang="es-CO" sz="1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213845"/>
              </p:ext>
            </p:extLst>
          </p:nvPr>
        </p:nvGraphicFramePr>
        <p:xfrm>
          <a:off x="104632" y="5443638"/>
          <a:ext cx="8916540" cy="1202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2822"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ACTIVIDADES EJECUTADAS PARA LA VIGENCIA  2020: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chemeClr val="accent2"/>
                          </a:solidFill>
                        </a:rPr>
                        <a:t>1.</a:t>
                      </a:r>
                      <a:r>
                        <a:rPr lang="es-CO" sz="1600" baseline="0" dirty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s-CO" sz="1600" dirty="0">
                          <a:solidFill>
                            <a:schemeClr val="accent2"/>
                          </a:solidFill>
                        </a:rPr>
                        <a:t>Solicitud de audiencia,</a:t>
                      </a:r>
                      <a:r>
                        <a:rPr lang="es-CO" sz="1600" baseline="0" dirty="0">
                          <a:solidFill>
                            <a:schemeClr val="accent2"/>
                          </a:solidFill>
                        </a:rPr>
                        <a:t> 2. Audiencias de conciliación, 3. Remisión de usuarios a juzgados, 4. Remisión de usuarios para el cobro subsidios de familia y 5. Constancias de inasistencia.</a:t>
                      </a:r>
                      <a:endParaRPr lang="es-CO" sz="16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487426"/>
              </p:ext>
            </p:extLst>
          </p:nvPr>
        </p:nvGraphicFramePr>
        <p:xfrm>
          <a:off x="5782101" y="4609436"/>
          <a:ext cx="3129889" cy="356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9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6396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solidFill>
                            <a:schemeClr val="accent5"/>
                          </a:solidFill>
                        </a:rPr>
                        <a:t>PRESUPUESTO:</a:t>
                      </a:r>
                      <a:r>
                        <a:rPr lang="es-CO" sz="1600" baseline="0" dirty="0">
                          <a:solidFill>
                            <a:schemeClr val="accent5"/>
                          </a:solidFill>
                        </a:rPr>
                        <a:t>  $</a:t>
                      </a:r>
                      <a:endParaRPr lang="es-CO" sz="16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53" y="1766106"/>
            <a:ext cx="3083337" cy="1995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72567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7376160" y="5706625"/>
            <a:ext cx="1767840" cy="3627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15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s-CO" sz="15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JuntosPodemos</a:t>
            </a:r>
            <a:endParaRPr lang="es-CO" sz="15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0" y="1215967"/>
            <a:ext cx="9144000" cy="79692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object 38"/>
          <p:cNvSpPr/>
          <p:nvPr/>
        </p:nvSpPr>
        <p:spPr>
          <a:xfrm>
            <a:off x="0" y="857250"/>
            <a:ext cx="9144000" cy="358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5"/>
          </a:p>
        </p:txBody>
      </p:sp>
      <p:sp>
        <p:nvSpPr>
          <p:cNvPr id="18" name="Subtítulo 2"/>
          <p:cNvSpPr txBox="1">
            <a:spLocks/>
          </p:cNvSpPr>
          <p:nvPr/>
        </p:nvSpPr>
        <p:spPr>
          <a:xfrm>
            <a:off x="164157" y="1330125"/>
            <a:ext cx="1303711" cy="41041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8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778284" y="1335525"/>
            <a:ext cx="60427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</a:rPr>
              <a:t>1.1.3 Acceso a la Justicia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7675" y="2012887"/>
            <a:ext cx="146386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Evidencias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3E3BC6A2-52F5-1848-B385-167372E09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969562"/>
              </p:ext>
            </p:extLst>
          </p:nvPr>
        </p:nvGraphicFramePr>
        <p:xfrm>
          <a:off x="824475" y="2809806"/>
          <a:ext cx="7619134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9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8978">
                <a:tc>
                  <a:txBody>
                    <a:bodyPr/>
                    <a:lstStyle/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El total de conciliaciones en equidad realizadas durante lo corrido del año son 650.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Para el tercer trimestre de 2020 se cumple con la meta establecida, </a:t>
                      </a:r>
                      <a:r>
                        <a:rPr lang="es-CO" sz="1600" dirty="0" smtClean="0">
                          <a:solidFill>
                            <a:srgbClr val="002060"/>
                          </a:solidFill>
                        </a:rPr>
                        <a:t>dado que, </a:t>
                      </a:r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el compromiso se planeo en 50 y se lograron 130.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Usuarios atendidos por conciliación en equidad.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Registro de usuarios atendidos en planillas,según MIPG y/o informe de gestión conciliadores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2222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98224"/>
              </p:ext>
            </p:extLst>
          </p:nvPr>
        </p:nvGraphicFramePr>
        <p:xfrm>
          <a:off x="104631" y="1172648"/>
          <a:ext cx="543635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DEPENDENCIAS CORRESPONSABLES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156965"/>
              </p:ext>
            </p:extLst>
          </p:nvPr>
        </p:nvGraphicFramePr>
        <p:xfrm>
          <a:off x="104632" y="1559090"/>
          <a:ext cx="543635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CO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962078"/>
              </p:ext>
            </p:extLst>
          </p:nvPr>
        </p:nvGraphicFramePr>
        <p:xfrm>
          <a:off x="104627" y="2109927"/>
          <a:ext cx="5436357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baseline="0" dirty="0">
                          <a:solidFill>
                            <a:schemeClr val="accent2"/>
                          </a:solidFill>
                        </a:rPr>
                        <a:t>PACTO 1 - Por la Seguridad, la Convivencia Ciudadana y la Construcción de Paz</a:t>
                      </a:r>
                    </a:p>
                    <a:p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PROGRAMA: 1.1.3 Acceso a la Justicia</a:t>
                      </a:r>
                      <a:endParaRPr lang="es-CO" sz="1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009946"/>
              </p:ext>
            </p:extLst>
          </p:nvPr>
        </p:nvGraphicFramePr>
        <p:xfrm>
          <a:off x="104629" y="3037751"/>
          <a:ext cx="5436357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5105"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Descripción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meta de Producto: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/>
                        <a:t>Número de atenciones realizadas por (Inspecciones de policía, corregiduría, comisarías de familia, oficina de atención al consumidor).</a:t>
                      </a:r>
                      <a:endParaRPr lang="es-C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528624"/>
              </p:ext>
            </p:extLst>
          </p:nvPr>
        </p:nvGraphicFramePr>
        <p:xfrm>
          <a:off x="104632" y="3942288"/>
          <a:ext cx="5436357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Periodicidad del Indicador: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Trimestral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producto esperado al final del cuatrienio: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190.000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producto esperado al final de la vigencia 2020: </a:t>
                      </a:r>
                      <a:r>
                        <a:rPr lang="es-CO" sz="1600" dirty="0">
                          <a:solidFill>
                            <a:srgbClr val="0070C0"/>
                          </a:solidFill>
                        </a:rPr>
                        <a:t>10.000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al finalizar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el trimestre 3 de 2020: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11.000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al finalizar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el trimestre 4 de 2020: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5.000</a:t>
                      </a:r>
                      <a:endParaRPr lang="es-CO" sz="1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796731"/>
              </p:ext>
            </p:extLst>
          </p:nvPr>
        </p:nvGraphicFramePr>
        <p:xfrm>
          <a:off x="104632" y="5443638"/>
          <a:ext cx="8916540" cy="1202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2822"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ACTIVIDADES EJECUTADAS PARA LA VIGENCIA  2020: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chemeClr val="accent2"/>
                          </a:solidFill>
                        </a:rPr>
                        <a:t>1. Valoración de riesgo,</a:t>
                      </a:r>
                      <a:r>
                        <a:rPr lang="es-CO" sz="1600" baseline="0" dirty="0">
                          <a:solidFill>
                            <a:schemeClr val="accent2"/>
                          </a:solidFill>
                        </a:rPr>
                        <a:t> 2. Atención a conflictos familiares, 3.Regulación de cuota alimentaria, 3.Regulación de cuota alimentaria, 5.Asesorias, 6.Atención de audiencias, 7. Querellas civiles, </a:t>
                      </a:r>
                      <a:r>
                        <a:rPr lang="pt-BR" sz="1600" baseline="0" dirty="0">
                          <a:solidFill>
                            <a:schemeClr val="accent2"/>
                          </a:solidFill>
                        </a:rPr>
                        <a:t>8. Certificado de hurto de documentos, 9. Visitas y </a:t>
                      </a:r>
                      <a:r>
                        <a:rPr lang="es-CO" sz="1600" baseline="0" dirty="0">
                          <a:solidFill>
                            <a:schemeClr val="accent2"/>
                          </a:solidFill>
                        </a:rPr>
                        <a:t>10. Atención por garantías al consumidor.</a:t>
                      </a:r>
                      <a:endParaRPr lang="es-CO" sz="16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508790"/>
              </p:ext>
            </p:extLst>
          </p:nvPr>
        </p:nvGraphicFramePr>
        <p:xfrm>
          <a:off x="5782101" y="4609436"/>
          <a:ext cx="3129889" cy="356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9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6396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solidFill>
                            <a:schemeClr val="accent5"/>
                          </a:solidFill>
                        </a:rPr>
                        <a:t>PRESUPUESTO:</a:t>
                      </a:r>
                      <a:r>
                        <a:rPr lang="es-CO" sz="1600" baseline="0" dirty="0">
                          <a:solidFill>
                            <a:schemeClr val="accent5"/>
                          </a:solidFill>
                        </a:rPr>
                        <a:t>  $246.500.000</a:t>
                      </a:r>
                      <a:endParaRPr lang="es-CO" sz="16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375" y="1506344"/>
            <a:ext cx="2653339" cy="2653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10615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6937118" y="6526493"/>
            <a:ext cx="1767840" cy="3627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15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s-CO" sz="15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JuntosPodemos</a:t>
            </a:r>
            <a:endParaRPr lang="es-CO" sz="15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0" y="1215967"/>
            <a:ext cx="9144000" cy="79692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object 38"/>
          <p:cNvSpPr/>
          <p:nvPr/>
        </p:nvSpPr>
        <p:spPr>
          <a:xfrm>
            <a:off x="0" y="857250"/>
            <a:ext cx="9144000" cy="358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5"/>
          </a:p>
        </p:txBody>
      </p:sp>
      <p:sp>
        <p:nvSpPr>
          <p:cNvPr id="18" name="Subtítulo 2"/>
          <p:cNvSpPr txBox="1">
            <a:spLocks/>
          </p:cNvSpPr>
          <p:nvPr/>
        </p:nvSpPr>
        <p:spPr>
          <a:xfrm>
            <a:off x="164157" y="1330125"/>
            <a:ext cx="1303711" cy="41041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8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778284" y="1335525"/>
            <a:ext cx="60427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</a:rPr>
              <a:t>1.1.3 Acceso a la Justicia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7675" y="2012887"/>
            <a:ext cx="146386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Evidencias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3E3BC6A2-52F5-1848-B385-167372E09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601996"/>
              </p:ext>
            </p:extLst>
          </p:nvPr>
        </p:nvGraphicFramePr>
        <p:xfrm>
          <a:off x="749606" y="2525509"/>
          <a:ext cx="7619134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9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8978">
                <a:tc>
                  <a:txBody>
                    <a:bodyPr/>
                    <a:lstStyle/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Para el tercer trimestre de 2020 se cumple con la meta establecida, dado, que el compromiso se planeo en 5.000 atenciones y se lograron 11.000.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Se recepcionan denuncias por hurto de documentos, alianza estratégica de seguridad, orden de autoridad, constancias de hospitales, apoyo a jueces, entrega de menores a sus padres, autorizaciones de menajes, querellas de policia, autorización de innumación.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Se realizan conciliaciones en alimentos, cuidado personal, asesorias juridicas, asesorias psicosociales, se ordenan  medidas de protección y restablecimientos de derecho.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En la oficina de Protección al Consumidor se han realizado 920 atenciones entre actas de acuerdo, constancias de no acuerdo, constancias de no asistencia, atenciones y asesorias al consumidor, se realizó el acompañamiento con el Consorcio de Verificación Metrológica a las estaciones de servicio de gasolina, se realizó la Ruta de Consumidor en nuestra ciudad, con el fin de dar a conocer los derechos y garantías a los consumidores de bienes y servicios bellanitas entre el 5-9 de octubre, se relizaron 60 visitas en los establecimientos de comercio para evitar la especulación de precios de los productos de la canasta familiar.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4667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7212004" y="6387765"/>
            <a:ext cx="1767840" cy="3627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15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s-CO" sz="15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JuntosPodemos</a:t>
            </a:r>
            <a:endParaRPr lang="es-CO" sz="15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0" y="1215967"/>
            <a:ext cx="9144000" cy="79692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object 38"/>
          <p:cNvSpPr/>
          <p:nvPr/>
        </p:nvSpPr>
        <p:spPr>
          <a:xfrm>
            <a:off x="0" y="857250"/>
            <a:ext cx="9144000" cy="358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5"/>
          </a:p>
        </p:txBody>
      </p:sp>
      <p:sp>
        <p:nvSpPr>
          <p:cNvPr id="18" name="Subtítulo 2"/>
          <p:cNvSpPr txBox="1">
            <a:spLocks/>
          </p:cNvSpPr>
          <p:nvPr/>
        </p:nvSpPr>
        <p:spPr>
          <a:xfrm>
            <a:off x="164157" y="1330125"/>
            <a:ext cx="1303711" cy="41041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8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778284" y="1335525"/>
            <a:ext cx="60427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</a:rPr>
              <a:t>1.1.3 Acceso a la Justicia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7675" y="2012887"/>
            <a:ext cx="146386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Evidencias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6C6EA1B-C035-BD40-952D-62326709C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409" y="2407138"/>
            <a:ext cx="1938912" cy="191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880F617-97BC-AC4A-8E55-89C30B26A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25" y="2419269"/>
            <a:ext cx="1938911" cy="193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8BA3FF8-DED0-B246-AD09-E067F89E8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56" y="4681345"/>
            <a:ext cx="1902387" cy="193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8428BE08-498B-3749-BD74-6BB25A33F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314" y="2430786"/>
            <a:ext cx="1902387" cy="201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3ECA20B-ED9B-3142-9AFD-42EAA8C58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88" y="4657827"/>
            <a:ext cx="1938912" cy="191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64EC7CDC-D6ED-4B4B-8184-B91154D93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90" y="4672103"/>
            <a:ext cx="1980302" cy="184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814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86650" y="3398293"/>
            <a:ext cx="2961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>
                <a:solidFill>
                  <a:schemeClr val="accent2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00699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41" b="77638"/>
          <a:stretch/>
        </p:blipFill>
        <p:spPr>
          <a:xfrm>
            <a:off x="3897541" y="1057278"/>
            <a:ext cx="2456843" cy="123387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1" y="857250"/>
            <a:ext cx="3974523" cy="5143500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170635" y="2285356"/>
            <a:ext cx="138564" cy="22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pic>
        <p:nvPicPr>
          <p:cNvPr id="7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7251"/>
            <a:ext cx="91440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ítulo 2"/>
          <p:cNvSpPr txBox="1">
            <a:spLocks/>
          </p:cNvSpPr>
          <p:nvPr/>
        </p:nvSpPr>
        <p:spPr>
          <a:xfrm>
            <a:off x="7376160" y="5706625"/>
            <a:ext cx="1767840" cy="3627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15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s-CO" sz="15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JuntosPodemos</a:t>
            </a:r>
            <a:endParaRPr lang="es-CO" sz="15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16" r="52220" b="9538"/>
          <a:stretch/>
        </p:blipFill>
        <p:spPr>
          <a:xfrm>
            <a:off x="3983857" y="2325453"/>
            <a:ext cx="2468222" cy="149598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21FD217E-1F7F-4772-A918-8900865CBCBF}"/>
              </a:ext>
            </a:extLst>
          </p:cNvPr>
          <p:cNvSpPr/>
          <p:nvPr/>
        </p:nvSpPr>
        <p:spPr>
          <a:xfrm>
            <a:off x="4343400" y="4518996"/>
            <a:ext cx="325662" cy="55591"/>
          </a:xfrm>
          <a:prstGeom prst="rect">
            <a:avLst/>
          </a:prstGeom>
          <a:solidFill>
            <a:srgbClr val="EA3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13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0A765BC-5DD3-4B87-B5DC-60B615493D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000" t="39256" r="14917" b="50872"/>
          <a:stretch/>
        </p:blipFill>
        <p:spPr>
          <a:xfrm>
            <a:off x="4669062" y="4362988"/>
            <a:ext cx="3176742" cy="39155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DD0C010-E2A6-4B54-A141-305A933DB3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250" t="44889" r="14167" b="40663"/>
          <a:stretch/>
        </p:blipFill>
        <p:spPr>
          <a:xfrm>
            <a:off x="4669062" y="4839115"/>
            <a:ext cx="3176742" cy="553776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E01A1D56-CBBB-4BCD-AF43-C57464C96E4E}"/>
              </a:ext>
            </a:extLst>
          </p:cNvPr>
          <p:cNvSpPr/>
          <p:nvPr/>
        </p:nvSpPr>
        <p:spPr>
          <a:xfrm>
            <a:off x="4343400" y="4934141"/>
            <a:ext cx="325662" cy="55591"/>
          </a:xfrm>
          <a:prstGeom prst="rect">
            <a:avLst/>
          </a:prstGeom>
          <a:solidFill>
            <a:srgbClr val="EA3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13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657B424-472A-4C8B-8A68-6E16C2DC93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175" t="42324" r="25481" b="50000"/>
          <a:stretch/>
        </p:blipFill>
        <p:spPr>
          <a:xfrm>
            <a:off x="4669062" y="5388754"/>
            <a:ext cx="2237412" cy="304448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70691D4B-C5F8-4A99-807F-BCF6F20390F4}"/>
              </a:ext>
            </a:extLst>
          </p:cNvPr>
          <p:cNvSpPr/>
          <p:nvPr/>
        </p:nvSpPr>
        <p:spPr>
          <a:xfrm>
            <a:off x="4337703" y="5485387"/>
            <a:ext cx="325662" cy="55591"/>
          </a:xfrm>
          <a:prstGeom prst="rect">
            <a:avLst/>
          </a:prstGeom>
          <a:solidFill>
            <a:srgbClr val="EA3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13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E51C29C-1F12-462C-80F2-6263F4DAF457}"/>
              </a:ext>
            </a:extLst>
          </p:cNvPr>
          <p:cNvSpPr/>
          <p:nvPr/>
        </p:nvSpPr>
        <p:spPr>
          <a:xfrm>
            <a:off x="3929899" y="3919156"/>
            <a:ext cx="282859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700" b="1" dirty="0">
                <a:solidFill>
                  <a:srgbClr val="505E7D"/>
                </a:solidFill>
                <a:latin typeface="Tw Cen MT" panose="020B0602020104020603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PROGRAMAS</a:t>
            </a:r>
          </a:p>
        </p:txBody>
      </p:sp>
    </p:spTree>
    <p:extLst>
      <p:ext uri="{BB962C8B-B14F-4D97-AF65-F5344CB8AC3E}">
        <p14:creationId xmlns:p14="http://schemas.microsoft.com/office/powerpoint/2010/main" val="2410786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431719"/>
              </p:ext>
            </p:extLst>
          </p:nvPr>
        </p:nvGraphicFramePr>
        <p:xfrm>
          <a:off x="104631" y="1172648"/>
          <a:ext cx="543635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DEPENDENCIAS CORRESPONSABLES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987987"/>
              </p:ext>
            </p:extLst>
          </p:nvPr>
        </p:nvGraphicFramePr>
        <p:xfrm>
          <a:off x="104632" y="1560105"/>
          <a:ext cx="5436357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Secretaría General, Secretaría de Educación, Gerencia de Inclusión Social, Secretaría de Cultura, Secretaría de Medio Ambiente, Vivienda y Desarrollo Rural, Secretaría de Deporte y Recreación, Secretaría de Planeación.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588719"/>
              </p:ext>
            </p:extLst>
          </p:nvPr>
        </p:nvGraphicFramePr>
        <p:xfrm>
          <a:off x="104631" y="2643522"/>
          <a:ext cx="5436357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baseline="0" dirty="0">
                          <a:solidFill>
                            <a:schemeClr val="accent2"/>
                          </a:solidFill>
                        </a:rPr>
                        <a:t>PACTO 1 - Por la Seguridad, la Convivencia Ciudadana y la Construcción de Paz</a:t>
                      </a:r>
                    </a:p>
                    <a:p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PROGRAMA: 1.1.1 Seguridad y Orden Público</a:t>
                      </a:r>
                      <a:endParaRPr lang="es-CO" sz="1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766578"/>
              </p:ext>
            </p:extLst>
          </p:nvPr>
        </p:nvGraphicFramePr>
        <p:xfrm>
          <a:off x="104629" y="3511620"/>
          <a:ext cx="5436357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Descripción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meta de producto: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/>
                        <a:t>PISCC municipal formulado, aprobado, articulado departamental y nacionalmente.</a:t>
                      </a:r>
                      <a:endParaRPr lang="es-C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24198"/>
              </p:ext>
            </p:extLst>
          </p:nvPr>
        </p:nvGraphicFramePr>
        <p:xfrm>
          <a:off x="104628" y="4095243"/>
          <a:ext cx="5436357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Periodicidad del Indicador: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Trimestral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producto esperado al final del cuatrienio: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producto esperado al final de la vigencia 2020: </a:t>
                      </a:r>
                      <a:r>
                        <a:rPr lang="es-CO" sz="1600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al finalizar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el trimestre 3 de 2020: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  <a:p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Valor al finalizar el trimestre 4 de 2020: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  <a:p>
                      <a:endParaRPr lang="es-CO" sz="16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414454"/>
              </p:ext>
            </p:extLst>
          </p:nvPr>
        </p:nvGraphicFramePr>
        <p:xfrm>
          <a:off x="104627" y="5434614"/>
          <a:ext cx="8916540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07380"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ACTIVIDADES EJECUTADAS PARA LA VIGENCIA  2020: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chemeClr val="accent2"/>
                          </a:solidFill>
                        </a:rPr>
                        <a:t>1.Diagnóstico situacional de las principales acciones y recomendaciones entregadas por los diferentes organismos de seguridad y convivencia ciudadana,</a:t>
                      </a:r>
                      <a:r>
                        <a:rPr lang="es-CO" sz="1600" baseline="0" dirty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s-CO" sz="1600" dirty="0">
                          <a:solidFill>
                            <a:schemeClr val="accent2"/>
                          </a:solidFill>
                        </a:rPr>
                        <a:t>2. Selección</a:t>
                      </a:r>
                      <a:r>
                        <a:rPr lang="es-CO" sz="1600" baseline="0" dirty="0">
                          <a:solidFill>
                            <a:schemeClr val="accent2"/>
                          </a:solidFill>
                        </a:rPr>
                        <a:t> de las líneas estratégicas a implementar, </a:t>
                      </a:r>
                    </a:p>
                    <a:p>
                      <a:pPr algn="just"/>
                      <a:r>
                        <a:rPr lang="es-CO" sz="1600" baseline="0" dirty="0">
                          <a:solidFill>
                            <a:schemeClr val="accent2"/>
                          </a:solidFill>
                        </a:rPr>
                        <a:t>3.Planeación financiera, operativa y presupuestal, 4.Verificación y evaluación de las estrategias implementadas, 5.Implementación y seguimiento de ajustes y correctivos, y 4. Evaluación.                 </a:t>
                      </a:r>
                      <a:r>
                        <a:rPr lang="es-CO" sz="1600" dirty="0">
                          <a:solidFill>
                            <a:schemeClr val="accent2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822494"/>
              </p:ext>
            </p:extLst>
          </p:nvPr>
        </p:nvGraphicFramePr>
        <p:xfrm>
          <a:off x="5891283" y="4787634"/>
          <a:ext cx="2652215" cy="356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2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6396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accent5"/>
                          </a:solidFill>
                        </a:rPr>
                        <a:t>VALOR EJECUTADO:</a:t>
                      </a:r>
                      <a:r>
                        <a:rPr lang="es-CO" sz="1600" baseline="0" dirty="0">
                          <a:solidFill>
                            <a:schemeClr val="accent5"/>
                          </a:solidFill>
                        </a:rPr>
                        <a:t> </a:t>
                      </a:r>
                      <a:endParaRPr lang="es-CO" sz="16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6AC6C895-77F4-5B41-B418-1114686F2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356" y="1560105"/>
            <a:ext cx="2920620" cy="2852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55566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7376160" y="5706625"/>
            <a:ext cx="1767840" cy="3627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15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s-CO" sz="15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JuntosPodemos</a:t>
            </a:r>
            <a:endParaRPr lang="es-CO" sz="15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0" y="1215967"/>
            <a:ext cx="9144000" cy="79692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object 38"/>
          <p:cNvSpPr/>
          <p:nvPr/>
        </p:nvSpPr>
        <p:spPr>
          <a:xfrm>
            <a:off x="0" y="857250"/>
            <a:ext cx="9144000" cy="358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5"/>
          </a:p>
        </p:txBody>
      </p:sp>
      <p:sp>
        <p:nvSpPr>
          <p:cNvPr id="18" name="Subtítulo 2"/>
          <p:cNvSpPr txBox="1">
            <a:spLocks/>
          </p:cNvSpPr>
          <p:nvPr/>
        </p:nvSpPr>
        <p:spPr>
          <a:xfrm>
            <a:off x="164157" y="1330125"/>
            <a:ext cx="1303711" cy="41041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8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778284" y="1335525"/>
            <a:ext cx="343235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1500" b="1" dirty="0">
                <a:solidFill>
                  <a:schemeClr val="bg1"/>
                </a:solidFill>
                <a:latin typeface="Arial" panose="020B0604020202020204" pitchFamily="34" charset="0"/>
              </a:rPr>
              <a:t>1.1.1 Seguridad y orden publico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7675" y="2012887"/>
            <a:ext cx="146386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Evidencias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3E3BC6A2-52F5-1848-B385-167372E09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29609"/>
              </p:ext>
            </p:extLst>
          </p:nvPr>
        </p:nvGraphicFramePr>
        <p:xfrm>
          <a:off x="824475" y="2809806"/>
          <a:ext cx="7619134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9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8978">
                <a:tc>
                  <a:txBody>
                    <a:bodyPr/>
                    <a:lstStyle/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El PISCC se encuentra formulado y en ejecución.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Estructuración del PISCC de acuerdo a la normativa vigente y con participación de las diferentes instituciones.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Documento PISCC, Actas de Comité de Orden Público</a:t>
                      </a:r>
                      <a:r>
                        <a:rPr lang="es-CO" sz="1600" dirty="0" smtClean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  <a:p>
                      <a:pPr algn="just"/>
                      <a:r>
                        <a:rPr lang="es-CO" sz="1600" dirty="0" smtClean="0">
                          <a:solidFill>
                            <a:srgbClr val="002060"/>
                          </a:solidFill>
                        </a:rPr>
                        <a:t>Se contó con la asesoría</a:t>
                      </a:r>
                      <a:r>
                        <a:rPr lang="es-CO" sz="1600" baseline="0" dirty="0" smtClean="0">
                          <a:solidFill>
                            <a:srgbClr val="002060"/>
                          </a:solidFill>
                        </a:rPr>
                        <a:t> de la Universidad </a:t>
                      </a:r>
                      <a:r>
                        <a:rPr lang="es-CO" sz="1600" baseline="0" dirty="0" err="1" smtClean="0">
                          <a:solidFill>
                            <a:srgbClr val="002060"/>
                          </a:solidFill>
                        </a:rPr>
                        <a:t>Eafit</a:t>
                      </a:r>
                      <a:r>
                        <a:rPr lang="es-CO" sz="1600" baseline="0" dirty="0" smtClean="0">
                          <a:solidFill>
                            <a:srgbClr val="002060"/>
                          </a:solidFill>
                        </a:rPr>
                        <a:t> a través del Área Metropolitana.</a:t>
                      </a:r>
                      <a:endParaRPr lang="es-CO" sz="1600" dirty="0">
                        <a:solidFill>
                          <a:srgbClr val="002060"/>
                        </a:solidFill>
                      </a:endParaRPr>
                    </a:p>
                    <a:p>
                      <a:endParaRPr lang="es-CO" sz="16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625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33820"/>
              </p:ext>
            </p:extLst>
          </p:nvPr>
        </p:nvGraphicFramePr>
        <p:xfrm>
          <a:off x="104631" y="1172648"/>
          <a:ext cx="543635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DEPENDENCIAS CORRESPONSABLES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969444"/>
              </p:ext>
            </p:extLst>
          </p:nvPr>
        </p:nvGraphicFramePr>
        <p:xfrm>
          <a:off x="104632" y="1594274"/>
          <a:ext cx="543635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Secretaría de OOPP</a:t>
                      </a:r>
                      <a:r>
                        <a:rPr lang="es-CO" sz="16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y</a:t>
                      </a:r>
                      <a:r>
                        <a:rPr lang="es-CO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Secretaría General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09527"/>
              </p:ext>
            </p:extLst>
          </p:nvPr>
        </p:nvGraphicFramePr>
        <p:xfrm>
          <a:off x="104627" y="2007380"/>
          <a:ext cx="5436357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baseline="0" dirty="0">
                          <a:solidFill>
                            <a:schemeClr val="accent2"/>
                          </a:solidFill>
                        </a:rPr>
                        <a:t>PACTO 1 - Por la Seguridad, la Convivencia Ciudadana y la Construcción de Paz</a:t>
                      </a:r>
                    </a:p>
                    <a:p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PROGRAMA: 1.1.1 Seguridad y Orden Público</a:t>
                      </a:r>
                      <a:endParaRPr lang="es-CO" sz="1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860965"/>
              </p:ext>
            </p:extLst>
          </p:nvPr>
        </p:nvGraphicFramePr>
        <p:xfrm>
          <a:off x="104629" y="2948618"/>
          <a:ext cx="5436357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Descripción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meta de producto: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>
                          <a:solidFill>
                            <a:schemeClr val="bg1"/>
                          </a:solidFill>
                        </a:rPr>
                        <a:t>Porcentaje  de implementación del PISCC</a:t>
                      </a:r>
                      <a:endParaRPr lang="es-CO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004063"/>
              </p:ext>
            </p:extLst>
          </p:nvPr>
        </p:nvGraphicFramePr>
        <p:xfrm>
          <a:off x="104632" y="3585299"/>
          <a:ext cx="5436357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Periodicidad del Indicador: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Trimestral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producto esperado al final del cuatrienio: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85%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producto esperado al final de la vigencia 2020: </a:t>
                      </a:r>
                      <a:r>
                        <a:rPr lang="es-CO" sz="1600" dirty="0">
                          <a:solidFill>
                            <a:srgbClr val="0070C0"/>
                          </a:solidFill>
                        </a:rPr>
                        <a:t>15%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al finalizar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el trimestre 3 de 2020: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10%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al finalizar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el trimestre 4 de 2020: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10%</a:t>
                      </a:r>
                      <a:endParaRPr lang="es-CO" sz="1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053095"/>
              </p:ext>
            </p:extLst>
          </p:nvPr>
        </p:nvGraphicFramePr>
        <p:xfrm>
          <a:off x="104632" y="5001514"/>
          <a:ext cx="8916540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65344"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ACTIVIDADES EJECUTADAS PARA LA VIGENCIA  2020: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chemeClr val="accent2"/>
                          </a:solidFill>
                        </a:rPr>
                        <a:t>1. Contratación del suministro de bienes, servicios y personal,</a:t>
                      </a:r>
                      <a:r>
                        <a:rPr lang="es-CO" sz="1600" baseline="0" dirty="0">
                          <a:solidFill>
                            <a:schemeClr val="accent2"/>
                          </a:solidFill>
                        </a:rPr>
                        <a:t> 2. </a:t>
                      </a:r>
                      <a:r>
                        <a:rPr lang="es-CO" sz="1600" dirty="0">
                          <a:solidFill>
                            <a:schemeClr val="accent2"/>
                          </a:solidFill>
                        </a:rPr>
                        <a:t>Contratación para mantenimiento de bienes y equipos,</a:t>
                      </a:r>
                      <a:r>
                        <a:rPr lang="es-CO" sz="1600" baseline="0" dirty="0">
                          <a:solidFill>
                            <a:schemeClr val="accent2"/>
                          </a:solidFill>
                        </a:rPr>
                        <a:t> 3. Ajuste de estrategia de cuadrantes, 4. Campañas de prevención del delito, 5. Prestación de apoyo interinstitucional a los organismos de seguridad y justicia, 6. Promoción de la Policía Cívica Juvenil para la prevención del delito y de instrumentalización de niños, niñas y adolescentes y 7. Medición de credibilidad y confianza institucional(por medio de atenciones realizadas.</a:t>
                      </a:r>
                      <a:endParaRPr lang="es-CO" sz="16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611506"/>
              </p:ext>
            </p:extLst>
          </p:nvPr>
        </p:nvGraphicFramePr>
        <p:xfrm>
          <a:off x="5811673" y="4319876"/>
          <a:ext cx="3129889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9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6396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solidFill>
                            <a:schemeClr val="accent5"/>
                          </a:solidFill>
                        </a:rPr>
                        <a:t>VALOR EJECUTADO:</a:t>
                      </a:r>
                      <a:r>
                        <a:rPr lang="es-CO" sz="1600" baseline="0" dirty="0">
                          <a:solidFill>
                            <a:schemeClr val="accent5"/>
                          </a:solidFill>
                        </a:rPr>
                        <a:t>  </a:t>
                      </a:r>
                      <a:r>
                        <a:rPr lang="es-CO" sz="1600" baseline="0" dirty="0" smtClean="0">
                          <a:solidFill>
                            <a:schemeClr val="accent5"/>
                          </a:solidFill>
                        </a:rPr>
                        <a:t>$1.500.000.000</a:t>
                      </a:r>
                      <a:endParaRPr lang="es-CO" sz="16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1DD3EBE5-7D06-A942-B09B-9636598DE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246" y="1224680"/>
            <a:ext cx="3070744" cy="2303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27410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7376160" y="5706625"/>
            <a:ext cx="1767840" cy="3627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15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s-CO" sz="15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JuntosPodemos</a:t>
            </a:r>
            <a:endParaRPr lang="es-CO" sz="15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0" y="1215967"/>
            <a:ext cx="9144000" cy="79692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object 38"/>
          <p:cNvSpPr/>
          <p:nvPr/>
        </p:nvSpPr>
        <p:spPr>
          <a:xfrm>
            <a:off x="0" y="857250"/>
            <a:ext cx="9144000" cy="358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5"/>
          </a:p>
        </p:txBody>
      </p:sp>
      <p:sp>
        <p:nvSpPr>
          <p:cNvPr id="18" name="Subtítulo 2"/>
          <p:cNvSpPr txBox="1">
            <a:spLocks/>
          </p:cNvSpPr>
          <p:nvPr/>
        </p:nvSpPr>
        <p:spPr>
          <a:xfrm>
            <a:off x="164157" y="1330125"/>
            <a:ext cx="1303711" cy="41041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8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778284" y="1335525"/>
            <a:ext cx="343235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1500" b="1" dirty="0">
                <a:solidFill>
                  <a:schemeClr val="bg1"/>
                </a:solidFill>
                <a:latin typeface="Arial" panose="020B0604020202020204" pitchFamily="34" charset="0"/>
              </a:rPr>
              <a:t>1.1.1 Seguridad y orden publico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7675" y="2012887"/>
            <a:ext cx="146386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Evidencias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3E3BC6A2-52F5-1848-B385-167372E09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978337"/>
              </p:ext>
            </p:extLst>
          </p:nvPr>
        </p:nvGraphicFramePr>
        <p:xfrm>
          <a:off x="824475" y="2809806"/>
          <a:ext cx="7619134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9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8978">
                <a:tc>
                  <a:txBody>
                    <a:bodyPr/>
                    <a:lstStyle/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El porcetaje de ejecución se logró y se avanzó un 5% más de lo proyectado para el tercer trimestre de 2020.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Se implementó el componente de seguridad priorizando movilidad y tecnología.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Contrato Renting, Contrato ESU</a:t>
                      </a:r>
                      <a:r>
                        <a:rPr lang="es-CO" sz="1600" dirty="0" smtClean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  <a:p>
                      <a:pPr algn="just"/>
                      <a:r>
                        <a:rPr lang="es-CO" sz="1600" dirty="0" smtClean="0">
                          <a:solidFill>
                            <a:srgbClr val="002060"/>
                          </a:solidFill>
                        </a:rPr>
                        <a:t>Implementación</a:t>
                      </a:r>
                      <a:r>
                        <a:rPr lang="es-CO" sz="1600" baseline="0" dirty="0" smtClean="0">
                          <a:solidFill>
                            <a:srgbClr val="002060"/>
                          </a:solidFill>
                        </a:rPr>
                        <a:t> del decreto 299 de 2020, por medio del cual se establece el protocolo del sistema de recompensas </a:t>
                      </a:r>
                      <a:endParaRPr lang="es-CO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789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957960"/>
              </p:ext>
            </p:extLst>
          </p:nvPr>
        </p:nvGraphicFramePr>
        <p:xfrm>
          <a:off x="104631" y="1172648"/>
          <a:ext cx="543635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DEPENDENCIAS CORRESPONSABLES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452088"/>
              </p:ext>
            </p:extLst>
          </p:nvPr>
        </p:nvGraphicFramePr>
        <p:xfrm>
          <a:off x="104632" y="1594274"/>
          <a:ext cx="543635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Gerencia de Proyectos Especiales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550480"/>
              </p:ext>
            </p:extLst>
          </p:nvPr>
        </p:nvGraphicFramePr>
        <p:xfrm>
          <a:off x="104627" y="2007380"/>
          <a:ext cx="5436357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baseline="0" dirty="0">
                          <a:solidFill>
                            <a:schemeClr val="accent2"/>
                          </a:solidFill>
                        </a:rPr>
                        <a:t>PACTO 1 - Por la Seguridad, la Convivencia Ciudadana y la Construcción de Paz</a:t>
                      </a:r>
                    </a:p>
                    <a:p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PROGRAMA: 1.1.2 Promoción de Paz y la Sana</a:t>
                      </a:r>
                    </a:p>
                    <a:p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Convivencia</a:t>
                      </a:r>
                      <a:endParaRPr lang="es-CO" sz="1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162009"/>
              </p:ext>
            </p:extLst>
          </p:nvPr>
        </p:nvGraphicFramePr>
        <p:xfrm>
          <a:off x="104629" y="3152632"/>
          <a:ext cx="5436357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5105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Descripción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meta de producto: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/>
                        <a:t>Casas de justicia fortalecidas técnica y operativamente</a:t>
                      </a:r>
                      <a:endParaRPr lang="es-C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860780"/>
              </p:ext>
            </p:extLst>
          </p:nvPr>
        </p:nvGraphicFramePr>
        <p:xfrm>
          <a:off x="104632" y="3721406"/>
          <a:ext cx="5436357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Periodicidad del Indicador: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Trimestral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producto esperado al final del cuatrienio: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producto esperado al final de la vigencia 2020: </a:t>
                      </a:r>
                      <a:r>
                        <a:rPr lang="es-CO" sz="1600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al finalizar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el trimestre 3 de 2020: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  <a:p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Valor al finalizar</a:t>
                      </a:r>
                      <a:r>
                        <a:rPr lang="es-CO" sz="1600" baseline="0" dirty="0">
                          <a:solidFill>
                            <a:schemeClr val="tx2"/>
                          </a:solidFill>
                        </a:rPr>
                        <a:t> el trimestre 4 de 2020: </a:t>
                      </a:r>
                      <a:r>
                        <a:rPr lang="es-CO" sz="1600" baseline="0" dirty="0">
                          <a:solidFill>
                            <a:srgbClr val="0070C0"/>
                          </a:solidFill>
                        </a:rPr>
                        <a:t>2</a:t>
                      </a:r>
                      <a:endParaRPr lang="es-CO" sz="1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703543"/>
              </p:ext>
            </p:extLst>
          </p:nvPr>
        </p:nvGraphicFramePr>
        <p:xfrm>
          <a:off x="104632" y="5137992"/>
          <a:ext cx="8916540" cy="1565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65344"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solidFill>
                            <a:schemeClr val="tx2"/>
                          </a:solidFill>
                        </a:rPr>
                        <a:t>ACTIVIDADES EJECUTADAS PARA LA VIGENCIA  2020: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chemeClr val="accent2"/>
                          </a:solidFill>
                        </a:rPr>
                        <a:t>1. Talleres  de promoción de derechos humanos, 2.Actividades componente étnico, 3. Prestación de servicios de justicia cercana al ciudadano, 4. Talleres para la prevención y atención de la violencia contra NNA, 5. Talleres para la prevención y atención de la violencia contra la mujer y la familia, 6. Atención por conciliaciones, 7. Casa móvil, 8. Campaña de difusión, 9. Capacitación y sensibilización.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609878"/>
              </p:ext>
            </p:extLst>
          </p:nvPr>
        </p:nvGraphicFramePr>
        <p:xfrm>
          <a:off x="5782101" y="4609436"/>
          <a:ext cx="3129889" cy="356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9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6396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solidFill>
                            <a:schemeClr val="accent5"/>
                          </a:solidFill>
                        </a:rPr>
                        <a:t>PRESUPUESTO:</a:t>
                      </a:r>
                      <a:r>
                        <a:rPr lang="es-CO" sz="1600" baseline="0" dirty="0">
                          <a:solidFill>
                            <a:schemeClr val="accent5"/>
                          </a:solidFill>
                        </a:rPr>
                        <a:t>  $50.000.000</a:t>
                      </a:r>
                      <a:endParaRPr lang="es-CO" sz="16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9BA407A0-B0F8-554E-8A06-4F6543495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354" y="1585124"/>
            <a:ext cx="3163635" cy="2852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2265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7376160" y="5706625"/>
            <a:ext cx="1767840" cy="3627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15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s-CO" sz="15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JuntosPodemos</a:t>
            </a:r>
            <a:endParaRPr lang="es-CO" sz="15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0" y="1215967"/>
            <a:ext cx="9144000" cy="79692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object 38"/>
          <p:cNvSpPr/>
          <p:nvPr/>
        </p:nvSpPr>
        <p:spPr>
          <a:xfrm>
            <a:off x="0" y="857250"/>
            <a:ext cx="9144000" cy="358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45"/>
          </a:p>
        </p:txBody>
      </p:sp>
      <p:sp>
        <p:nvSpPr>
          <p:cNvPr id="18" name="Subtítulo 2"/>
          <p:cNvSpPr txBox="1">
            <a:spLocks/>
          </p:cNvSpPr>
          <p:nvPr/>
        </p:nvSpPr>
        <p:spPr>
          <a:xfrm>
            <a:off x="164157" y="1330125"/>
            <a:ext cx="1303711" cy="41041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8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778284" y="1335525"/>
            <a:ext cx="6042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</a:rPr>
              <a:t>1.1.2 Promoción de Paz y la Sana</a:t>
            </a:r>
          </a:p>
          <a:p>
            <a:r>
              <a:rPr lang="es-CO" sz="1600" dirty="0">
                <a:solidFill>
                  <a:schemeClr val="bg1"/>
                </a:solidFill>
              </a:rPr>
              <a:t>Convivencia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7675" y="2012887"/>
            <a:ext cx="146386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Evidencias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3E3BC6A2-52F5-1848-B385-167372E09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033659"/>
              </p:ext>
            </p:extLst>
          </p:nvPr>
        </p:nvGraphicFramePr>
        <p:xfrm>
          <a:off x="824475" y="2809806"/>
          <a:ext cx="7619134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9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8978">
                <a:tc>
                  <a:txBody>
                    <a:bodyPr/>
                    <a:lstStyle/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El Fortalecimiento técnico y administrativo de las Casas de Justicia.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Los usuarios atendidos por asesoría jurídica, en promoción y divulgación de los derechos de la mujer y la familia, por conciliación en equidad. 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Total de usuarios que ingresaron a Casa de Justicia Niquía durante el presente año: </a:t>
                      </a:r>
                      <a:r>
                        <a:rPr lang="es-CO" sz="1600" b="1" dirty="0">
                          <a:solidFill>
                            <a:srgbClr val="002060"/>
                          </a:solidFill>
                        </a:rPr>
                        <a:t>4.628.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Total usuarios atendidos mediante canal virtual (correo electrónico y facebook): 1.721.</a:t>
                      </a:r>
                    </a:p>
                    <a:p>
                      <a:pPr algn="just"/>
                      <a:r>
                        <a:rPr lang="es-CO" sz="1600" dirty="0">
                          <a:solidFill>
                            <a:srgbClr val="002060"/>
                          </a:solidFill>
                        </a:rPr>
                        <a:t>El Registro de usuarios atendidos en planillas,según MIPG y/o informe de gestión Dirección Casa de Justicia.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94103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caldia" id="{3991677C-BAE6-9544-B8E5-A38E775525EB}" vid="{58AB8FDC-9EA6-B847-972A-41729590BB9C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</TotalTime>
  <Words>2733</Words>
  <Application>Microsoft Office PowerPoint</Application>
  <PresentationFormat>Carta (216 x 279 mm)</PresentationFormat>
  <Paragraphs>256</Paragraphs>
  <Slides>25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Open Sans</vt:lpstr>
      <vt:lpstr>Open Sans SemiBold</vt:lpstr>
      <vt:lpstr>Tw Cen MT</vt:lpstr>
      <vt:lpstr>Tema de Office</vt:lpstr>
      <vt:lpstr>Presentación de PowerPoint</vt:lpstr>
      <vt:lpstr>INFORME DE GESTIÓN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Camilo Ortega Pérez</cp:lastModifiedBy>
  <cp:revision>48</cp:revision>
  <dcterms:created xsi:type="dcterms:W3CDTF">2020-01-13T16:16:32Z</dcterms:created>
  <dcterms:modified xsi:type="dcterms:W3CDTF">2020-11-08T14:33:04Z</dcterms:modified>
</cp:coreProperties>
</file>