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charts/chart2.xml" ContentType="application/vnd.openxmlformats-officedocument.drawingml.chart+xml"/>
  <Override PartName="/ppt/charts/style4.xml" ContentType="application/vnd.ms-office.chartstyl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Lst>
  <p:notesMasterIdLst>
    <p:notesMasterId r:id="rId60"/>
  </p:notesMasterIdLst>
  <p:sldIdLst>
    <p:sldId id="271"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62" r:id="rId30"/>
    <p:sldId id="363" r:id="rId31"/>
    <p:sldId id="364"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8" r:id="rId57"/>
    <p:sldId id="359" r:id="rId58"/>
    <p:sldId id="365"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59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486"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315"/>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Hoja_de_c_lculo_de_Microsoft_Office_Excel5.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Hoja_de_c_lculo_de_Microsoft_Office_Excel6.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Hoja_de_c_lculo_de_Microsoft_Office_Excel7.xlsx"/><Relationship Id="rId1" Type="http://schemas.openxmlformats.org/officeDocument/2006/relationships/themeOverride" Target="../theme/themeOverride2.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Hoja_de_c_lculo_de_Microsoft_Office_Excel8.xlsx"/></Relationships>
</file>

<file path=ppt/charts/chart1.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CO"/>
              <a:t>FORMACIÓN Y CAPACITACIÓN</a:t>
            </a:r>
          </a:p>
        </c:rich>
      </c:tx>
      <c:layout>
        <c:manualLayout>
          <c:xMode val="edge"/>
          <c:yMode val="edge"/>
          <c:x val="0.2806067925562003"/>
          <c:y val="0"/>
        </c:manualLayout>
      </c:layout>
      <c:spPr>
        <a:noFill/>
        <a:ln>
          <a:noFill/>
        </a:ln>
        <a:effectLst/>
      </c:spPr>
    </c:title>
    <c:plotArea>
      <c:layout/>
      <c:barChart>
        <c:barDir val="bar"/>
        <c:grouping val="clustered"/>
        <c:ser>
          <c:idx val="0"/>
          <c:order val="0"/>
          <c:tx>
            <c:strRef>
              <c:f>Hoja1!$B$1</c:f>
              <c:strCache>
                <c:ptCount val="1"/>
                <c:pt idx="0">
                  <c:v>Convocados</c:v>
                </c:pt>
              </c:strCache>
            </c:strRef>
          </c:tx>
          <c:spPr>
            <a:solidFill>
              <a:schemeClr val="accent1">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Preparación para el retiro laboral (virtual)</c:v>
                </c:pt>
                <c:pt idx="1">
                  <c:v>Inducción (virtual)</c:v>
                </c:pt>
                <c:pt idx="2">
                  <c:v>Presupuesto Público y Formulación del Presupuesto 2021 (Gabinete Municipal)</c:v>
                </c:pt>
                <c:pt idx="3">
                  <c:v>Capacitación y Seguimiento a las Políticas Públicas (Gabinete Municipal)</c:v>
                </c:pt>
              </c:strCache>
            </c:strRef>
          </c:cat>
          <c:val>
            <c:numRef>
              <c:f>Hoja1!$B$2:$B$5</c:f>
              <c:numCache>
                <c:formatCode>General</c:formatCode>
                <c:ptCount val="4"/>
                <c:pt idx="0">
                  <c:v>72</c:v>
                </c:pt>
                <c:pt idx="1">
                  <c:v>100</c:v>
                </c:pt>
                <c:pt idx="2">
                  <c:v>30</c:v>
                </c:pt>
                <c:pt idx="3">
                  <c:v>30</c:v>
                </c:pt>
              </c:numCache>
            </c:numRef>
          </c:val>
          <c:extLst xmlns:c16r2="http://schemas.microsoft.com/office/drawing/2015/06/chart">
            <c:ext xmlns:c16="http://schemas.microsoft.com/office/drawing/2014/chart" uri="{C3380CC4-5D6E-409C-BE32-E72D297353CC}">
              <c16:uniqueId val="{00000000-EBAF-4AE9-8BFA-2F4ED9C89C69}"/>
            </c:ext>
          </c:extLst>
        </c:ser>
        <c:ser>
          <c:idx val="1"/>
          <c:order val="1"/>
          <c:tx>
            <c:strRef>
              <c:f>Hoja1!$C$1</c:f>
              <c:strCache>
                <c:ptCount val="1"/>
                <c:pt idx="0">
                  <c:v>Asistentes</c:v>
                </c:pt>
              </c:strCache>
            </c:strRef>
          </c:tx>
          <c:spPr>
            <a:solidFill>
              <a:schemeClr val="accent2">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lumMod val="50000"/>
                      </a:schemeClr>
                    </a:solidFill>
                    <a:latin typeface="+mn-lt"/>
                    <a:ea typeface="+mn-ea"/>
                    <a:cs typeface="+mn-cs"/>
                  </a:defRPr>
                </a:pPr>
                <a:endParaRPr lang="es-CO"/>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Preparación para el retiro laboral (virtual)</c:v>
                </c:pt>
                <c:pt idx="1">
                  <c:v>Inducción (virtual)</c:v>
                </c:pt>
                <c:pt idx="2">
                  <c:v>Presupuesto Público y Formulación del Presupuesto 2021 (Gabinete Municipal)</c:v>
                </c:pt>
                <c:pt idx="3">
                  <c:v>Capacitación y Seguimiento a las Políticas Públicas (Gabinete Municipal)</c:v>
                </c:pt>
              </c:strCache>
            </c:strRef>
          </c:cat>
          <c:val>
            <c:numRef>
              <c:f>Hoja1!$C$2:$C$5</c:f>
              <c:numCache>
                <c:formatCode>General</c:formatCode>
                <c:ptCount val="4"/>
                <c:pt idx="0">
                  <c:v>35</c:v>
                </c:pt>
                <c:pt idx="1">
                  <c:v>41</c:v>
                </c:pt>
                <c:pt idx="2">
                  <c:v>30</c:v>
                </c:pt>
                <c:pt idx="3">
                  <c:v>30</c:v>
                </c:pt>
              </c:numCache>
            </c:numRef>
          </c:val>
          <c:extLst xmlns:c16r2="http://schemas.microsoft.com/office/drawing/2015/06/chart">
            <c:ext xmlns:c16="http://schemas.microsoft.com/office/drawing/2014/chart" uri="{C3380CC4-5D6E-409C-BE32-E72D297353CC}">
              <c16:uniqueId val="{00000001-EBAF-4AE9-8BFA-2F4ED9C89C69}"/>
            </c:ext>
          </c:extLst>
        </c:ser>
        <c:dLbls>
          <c:showVal val="1"/>
        </c:dLbls>
        <c:gapWidth val="65"/>
        <c:axId val="56434688"/>
        <c:axId val="56436224"/>
      </c:barChart>
      <c:catAx>
        <c:axId val="56434688"/>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s-CO"/>
          </a:p>
        </c:txPr>
        <c:crossAx val="56436224"/>
        <c:crosses val="autoZero"/>
        <c:auto val="1"/>
        <c:lblAlgn val="ctr"/>
        <c:lblOffset val="100"/>
      </c:catAx>
      <c:valAx>
        <c:axId val="56436224"/>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56434688"/>
        <c:crosses val="autoZero"/>
        <c:crossBetween val="between"/>
      </c:valAx>
      <c:spPr>
        <a:noFill/>
        <a:ln>
          <a:noFill/>
        </a:ln>
        <a:effectLst/>
      </c:spPr>
    </c:plotArea>
    <c:legend>
      <c:legendPos val="b"/>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legend>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s-CO"/>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CO"/>
              <a:t>ESTÍMULOS E INCENTIVOS</a:t>
            </a:r>
          </a:p>
        </c:rich>
      </c:tx>
      <c:spPr>
        <a:noFill/>
        <a:ln>
          <a:noFill/>
        </a:ln>
        <a:effectLst/>
      </c:spPr>
    </c:title>
    <c:plotArea>
      <c:layout/>
      <c:barChart>
        <c:barDir val="bar"/>
        <c:grouping val="clustered"/>
        <c:ser>
          <c:idx val="0"/>
          <c:order val="0"/>
          <c:tx>
            <c:strRef>
              <c:f>'Hoja1 (2)'!$B$1</c:f>
              <c:strCache>
                <c:ptCount val="1"/>
                <c:pt idx="0">
                  <c:v>Convocados</c:v>
                </c:pt>
              </c:strCache>
            </c:strRef>
          </c:tx>
          <c:spPr>
            <a:solidFill>
              <a:schemeClr val="accent1">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mn-lt"/>
                    <a:ea typeface="+mn-ea"/>
                    <a:cs typeface="+mn-cs"/>
                  </a:defRPr>
                </a:pPr>
                <a:endParaRPr lang="es-CO"/>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 (2)'!$A$2:$A$6</c:f>
              <c:strCache>
                <c:ptCount val="5"/>
                <c:pt idx="0">
                  <c:v>Actividades mes de el niño (virtual)</c:v>
                </c:pt>
                <c:pt idx="1">
                  <c:v>Encuentro de familia (virtual)</c:v>
                </c:pt>
                <c:pt idx="2">
                  <c:v>Reconocimiento a grupos de disposición voluntaria</c:v>
                </c:pt>
                <c:pt idx="3">
                  <c:v>Encuentro de parejas</c:v>
                </c:pt>
                <c:pt idx="4">
                  <c:v>ENCUENTRO DE VIDA “Una Vida emocionalmente inteligente” (Prejubilados)</c:v>
                </c:pt>
              </c:strCache>
            </c:strRef>
          </c:cat>
          <c:val>
            <c:numRef>
              <c:f>'Hoja1 (2)'!$B$2:$B$6</c:f>
              <c:numCache>
                <c:formatCode>General</c:formatCode>
                <c:ptCount val="5"/>
                <c:pt idx="0">
                  <c:v>100</c:v>
                </c:pt>
                <c:pt idx="1">
                  <c:v>750</c:v>
                </c:pt>
                <c:pt idx="2">
                  <c:v>100</c:v>
                </c:pt>
                <c:pt idx="3">
                  <c:v>40</c:v>
                </c:pt>
                <c:pt idx="4">
                  <c:v>35</c:v>
                </c:pt>
              </c:numCache>
            </c:numRef>
          </c:val>
          <c:extLst xmlns:c16r2="http://schemas.microsoft.com/office/drawing/2015/06/chart">
            <c:ext xmlns:c16="http://schemas.microsoft.com/office/drawing/2014/chart" uri="{C3380CC4-5D6E-409C-BE32-E72D297353CC}">
              <c16:uniqueId val="{00000000-D156-4E7E-B080-59E1F7066801}"/>
            </c:ext>
          </c:extLst>
        </c:ser>
        <c:ser>
          <c:idx val="1"/>
          <c:order val="1"/>
          <c:tx>
            <c:strRef>
              <c:f>'Hoja1 (2)'!$C$1</c:f>
              <c:strCache>
                <c:ptCount val="1"/>
                <c:pt idx="0">
                  <c:v>Asistentes</c:v>
                </c:pt>
              </c:strCache>
            </c:strRef>
          </c:tx>
          <c:spPr>
            <a:solidFill>
              <a:schemeClr val="accent2">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CO"/>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 (2)'!$A$2:$A$6</c:f>
              <c:strCache>
                <c:ptCount val="5"/>
                <c:pt idx="0">
                  <c:v>Actividades mes de el niño (virtual)</c:v>
                </c:pt>
                <c:pt idx="1">
                  <c:v>Encuentro de familia (virtual)</c:v>
                </c:pt>
                <c:pt idx="2">
                  <c:v>Reconocimiento a grupos de disposición voluntaria</c:v>
                </c:pt>
                <c:pt idx="3">
                  <c:v>Encuentro de parejas</c:v>
                </c:pt>
                <c:pt idx="4">
                  <c:v>ENCUENTRO DE VIDA “Una Vida emocionalmente inteligente” (Prejubilados)</c:v>
                </c:pt>
              </c:strCache>
            </c:strRef>
          </c:cat>
          <c:val>
            <c:numRef>
              <c:f>'Hoja1 (2)'!$C$2:$C$6</c:f>
              <c:numCache>
                <c:formatCode>General</c:formatCode>
                <c:ptCount val="5"/>
                <c:pt idx="0">
                  <c:v>42</c:v>
                </c:pt>
                <c:pt idx="1">
                  <c:v>720</c:v>
                </c:pt>
                <c:pt idx="2">
                  <c:v>100</c:v>
                </c:pt>
                <c:pt idx="3">
                  <c:v>34</c:v>
                </c:pt>
                <c:pt idx="4">
                  <c:v>20</c:v>
                </c:pt>
              </c:numCache>
            </c:numRef>
          </c:val>
          <c:extLst xmlns:c16r2="http://schemas.microsoft.com/office/drawing/2015/06/chart">
            <c:ext xmlns:c16="http://schemas.microsoft.com/office/drawing/2014/chart" uri="{C3380CC4-5D6E-409C-BE32-E72D297353CC}">
              <c16:uniqueId val="{00000001-D156-4E7E-B080-59E1F7066801}"/>
            </c:ext>
          </c:extLst>
        </c:ser>
        <c:dLbls>
          <c:showVal val="1"/>
        </c:dLbls>
        <c:gapWidth val="65"/>
        <c:axId val="57075968"/>
        <c:axId val="56958976"/>
      </c:barChart>
      <c:catAx>
        <c:axId val="57075968"/>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s-CO"/>
          </a:p>
        </c:txPr>
        <c:crossAx val="56958976"/>
        <c:crosses val="autoZero"/>
        <c:auto val="1"/>
        <c:lblAlgn val="ctr"/>
        <c:lblOffset val="100"/>
      </c:catAx>
      <c:valAx>
        <c:axId val="56958976"/>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57075968"/>
        <c:crosses val="autoZero"/>
        <c:crossBetween val="between"/>
      </c:valAx>
      <c:spPr>
        <a:noFill/>
        <a:ln>
          <a:noFill/>
        </a:ln>
        <a:effectLst/>
      </c:spPr>
    </c:plotArea>
    <c:legend>
      <c:legendPos val="b"/>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legend>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baseline="0">
                <a:solidFill>
                  <a:schemeClr val="dk1">
                    <a:lumMod val="75000"/>
                    <a:lumOff val="25000"/>
                  </a:schemeClr>
                </a:solidFill>
                <a:latin typeface="+mn-lt"/>
                <a:ea typeface="+mn-ea"/>
                <a:cs typeface="+mn-cs"/>
              </a:defRPr>
            </a:pPr>
            <a:r>
              <a:rPr lang="en-US"/>
              <a:t>Declaracion Bienes y Rentas</a:t>
            </a:r>
          </a:p>
        </c:rich>
      </c:tx>
      <c:layout>
        <c:manualLayout>
          <c:xMode val="edge"/>
          <c:yMode val="edge"/>
          <c:x val="0.20973035326948214"/>
          <c:y val="2.4865312888520525E-2"/>
        </c:manualLayout>
      </c:layout>
      <c:spPr>
        <a:noFill/>
        <a:ln>
          <a:noFill/>
        </a:ln>
        <a:effectLst/>
      </c:spPr>
    </c:title>
    <c:plotArea>
      <c:layout/>
      <c:pieChart>
        <c:varyColors val="1"/>
        <c:ser>
          <c:idx val="0"/>
          <c:order val="0"/>
          <c:tx>
            <c:strRef>
              <c:f>Hoja1!$B$1</c:f>
              <c:strCache>
                <c:ptCount val="1"/>
                <c:pt idx="0">
                  <c:v>Ventas</c:v>
                </c:pt>
              </c:strCache>
            </c:strRef>
          </c:tx>
          <c:dPt>
            <c:idx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41F4-41AF-BABD-09142DBC616E}"/>
              </c:ext>
            </c:extLst>
          </c:dPt>
          <c:dPt>
            <c:idx val="1"/>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41F4-41AF-BABD-09142DBC616E}"/>
              </c:ext>
            </c:extLst>
          </c:dPt>
          <c:dPt>
            <c:idx val="2"/>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41F4-41AF-BABD-09142DBC616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Hoja1!$A$2:$A$4</c:f>
              <c:strCache>
                <c:ptCount val="3"/>
                <c:pt idx="1">
                  <c:v>PENDIENTE DE PRESENTAR</c:v>
                </c:pt>
                <c:pt idx="2">
                  <c:v>TOTAL FUNCIONARIOS</c:v>
                </c:pt>
              </c:strCache>
            </c:strRef>
          </c:cat>
          <c:val>
            <c:numRef>
              <c:f>Hoja1!$B$2:$B$4</c:f>
              <c:numCache>
                <c:formatCode>General</c:formatCode>
                <c:ptCount val="3"/>
                <c:pt idx="1">
                  <c:v>124</c:v>
                </c:pt>
                <c:pt idx="2">
                  <c:v>622</c:v>
                </c:pt>
              </c:numCache>
            </c:numRef>
          </c:val>
          <c:extLst xmlns:c16r2="http://schemas.microsoft.com/office/drawing/2015/06/chart">
            <c:ext xmlns:c16="http://schemas.microsoft.com/office/drawing/2014/chart" uri="{C3380CC4-5D6E-409C-BE32-E72D297353CC}">
              <c16:uniqueId val="{00000006-41F4-41AF-BABD-09142DBC616E}"/>
            </c:ext>
          </c:extLst>
        </c:ser>
        <c:dLbls>
          <c:showPercent val="1"/>
        </c:dLbls>
        <c:firstSliceAng val="0"/>
      </c:pieChart>
      <c:spPr>
        <a:noFill/>
        <a:ln>
          <a:noFill/>
        </a:ln>
        <a:effectLst/>
      </c:spPr>
    </c:plotArea>
    <c:legend>
      <c:legendPos val="r"/>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s-CO"/>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O"/>
              <a:t>TOTAL CUBRIMIENTO NOMINA/PRESTACIONES </a:t>
            </a:r>
          </a:p>
        </c:rich>
      </c:tx>
      <c:layout/>
      <c:spPr>
        <a:noFill/>
        <a:ln>
          <a:noFill/>
        </a:ln>
        <a:effectLst/>
      </c:spPr>
    </c:title>
    <c:plotArea>
      <c:layout/>
      <c:pieChart>
        <c:varyColors val="1"/>
        <c:ser>
          <c:idx val="0"/>
          <c:order val="0"/>
          <c:dPt>
            <c:idx val="0"/>
            <c:explosion val="15"/>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64D-4C16-BA69-F4E4A5E5875C}"/>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64D-4C16-BA69-F4E4A5E5875C}"/>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64D-4C16-BA69-F4E4A5E5875C}"/>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64D-4C16-BA69-F4E4A5E5875C}"/>
              </c:ext>
            </c:extLst>
          </c:dPt>
          <c:dLbls>
            <c:dLbl>
              <c:idx val="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s-CO"/>
                </a:p>
              </c:txPr>
            </c:dLbl>
            <c:dLbl>
              <c:idx val="2"/>
              <c:layout>
                <c:manualLayout>
                  <c:x val="-0.11502465578431798"/>
                  <c:y val="1.2021104965454979E-2"/>
                </c:manualLayout>
              </c:layout>
              <c:showLegendKey val="1"/>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64D-4C16-BA69-F4E4A5E5875C}"/>
                </c:ext>
              </c:extLst>
            </c:dLbl>
            <c:dLbl>
              <c:idx val="3"/>
              <c:layout>
                <c:manualLayout>
                  <c:x val="0.19618553655914645"/>
                  <c:y val="4.4830675513217712E-2"/>
                </c:manualLayout>
              </c:layout>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s-CO"/>
                </a:p>
              </c:txPr>
              <c:showLegendKey val="1"/>
              <c:showVal val="1"/>
              <c:showCatName val="1"/>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664D-4C16-BA69-F4E4A5E5875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O"/>
              </a:p>
            </c:txPr>
            <c:showLegendKey val="1"/>
            <c:showVal val="1"/>
            <c:showCatNam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resumen!$A$2:$A$5</c:f>
              <c:strCache>
                <c:ptCount val="4"/>
                <c:pt idx="0">
                  <c:v>ADMINISTRATIVA</c:v>
                </c:pt>
                <c:pt idx="1">
                  <c:v>JUBILADOS</c:v>
                </c:pt>
                <c:pt idx="2">
                  <c:v>CONCEJO</c:v>
                </c:pt>
                <c:pt idx="3">
                  <c:v>TRABAJADOR OFICIAL</c:v>
                </c:pt>
              </c:strCache>
            </c:strRef>
          </c:cat>
          <c:val>
            <c:numRef>
              <c:f>resumen!$B$2:$B$5</c:f>
              <c:numCache>
                <c:formatCode>#,##0;[Red]#,##0</c:formatCode>
                <c:ptCount val="4"/>
                <c:pt idx="0">
                  <c:v>26286431089</c:v>
                </c:pt>
                <c:pt idx="1">
                  <c:v>4449017922</c:v>
                </c:pt>
                <c:pt idx="2">
                  <c:v>513785597</c:v>
                </c:pt>
                <c:pt idx="3">
                  <c:v>64763663</c:v>
                </c:pt>
              </c:numCache>
            </c:numRef>
          </c:val>
          <c:extLst xmlns:c16r2="http://schemas.microsoft.com/office/drawing/2015/06/chart">
            <c:ext xmlns:c16="http://schemas.microsoft.com/office/drawing/2014/chart" uri="{C3380CC4-5D6E-409C-BE32-E72D297353CC}">
              <c16:uniqueId val="{00000008-664D-4C16-BA69-F4E4A5E5875C}"/>
            </c:ext>
          </c:extLst>
        </c:ser>
        <c:ser>
          <c:idx val="1"/>
          <c:order val="1"/>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A-664D-4C16-BA69-F4E4A5E5875C}"/>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C-664D-4C16-BA69-F4E4A5E5875C}"/>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E-664D-4C16-BA69-F4E4A5E5875C}"/>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0-664D-4C16-BA69-F4E4A5E5875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CatNam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resumen!$A$2:$A$5</c:f>
              <c:strCache>
                <c:ptCount val="4"/>
                <c:pt idx="0">
                  <c:v>ADMINISTRATIVA</c:v>
                </c:pt>
                <c:pt idx="1">
                  <c:v>JUBILADOS</c:v>
                </c:pt>
                <c:pt idx="2">
                  <c:v>CONCEJO</c:v>
                </c:pt>
                <c:pt idx="3">
                  <c:v>TRABAJADOR OFICIAL</c:v>
                </c:pt>
              </c:strCache>
            </c:strRef>
          </c:cat>
          <c:val>
            <c:numRef>
              <c:f>resumen!$C$2:$C$5</c:f>
              <c:numCache>
                <c:formatCode>General</c:formatCode>
                <c:ptCount val="4"/>
                <c:pt idx="0">
                  <c:v>622</c:v>
                </c:pt>
                <c:pt idx="1">
                  <c:v>284</c:v>
                </c:pt>
                <c:pt idx="2">
                  <c:v>12</c:v>
                </c:pt>
                <c:pt idx="3">
                  <c:v>1</c:v>
                </c:pt>
              </c:numCache>
            </c:numRef>
          </c:val>
          <c:extLst xmlns:c16r2="http://schemas.microsoft.com/office/drawing/2015/06/chart">
            <c:ext xmlns:c16="http://schemas.microsoft.com/office/drawing/2014/chart" uri="{C3380CC4-5D6E-409C-BE32-E72D297353CC}">
              <c16:uniqueId val="{00000011-664D-4C16-BA69-F4E4A5E5875C}"/>
            </c:ext>
          </c:extLst>
        </c:ser>
        <c:dLbls/>
        <c:firstSliceAng val="0"/>
      </c:pieChart>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CO"/>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F47982-E54D-4E23-8D9F-EED0E3C68D22}" type="datetimeFigureOut">
              <a:rPr lang="en-US" smtClean="0"/>
              <a:pPr/>
              <a:t>11/13/2020</a:t>
            </a:fld>
            <a:endParaRPr lang="en-US"/>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444BB84-ECAB-49EE-9513-8D71E2DB7C39}" type="slidenum">
              <a:rPr lang="en-US" smtClean="0"/>
              <a:pPr/>
              <a:t>‹Nº›</a:t>
            </a:fld>
            <a:endParaRPr lang="en-US"/>
          </a:p>
        </p:txBody>
      </p:sp>
    </p:spTree>
    <p:extLst>
      <p:ext uri="{BB962C8B-B14F-4D97-AF65-F5344CB8AC3E}">
        <p14:creationId xmlns:p14="http://schemas.microsoft.com/office/powerpoint/2010/main" xmlns="" val="153249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74">
              <a:defRPr/>
            </a:pPr>
            <a:r>
              <a:rPr lang="es-CO"/>
              <a:t>Código : F- GI--56 Versión:02 Fecha Aprobación :2020-01-13</a:t>
            </a:r>
            <a:endParaRPr lang="es-CO"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pPr/>
              <a:t>7</a:t>
            </a:fld>
            <a:endParaRPr lang="es-CO"/>
          </a:p>
        </p:txBody>
      </p:sp>
    </p:spTree>
    <p:extLst>
      <p:ext uri="{BB962C8B-B14F-4D97-AF65-F5344CB8AC3E}">
        <p14:creationId xmlns:p14="http://schemas.microsoft.com/office/powerpoint/2010/main" xmlns="" val="357718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5092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3326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smtClean="0"/>
              <a:t>Código : F- GI--56 Versión:02 Fecha Aprobación :2020-01-13</a:t>
            </a:r>
            <a:endParaRPr lang="es-CO" sz="1200" dirty="0" smtClean="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44198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9257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79659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2971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2048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8691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4106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0873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74">
              <a:defRPr/>
            </a:pPr>
            <a:r>
              <a:rPr lang="es-CO"/>
              <a:t>Código : F- GI--56 Versión:02 Fecha Aprobación :2020-01-13</a:t>
            </a:r>
            <a:endParaRPr lang="es-CO"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pPr/>
              <a:t>8</a:t>
            </a:fld>
            <a:endParaRPr lang="es-CO"/>
          </a:p>
        </p:txBody>
      </p:sp>
    </p:spTree>
    <p:extLst>
      <p:ext uri="{BB962C8B-B14F-4D97-AF65-F5344CB8AC3E}">
        <p14:creationId xmlns:p14="http://schemas.microsoft.com/office/powerpoint/2010/main" xmlns="" val="156914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smtClean="0"/>
              <a:t>Código : F- GI--56 Versión:02 Fecha Aprobación :2020-01-13</a:t>
            </a:r>
            <a:endParaRPr lang="es-CO" sz="1200" dirty="0" smtClean="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01990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8523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62604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90303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3462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23179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61968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92513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7727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6176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pPr/>
              <a:t>12</a:t>
            </a:fld>
            <a:endParaRPr lang="es-CO"/>
          </a:p>
        </p:txBody>
      </p:sp>
    </p:spTree>
    <p:extLst>
      <p:ext uri="{BB962C8B-B14F-4D97-AF65-F5344CB8AC3E}">
        <p14:creationId xmlns:p14="http://schemas.microsoft.com/office/powerpoint/2010/main" xmlns="" val="664472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39712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61525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4714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dirty="0" smtClean="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03477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9194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pPr/>
              <a:t>19</a:t>
            </a:fld>
            <a:endParaRPr lang="es-CO"/>
          </a:p>
        </p:txBody>
      </p:sp>
    </p:spTree>
    <p:extLst>
      <p:ext uri="{BB962C8B-B14F-4D97-AF65-F5344CB8AC3E}">
        <p14:creationId xmlns:p14="http://schemas.microsoft.com/office/powerpoint/2010/main" xmlns="" val="383967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t>Código : F- GI--56 Versión:02 Fecha Aprobación :2020-01-13</a:t>
            </a:r>
          </a:p>
          <a:p>
            <a:endParaRPr lang="es-CO" dirty="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4955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2011C6A-B226-455C-94A1-C8FB0DFE2A0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725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2011C6A-B226-455C-94A1-C8FB0DFE2A0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4568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2011C6A-B226-455C-94A1-C8FB0DFE2A0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87124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smtClean="0"/>
              <a:t>Código : F- GI--56 Versión:02 Fecha Aprobación :2020-01-13</a:t>
            </a:r>
            <a:endParaRPr lang="es-CO" sz="1200" dirty="0" smtClean="0"/>
          </a:p>
        </p:txBody>
      </p:sp>
      <p:sp>
        <p:nvSpPr>
          <p:cNvPr id="4" name="Marcador de número de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6655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46782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18280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143868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Clic para editar título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494694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7"/>
            <a:ext cx="10515600" cy="1325563"/>
          </a:xfrm>
        </p:spPr>
        <p:txBody>
          <a:bodyPr/>
          <a:lstStyle/>
          <a:p>
            <a:r>
              <a:rPr lang="es-ES"/>
              <a:t>Clic para editar título</a:t>
            </a:r>
            <a:endParaRPr lang="en-US" dirty="0"/>
          </a:p>
        </p:txBody>
      </p:sp>
      <p:sp>
        <p:nvSpPr>
          <p:cNvPr id="3" name="Content Placeholder 2"/>
          <p:cNvSpPr>
            <a:spLocks noGrp="1"/>
          </p:cNvSpPr>
          <p:nvPr>
            <p:ph idx="1"/>
          </p:nvPr>
        </p:nvSpPr>
        <p:spPr>
          <a:xfrm>
            <a:off x="838200" y="2765426"/>
            <a:ext cx="10515600" cy="2898775"/>
          </a:xfrm>
        </p:spPr>
        <p:txBody>
          <a:bodyPr/>
          <a:lstStyle/>
          <a:p>
            <a:pPr lvl="0"/>
            <a:r>
              <a:rPr lang="es-ES"/>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140406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Clic para editar título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841604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838200" y="1825626"/>
            <a:ext cx="5181600" cy="35464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35464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688783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Clic para editar título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2828925"/>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28289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950707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592502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06302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72434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1346543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n-US" dirty="0"/>
          </a:p>
        </p:txBody>
      </p:sp>
      <p:sp>
        <p:nvSpPr>
          <p:cNvPr id="3" name="Content Placeholder 2"/>
          <p:cNvSpPr>
            <a:spLocks noGrp="1"/>
          </p:cNvSpPr>
          <p:nvPr>
            <p:ph idx="1"/>
          </p:nvPr>
        </p:nvSpPr>
        <p:spPr>
          <a:xfrm>
            <a:off x="5183188" y="987427"/>
            <a:ext cx="6172200" cy="43084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3695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829290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70000"/>
            <a:ext cx="3932237" cy="787400"/>
          </a:xfrm>
        </p:spPr>
        <p:txBody>
          <a:bodyPr anchor="b"/>
          <a:lstStyle>
            <a:lvl1pPr>
              <a:defRPr sz="3200"/>
            </a:lvl1pPr>
          </a:lstStyle>
          <a:p>
            <a:r>
              <a:rPr lang="es-ES" dirty="0"/>
              <a:t>Clic para editar título</a:t>
            </a:r>
            <a:endParaRPr lang="en-US" dirty="0"/>
          </a:p>
        </p:txBody>
      </p:sp>
      <p:sp>
        <p:nvSpPr>
          <p:cNvPr id="3" name="Picture Placeholder 2"/>
          <p:cNvSpPr>
            <a:spLocks noGrp="1" noChangeAspect="1"/>
          </p:cNvSpPr>
          <p:nvPr>
            <p:ph type="pic" idx="1"/>
          </p:nvPr>
        </p:nvSpPr>
        <p:spPr>
          <a:xfrm>
            <a:off x="5183188" y="1270000"/>
            <a:ext cx="6172200" cy="45910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711264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a:xfrm>
            <a:off x="838200" y="1825625"/>
            <a:ext cx="10515600" cy="35083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155860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4918075"/>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838201" y="365126"/>
            <a:ext cx="7734300" cy="4918075"/>
          </a:xfr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557462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2902911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7"/>
            <a:ext cx="10515600" cy="1325563"/>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2765426"/>
            <a:ext cx="10515600" cy="28987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4584580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3006518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6"/>
            <a:ext cx="5181600" cy="35464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6"/>
            <a:ext cx="5181600" cy="35464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13411791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28289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1" y="2505075"/>
            <a:ext cx="5183188" cy="28289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30597076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1744685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1094931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62327188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18691297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7"/>
            <a:ext cx="6172200" cy="43084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3695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581595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70000"/>
            <a:ext cx="3932237" cy="7874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1270000"/>
            <a:ext cx="6172200" cy="45910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7346249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35083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34811795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491807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49180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0181906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8954557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7"/>
            <a:ext cx="10515600" cy="1325563"/>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2765426"/>
            <a:ext cx="10515600" cy="28987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39978730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77917841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6"/>
            <a:ext cx="5181600" cy="35464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6"/>
            <a:ext cx="5181600" cy="35464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0653741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2401340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28289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1" y="2505075"/>
            <a:ext cx="5183188" cy="28289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71798073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69851336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2923558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51106652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7"/>
            <a:ext cx="6172200" cy="43084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3695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7324551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70000"/>
            <a:ext cx="3932237" cy="7874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1270000"/>
            <a:ext cx="6172200" cy="45910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92600607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35083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55064935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491807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49180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8400951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5293934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7"/>
            <a:ext cx="10515600" cy="1325563"/>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2765426"/>
            <a:ext cx="10515600" cy="28987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6542136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3546846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50216035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6"/>
            <a:ext cx="5181600" cy="35464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6"/>
            <a:ext cx="5181600" cy="35464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24860685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28289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1" y="2505075"/>
            <a:ext cx="5183188" cy="28289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68571777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60993062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64341810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8460063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7"/>
            <a:ext cx="6172200" cy="43084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3695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88503362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70000"/>
            <a:ext cx="3932237" cy="7874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1270000"/>
            <a:ext cx="6172200" cy="45910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80682464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35083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08248207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491807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49180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3010108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1666130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Clic para editar título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9041854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927"/>
            <a:ext cx="10515600" cy="1325563"/>
          </a:xfrm>
        </p:spPr>
        <p:txBody>
          <a:bodyPr/>
          <a:lstStyle/>
          <a:p>
            <a:r>
              <a:rPr lang="es-ES"/>
              <a:t>Clic para editar título</a:t>
            </a:r>
            <a:endParaRPr lang="en-US" dirty="0"/>
          </a:p>
        </p:txBody>
      </p:sp>
      <p:sp>
        <p:nvSpPr>
          <p:cNvPr id="3" name="Content Placeholder 2"/>
          <p:cNvSpPr>
            <a:spLocks noGrp="1"/>
          </p:cNvSpPr>
          <p:nvPr>
            <p:ph idx="1"/>
          </p:nvPr>
        </p:nvSpPr>
        <p:spPr>
          <a:xfrm>
            <a:off x="838200" y="2765426"/>
            <a:ext cx="10515600" cy="2898775"/>
          </a:xfrm>
        </p:spPr>
        <p:txBody>
          <a:bodyPr/>
          <a:lstStyle/>
          <a:p>
            <a:pPr lvl="0"/>
            <a:r>
              <a:rPr lang="es-ES"/>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2268708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Clic para editar título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370907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838200" y="1825626"/>
            <a:ext cx="5181600" cy="35464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35464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976162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Clic para editar título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2828925"/>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28289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815838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153508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003923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063205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n-US" dirty="0"/>
          </a:p>
        </p:txBody>
      </p:sp>
      <p:sp>
        <p:nvSpPr>
          <p:cNvPr id="3" name="Content Placeholder 2"/>
          <p:cNvSpPr>
            <a:spLocks noGrp="1"/>
          </p:cNvSpPr>
          <p:nvPr>
            <p:ph idx="1"/>
          </p:nvPr>
        </p:nvSpPr>
        <p:spPr>
          <a:xfrm>
            <a:off x="5183188" y="987427"/>
            <a:ext cx="6172200" cy="43084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3695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028308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270000"/>
            <a:ext cx="3932237" cy="787400"/>
          </a:xfrm>
        </p:spPr>
        <p:txBody>
          <a:bodyPr anchor="b"/>
          <a:lstStyle>
            <a:lvl1pPr>
              <a:defRPr sz="3200"/>
            </a:lvl1pPr>
          </a:lstStyle>
          <a:p>
            <a:r>
              <a:rPr lang="es-ES" dirty="0"/>
              <a:t>Clic para editar título</a:t>
            </a:r>
            <a:endParaRPr lang="en-US" dirty="0"/>
          </a:p>
        </p:txBody>
      </p:sp>
      <p:sp>
        <p:nvSpPr>
          <p:cNvPr id="3" name="Picture Placeholder 2"/>
          <p:cNvSpPr>
            <a:spLocks noGrp="1" noChangeAspect="1"/>
          </p:cNvSpPr>
          <p:nvPr>
            <p:ph type="pic" idx="1"/>
          </p:nvPr>
        </p:nvSpPr>
        <p:spPr>
          <a:xfrm>
            <a:off x="5183188" y="1270000"/>
            <a:ext cx="6172200" cy="45910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96494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2441923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a:xfrm>
            <a:off x="838200" y="1825625"/>
            <a:ext cx="10515600" cy="35083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573339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4918075"/>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838201" y="365126"/>
            <a:ext cx="7734300" cy="4918075"/>
          </a:xfr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19020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207749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324A4B9-DFBF-4839-92E3-756C36A017C8}" type="datetimeFigureOut">
              <a:rPr lang="en-US" smtClean="0"/>
              <a:pPr/>
              <a:t>11/13/2020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245835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4A4B9-DFBF-4839-92E3-756C36A017C8}" type="datetimeFigureOut">
              <a:rPr lang="en-US" smtClean="0"/>
              <a:pPr/>
              <a:t>11/13/2020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A73D7-128D-420B-B9B2-435AD8890DC1}" type="slidenum">
              <a:rPr lang="en-US" smtClean="0"/>
              <a:pPr/>
              <a:t>‹Nº›</a:t>
            </a:fld>
            <a:endParaRPr lang="en-US"/>
          </a:p>
        </p:txBody>
      </p:sp>
    </p:spTree>
    <p:extLst>
      <p:ext uri="{BB962C8B-B14F-4D97-AF65-F5344CB8AC3E}">
        <p14:creationId xmlns:p14="http://schemas.microsoft.com/office/powerpoint/2010/main" xmlns="" val="250103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s-ES_tradnl">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9568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s-ES_tradnl">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38409882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s-ES_tradnl">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42773688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s-ES_tradnl">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18387400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2A92C30B-0393-4743-8420-5320F302B3F1}" type="datetimeFigureOut">
              <a:rPr lang="es-ES_tradnl" smtClean="0">
                <a:solidFill>
                  <a:prstClr val="black">
                    <a:tint val="75000"/>
                  </a:prstClr>
                </a:solidFill>
              </a:rPr>
              <a:pPr defTabSz="685800"/>
              <a:t>13/11/2020</a:t>
            </a:fld>
            <a:endParaRPr lang="es-ES_tradnl">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s-ES_tradnl">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C897BA3-62DA-DA43-9BDE-A7247A1F897F}" type="slidenum">
              <a:rPr lang="es-ES_tradnl" smtClean="0">
                <a:solidFill>
                  <a:prstClr val="black">
                    <a:tint val="75000"/>
                  </a:prstClr>
                </a:solidFill>
              </a:rPr>
              <a:pPr defTabSz="685800"/>
              <a:t>‹Nº›</a:t>
            </a:fld>
            <a:endParaRPr lang="es-ES_tradnl">
              <a:solidFill>
                <a:prstClr val="black">
                  <a:tint val="75000"/>
                </a:prstClr>
              </a:solidFill>
            </a:endParaRPr>
          </a:p>
        </p:txBody>
      </p:sp>
    </p:spTree>
    <p:extLst>
      <p:ext uri="{BB962C8B-B14F-4D97-AF65-F5344CB8AC3E}">
        <p14:creationId xmlns:p14="http://schemas.microsoft.com/office/powerpoint/2010/main" xmlns="" val="74451955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package" Target="../embeddings/Hoja_de_c_lculo_de_Microsoft_Office_Excel4.xlsx"/><Relationship Id="rId4" Type="http://schemas.openxmlformats.org/officeDocument/2006/relationships/package" Target="../embeddings/Hoja_de_c_lculo_de_Microsoft_Office_Excel3.xlsx"/></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www.desdeelexilio.com/2016/10/20/la-sociedad-es-un-sistema-dinamico-y-complej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teel.net.co/bateria-de-riesgo-psicosocial/"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hyperlink" Target="http://steel.net.co/decreto-1072-de-201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xml"/><Relationship Id="rId7" Type="http://schemas.openxmlformats.org/officeDocument/2006/relationships/package" Target="../embeddings/Hoja_de_c_lculo_de_Microsoft_Office_Excel1.xls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3.jpeg"/><Relationship Id="rId5" Type="http://schemas.openxmlformats.org/officeDocument/2006/relationships/package" Target="../embeddings/Hoja_de_c_lculo_de_Microsoft_Office_Excel2.xlsx"/><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1" descr="00"/>
          <p:cNvPicPr>
            <a:picLocks noGrp="1" noChangeAspect="1"/>
          </p:cNvPicPr>
          <p:nvPr isPhoto="1"/>
        </p:nvPicPr>
        <p:blipFill>
          <a:blip r:embed="rId2" cstate="print">
            <a:extLst>
              <a:ext uri="{28A0092B-C50C-407E-A947-70E740481C1C}">
                <a14:useLocalDpi xmlns:a14="http://schemas.microsoft.com/office/drawing/2010/main" xmlns="" val="0"/>
              </a:ext>
            </a:extLst>
          </a:blip>
          <a:srcRect/>
          <a:stretch>
            <a:fillRect/>
          </a:stretch>
        </p:blipFill>
        <p:spPr bwMode="auto">
          <a:xfrm>
            <a:off x="23285" y="0"/>
            <a:ext cx="121454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727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346"/>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ubtítulo 2"/>
          <p:cNvSpPr txBox="1">
            <a:spLocks/>
          </p:cNvSpPr>
          <p:nvPr/>
        </p:nvSpPr>
        <p:spPr>
          <a:xfrm>
            <a:off x="9834880" y="6467717"/>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ítulo 3"/>
          <p:cNvSpPr>
            <a:spLocks noGrp="1"/>
          </p:cNvSpPr>
          <p:nvPr>
            <p:ph type="title"/>
          </p:nvPr>
        </p:nvSpPr>
        <p:spPr>
          <a:xfrm>
            <a:off x="0" y="457200"/>
            <a:ext cx="12191999" cy="729916"/>
          </a:xfrm>
          <a:solidFill>
            <a:schemeClr val="accent1">
              <a:lumMod val="75000"/>
            </a:schemeClr>
          </a:solidFill>
        </p:spPr>
        <p:txBody>
          <a:bodyPr/>
          <a:lstStyle/>
          <a:p>
            <a:pPr algn="ctr"/>
            <a:r>
              <a:rPr lang="es-CO" b="1" dirty="0" smtClean="0">
                <a:solidFill>
                  <a:schemeClr val="bg1"/>
                </a:solidFill>
                <a:latin typeface="+mn-lt"/>
              </a:rPr>
              <a:t>ADQUISICIONES Y SUMINISTROS</a:t>
            </a:r>
            <a:endParaRPr lang="es-CO" b="1" dirty="0">
              <a:solidFill>
                <a:schemeClr val="bg1"/>
              </a:solidFill>
              <a:latin typeface="+mn-lt"/>
            </a:endParaRPr>
          </a:p>
        </p:txBody>
      </p:sp>
      <p:sp>
        <p:nvSpPr>
          <p:cNvPr id="13" name="Marcador de texto 12"/>
          <p:cNvSpPr>
            <a:spLocks noGrp="1"/>
          </p:cNvSpPr>
          <p:nvPr>
            <p:ph type="body" sz="half" idx="2"/>
          </p:nvPr>
        </p:nvSpPr>
        <p:spPr/>
        <p:txBody>
          <a:bodyPr/>
          <a:lstStyle/>
          <a:p>
            <a:endParaRPr lang="es-CO"/>
          </a:p>
        </p:txBody>
      </p:sp>
      <p:sp>
        <p:nvSpPr>
          <p:cNvPr id="8" name="Rectángulo 7"/>
          <p:cNvSpPr/>
          <p:nvPr/>
        </p:nvSpPr>
        <p:spPr>
          <a:xfrm>
            <a:off x="838201" y="1816767"/>
            <a:ext cx="5241758" cy="4708981"/>
          </a:xfrm>
          <a:prstGeom prst="rect">
            <a:avLst/>
          </a:prstGeom>
          <a:solidFill>
            <a:schemeClr val="accent2">
              <a:lumMod val="20000"/>
              <a:lumOff val="80000"/>
            </a:schemeClr>
          </a:solidFill>
        </p:spPr>
        <p:txBody>
          <a:bodyPr wrap="square">
            <a:spAutoFit/>
          </a:bodyPr>
          <a:lstStyle/>
          <a:p>
            <a:endParaRPr lang="es-CO" sz="2000" dirty="0">
              <a:solidFill>
                <a:srgbClr val="000000"/>
              </a:solidFill>
              <a:latin typeface="Arial" panose="020B0604020202020204" pitchFamily="34" charset="0"/>
            </a:endParaRPr>
          </a:p>
          <a:p>
            <a:r>
              <a:rPr lang="es-CO" sz="2000" dirty="0">
                <a:solidFill>
                  <a:srgbClr val="000000"/>
                </a:solidFill>
                <a:latin typeface="Arial" panose="020B0604020202020204" pitchFamily="34" charset="0"/>
              </a:rPr>
              <a:t> </a:t>
            </a:r>
          </a:p>
          <a:p>
            <a:pPr algn="just"/>
            <a:r>
              <a:rPr lang="es-CO" sz="2000" dirty="0">
                <a:solidFill>
                  <a:srgbClr val="000000"/>
                </a:solidFill>
              </a:rPr>
              <a:t>1- Contratación Directa </a:t>
            </a:r>
            <a:r>
              <a:rPr lang="es-CO" sz="2000" dirty="0" smtClean="0">
                <a:solidFill>
                  <a:srgbClr val="000000"/>
                </a:solidFill>
              </a:rPr>
              <a:t>No.1.200 </a:t>
            </a:r>
            <a:r>
              <a:rPr lang="es-CO" sz="2000" dirty="0">
                <a:solidFill>
                  <a:srgbClr val="000000"/>
                </a:solidFill>
              </a:rPr>
              <a:t>de 2020 con la </a:t>
            </a:r>
            <a:r>
              <a:rPr lang="es-CO" sz="2000" dirty="0" smtClean="0">
                <a:solidFill>
                  <a:srgbClr val="000000"/>
                </a:solidFill>
              </a:rPr>
              <a:t>empresa</a:t>
            </a:r>
            <a:r>
              <a:rPr lang="es-CO" sz="2000" dirty="0">
                <a:solidFill>
                  <a:srgbClr val="000000"/>
                </a:solidFill>
              </a:rPr>
              <a:t> LITOGRAFIA CARACAS/ OMAR DE JESUS DEL RIO </a:t>
            </a:r>
            <a:r>
              <a:rPr lang="es-CO" sz="2000" dirty="0" smtClean="0">
                <a:solidFill>
                  <a:srgbClr val="000000"/>
                </a:solidFill>
              </a:rPr>
              <a:t>DUQUE Suministro </a:t>
            </a:r>
            <a:r>
              <a:rPr lang="es-CO" sz="2000" dirty="0">
                <a:solidFill>
                  <a:srgbClr val="000000"/>
                </a:solidFill>
              </a:rPr>
              <a:t>de papelería e implementos de oficina para la </a:t>
            </a:r>
            <a:r>
              <a:rPr lang="es-CO" sz="2000" dirty="0" smtClean="0">
                <a:solidFill>
                  <a:srgbClr val="000000"/>
                </a:solidFill>
              </a:rPr>
              <a:t>Alcaldía </a:t>
            </a:r>
            <a:r>
              <a:rPr lang="es-CO" sz="2000" dirty="0">
                <a:solidFill>
                  <a:srgbClr val="000000"/>
                </a:solidFill>
              </a:rPr>
              <a:t>del municipio de </a:t>
            </a:r>
            <a:r>
              <a:rPr lang="es-CO" sz="2000" dirty="0" smtClean="0">
                <a:solidFill>
                  <a:srgbClr val="000000"/>
                </a:solidFill>
              </a:rPr>
              <a:t>Bello, por </a:t>
            </a:r>
            <a:r>
              <a:rPr lang="es-CO" sz="2000" dirty="0">
                <a:solidFill>
                  <a:srgbClr val="000000"/>
                </a:solidFill>
              </a:rPr>
              <a:t>un total de $</a:t>
            </a:r>
            <a:r>
              <a:rPr lang="es-CO" sz="2000" b="1" dirty="0">
                <a:solidFill>
                  <a:srgbClr val="000000"/>
                </a:solidFill>
              </a:rPr>
              <a:t>56.833.025.55. </a:t>
            </a:r>
            <a:endParaRPr lang="es-CO" sz="2000" dirty="0">
              <a:solidFill>
                <a:srgbClr val="000000"/>
              </a:solidFill>
            </a:endParaRPr>
          </a:p>
          <a:p>
            <a:pPr algn="just"/>
            <a:endParaRPr lang="es-CO" sz="2000" dirty="0">
              <a:solidFill>
                <a:srgbClr val="000000"/>
              </a:solidFill>
            </a:endParaRPr>
          </a:p>
          <a:p>
            <a:pPr algn="just"/>
            <a:r>
              <a:rPr lang="es-CO" sz="2000" dirty="0">
                <a:solidFill>
                  <a:srgbClr val="000000"/>
                </a:solidFill>
              </a:rPr>
              <a:t>2- Contratación Directa </a:t>
            </a:r>
            <a:r>
              <a:rPr lang="es-CO" sz="2000" dirty="0" smtClean="0">
                <a:solidFill>
                  <a:srgbClr val="000000"/>
                </a:solidFill>
              </a:rPr>
              <a:t>No.802 </a:t>
            </a:r>
            <a:r>
              <a:rPr lang="es-CO" sz="2000" dirty="0">
                <a:solidFill>
                  <a:srgbClr val="000000"/>
                </a:solidFill>
              </a:rPr>
              <a:t>de 2020 con la empresa AGENCIA GRUPO BRAND S.A.S. Suministro de elementos de protección personal y seguridad industrial, para los empleados de la administración municipal de </a:t>
            </a:r>
            <a:r>
              <a:rPr lang="es-CO" sz="2000" dirty="0" smtClean="0">
                <a:solidFill>
                  <a:srgbClr val="000000"/>
                </a:solidFill>
              </a:rPr>
              <a:t>bello, por </a:t>
            </a:r>
            <a:r>
              <a:rPr lang="es-CO" sz="2000" dirty="0">
                <a:solidFill>
                  <a:srgbClr val="000000"/>
                </a:solidFill>
              </a:rPr>
              <a:t>un valor de $</a:t>
            </a:r>
            <a:r>
              <a:rPr lang="es-CO" sz="2000" b="1" dirty="0" smtClean="0">
                <a:solidFill>
                  <a:srgbClr val="000000"/>
                </a:solidFill>
              </a:rPr>
              <a:t>341.974.063</a:t>
            </a:r>
            <a:r>
              <a:rPr lang="es-CO" b="1" dirty="0" smtClean="0">
                <a:solidFill>
                  <a:srgbClr val="000000"/>
                </a:solidFill>
              </a:rPr>
              <a:t> </a:t>
            </a:r>
            <a:endParaRPr lang="es-CO" dirty="0">
              <a:solidFill>
                <a:srgbClr val="000000"/>
              </a:solidFill>
            </a:endParaRPr>
          </a:p>
        </p:txBody>
      </p:sp>
      <p:sp>
        <p:nvSpPr>
          <p:cNvPr id="9" name="AutoShape 6" descr="SUMINISTROS OFICINA - Papeleria Gab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8" descr="SUMINISTROS OFICINA - Papeleria Gab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60" name="Picture 12" descr="SUMINISTROS OFICINA - Papeleria Gaby"/>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45178" y="1816767"/>
            <a:ext cx="5069305" cy="4401205"/>
          </a:xfrm>
          <a:prstGeom prst="rect">
            <a:avLst/>
          </a:prstGeom>
          <a:solidFill>
            <a:schemeClr val="bg1"/>
          </a:solidFill>
        </p:spPr>
      </p:pic>
    </p:spTree>
    <p:extLst>
      <p:ext uri="{BB962C8B-B14F-4D97-AF65-F5344CB8AC3E}">
        <p14:creationId xmlns:p14="http://schemas.microsoft.com/office/powerpoint/2010/main" xmlns="" val="250889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ítulo 1"/>
          <p:cNvSpPr>
            <a:spLocks noGrp="1"/>
          </p:cNvSpPr>
          <p:nvPr>
            <p:ph type="title"/>
          </p:nvPr>
        </p:nvSpPr>
        <p:spPr/>
        <p:txBody>
          <a:bodyPr/>
          <a:lstStyle/>
          <a:p>
            <a:pPr algn="ctr"/>
            <a:r>
              <a:rPr lang="es-CO" b="1" dirty="0" smtClean="0">
                <a:solidFill>
                  <a:srgbClr val="0070C0"/>
                </a:solidFill>
                <a:latin typeface="+mn-lt"/>
              </a:rPr>
              <a:t>ARRENDAMIENTOS</a:t>
            </a:r>
            <a:endParaRPr lang="es-CO" b="1" dirty="0">
              <a:solidFill>
                <a:srgbClr val="0070C0"/>
              </a:solidFill>
              <a:latin typeface="+mn-lt"/>
            </a:endParaRPr>
          </a:p>
        </p:txBody>
      </p:sp>
      <p:sp>
        <p:nvSpPr>
          <p:cNvPr id="20" name="Marcador de contenido 5"/>
          <p:cNvSpPr txBox="1">
            <a:spLocks/>
          </p:cNvSpPr>
          <p:nvPr/>
        </p:nvSpPr>
        <p:spPr>
          <a:xfrm>
            <a:off x="468085" y="2536371"/>
            <a:ext cx="5475515" cy="297409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es-CO" sz="2400" b="1" dirty="0" smtClean="0">
              <a:solidFill>
                <a:srgbClr val="FF6600"/>
              </a:solidFill>
              <a:cs typeface="Arial" panose="020B0604020202020204" pitchFamily="34" charset="0"/>
            </a:endParaRPr>
          </a:p>
          <a:p>
            <a:pPr marL="0" indent="0" algn="just">
              <a:spcBef>
                <a:spcPts val="0"/>
              </a:spcBef>
              <a:buFont typeface="Arial" panose="020B0604020202020204" pitchFamily="34" charset="0"/>
              <a:buNone/>
            </a:pPr>
            <a:r>
              <a:rPr lang="es-CO" sz="2400" b="1" dirty="0" smtClean="0">
                <a:cs typeface="Arial" panose="020B0604020202020204" pitchFamily="34" charset="0"/>
              </a:rPr>
              <a:t>La Administración Municipal cuenta con :</a:t>
            </a:r>
          </a:p>
          <a:p>
            <a:pPr marL="0" indent="0" algn="just">
              <a:spcBef>
                <a:spcPts val="0"/>
              </a:spcBef>
              <a:buFont typeface="Arial" panose="020B0604020202020204" pitchFamily="34" charset="0"/>
              <a:buNone/>
            </a:pPr>
            <a:endParaRPr lang="es-CO" sz="2400" b="1" dirty="0">
              <a:cs typeface="Arial" panose="020B0604020202020204" pitchFamily="34" charset="0"/>
            </a:endParaRPr>
          </a:p>
          <a:p>
            <a:pPr algn="just">
              <a:spcBef>
                <a:spcPts val="0"/>
              </a:spcBef>
              <a:buFont typeface="Wingdings" panose="05000000000000000000" pitchFamily="2" charset="2"/>
              <a:buChar char="ü"/>
            </a:pPr>
            <a:r>
              <a:rPr lang="es-CO" sz="2400" b="1" dirty="0" smtClean="0">
                <a:cs typeface="Arial" panose="020B0604020202020204" pitchFamily="34" charset="0"/>
              </a:rPr>
              <a:t> 35 Sedes Administrativas</a:t>
            </a:r>
          </a:p>
          <a:p>
            <a:pPr marL="0" indent="0" algn="just">
              <a:spcBef>
                <a:spcPts val="0"/>
              </a:spcBef>
              <a:buFont typeface="Arial" panose="020B0604020202020204" pitchFamily="34" charset="0"/>
              <a:buNone/>
            </a:pPr>
            <a:endParaRPr lang="es-CO" sz="2400" b="1" dirty="0" smtClean="0">
              <a:cs typeface="Arial" panose="020B0604020202020204" pitchFamily="34" charset="0"/>
            </a:endParaRPr>
          </a:p>
          <a:p>
            <a:pPr algn="just">
              <a:spcBef>
                <a:spcPts val="0"/>
              </a:spcBef>
              <a:buFont typeface="Wingdings" panose="05000000000000000000" pitchFamily="2" charset="2"/>
              <a:buChar char="ü"/>
            </a:pPr>
            <a:r>
              <a:rPr lang="es-CO" sz="2400" b="1" dirty="0" smtClean="0">
                <a:cs typeface="Arial" panose="020B0604020202020204" pitchFamily="34" charset="0"/>
              </a:rPr>
              <a:t> 16 sedes en arrendamiento, </a:t>
            </a:r>
            <a:r>
              <a:rPr lang="es-CO" sz="2400" b="1" dirty="0">
                <a:cs typeface="Arial" panose="020B0604020202020204" pitchFamily="34" charset="0"/>
              </a:rPr>
              <a:t>con un valor mensual de $</a:t>
            </a:r>
            <a:r>
              <a:rPr lang="es-CO" sz="2400" b="1" dirty="0" smtClean="0">
                <a:cs typeface="Arial" panose="020B0604020202020204" pitchFamily="34" charset="0"/>
              </a:rPr>
              <a:t>137.258.601. </a:t>
            </a:r>
          </a:p>
          <a:p>
            <a:pPr marL="0" indent="0" algn="just">
              <a:buFont typeface="Arial" panose="020B0604020202020204" pitchFamily="34" charset="0"/>
              <a:buNone/>
            </a:pPr>
            <a:endParaRPr lang="es-CO" sz="2400" b="1" dirty="0" smtClean="0">
              <a:solidFill>
                <a:srgbClr val="FF6600"/>
              </a:solidFill>
              <a:cs typeface="Arial" panose="020B0604020202020204" pitchFamily="34" charset="0"/>
            </a:endParaRPr>
          </a:p>
          <a:p>
            <a:pPr marL="0" indent="0" algn="just">
              <a:buFont typeface="Arial" panose="020B0604020202020204" pitchFamily="34" charset="0"/>
              <a:buNone/>
            </a:pPr>
            <a:r>
              <a:rPr lang="es-CO" sz="2400" dirty="0" smtClean="0">
                <a:latin typeface="+mj-lt"/>
                <a:cs typeface="Arial" panose="020B0604020202020204" pitchFamily="34" charset="0"/>
              </a:rPr>
              <a:t>. </a:t>
            </a:r>
            <a:endParaRPr lang="es-CO" dirty="0">
              <a:latin typeface="+mj-lt"/>
            </a:endParaRPr>
          </a:p>
        </p:txBody>
      </p:sp>
      <p:pic>
        <p:nvPicPr>
          <p:cNvPr id="4" name="Imagen 3"/>
          <p:cNvPicPr>
            <a:picLocks noChangeAspect="1"/>
          </p:cNvPicPr>
          <p:nvPr/>
        </p:nvPicPr>
        <p:blipFill>
          <a:blip r:embed="rId3" cstate="print"/>
          <a:stretch>
            <a:fillRect/>
          </a:stretch>
        </p:blipFill>
        <p:spPr>
          <a:xfrm>
            <a:off x="6096000" y="1317171"/>
            <a:ext cx="5587743" cy="5225143"/>
          </a:xfrm>
          <a:prstGeom prst="rect">
            <a:avLst/>
          </a:prstGeom>
        </p:spPr>
      </p:pic>
    </p:spTree>
    <p:extLst>
      <p:ext uri="{BB962C8B-B14F-4D97-AF65-F5344CB8AC3E}">
        <p14:creationId xmlns:p14="http://schemas.microsoft.com/office/powerpoint/2010/main" xmlns="" val="539958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ítulo 2">
            <a:extLst>
              <a:ext uri="{FF2B5EF4-FFF2-40B4-BE49-F238E27FC236}">
                <a16:creationId xmlns:a16="http://schemas.microsoft.com/office/drawing/2014/main" xmlns=""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ángulo 7"/>
          <p:cNvSpPr/>
          <p:nvPr/>
        </p:nvSpPr>
        <p:spPr>
          <a:xfrm>
            <a:off x="8950" y="573516"/>
            <a:ext cx="12183050" cy="85871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rPr>
              <a:t>NOVEDADES DE </a:t>
            </a:r>
            <a:r>
              <a:rPr lang="es-CO" sz="3200" b="1" dirty="0" smtClean="0">
                <a:solidFill>
                  <a:schemeClr val="bg1"/>
                </a:solidFill>
              </a:rPr>
              <a:t>ARRENDAMIENTOS</a:t>
            </a:r>
            <a:endParaRPr lang="en-US" sz="3200" dirty="0"/>
          </a:p>
        </p:txBody>
      </p:sp>
      <p:sp>
        <p:nvSpPr>
          <p:cNvPr id="9" name="object 38"/>
          <p:cNvSpPr/>
          <p:nvPr/>
        </p:nvSpPr>
        <p:spPr>
          <a:xfrm>
            <a:off x="0" y="-27878"/>
            <a:ext cx="12192000" cy="601394"/>
          </a:xfrm>
          <a:prstGeom prst="rect">
            <a:avLst/>
          </a:prstGeom>
          <a:blipFill>
            <a:blip r:embed="rId3" cstate="print"/>
            <a:stretch>
              <a:fillRect/>
            </a:stretch>
          </a:blipFill>
        </p:spPr>
        <p:txBody>
          <a:bodyPr wrap="square" lIns="0" tIns="0" rIns="0" bIns="0" rtlCol="0">
            <a:noAutofit/>
          </a:bodyPr>
          <a:lstStyle/>
          <a:p>
            <a:endParaRPr sz="1793"/>
          </a:p>
        </p:txBody>
      </p:sp>
      <p:sp>
        <p:nvSpPr>
          <p:cNvPr id="10"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_tradnl" sz="2400" b="1" dirty="0">
              <a:solidFill>
                <a:schemeClr val="bg1"/>
              </a:solidFill>
            </a:endParaRPr>
          </a:p>
        </p:txBody>
      </p:sp>
      <p:sp>
        <p:nvSpPr>
          <p:cNvPr id="20" name="Marcador de texto 2"/>
          <p:cNvSpPr>
            <a:spLocks noGrp="1"/>
          </p:cNvSpPr>
          <p:nvPr>
            <p:ph type="body" idx="1"/>
          </p:nvPr>
        </p:nvSpPr>
        <p:spPr>
          <a:xfrm>
            <a:off x="445168" y="1564105"/>
            <a:ext cx="10902282" cy="4162927"/>
          </a:xfrm>
        </p:spPr>
        <p:txBody>
          <a:bodyPr>
            <a:normAutofit/>
          </a:bodyPr>
          <a:lstStyle/>
          <a:p>
            <a:pPr marL="342900" indent="-342900" algn="just">
              <a:buFont typeface="Wingdings" panose="05000000000000000000" pitchFamily="2" charset="2"/>
              <a:buChar char="Ø"/>
            </a:pPr>
            <a:r>
              <a:rPr lang="es-CO" b="1" dirty="0" smtClean="0">
                <a:solidFill>
                  <a:schemeClr val="tx1"/>
                </a:solidFill>
              </a:rPr>
              <a:t>Estación de Servicios y mall CANADA S.A.S, </a:t>
            </a:r>
            <a:r>
              <a:rPr lang="es-CO" dirty="0" smtClean="0">
                <a:solidFill>
                  <a:schemeClr val="tx1"/>
                </a:solidFill>
              </a:rPr>
              <a:t>ubicado en el municipio de Girardota en la vereda san Andrés.</a:t>
            </a:r>
          </a:p>
          <a:p>
            <a:pPr algn="just"/>
            <a:r>
              <a:rPr lang="es-CO" b="1" dirty="0" smtClean="0">
                <a:solidFill>
                  <a:schemeClr val="tx1"/>
                </a:solidFill>
              </a:rPr>
              <a:t>	Destinación: </a:t>
            </a:r>
            <a:r>
              <a:rPr lang="es-CO" dirty="0" smtClean="0">
                <a:solidFill>
                  <a:schemeClr val="tx1"/>
                </a:solidFill>
              </a:rPr>
              <a:t>custodia de los vehículos inmovilizados por los operativos de</a:t>
            </a:r>
          </a:p>
          <a:p>
            <a:pPr algn="just"/>
            <a:r>
              <a:rPr lang="es-CO" dirty="0">
                <a:solidFill>
                  <a:schemeClr val="tx1"/>
                </a:solidFill>
              </a:rPr>
              <a:t>	</a:t>
            </a:r>
            <a:r>
              <a:rPr lang="es-CO" dirty="0" smtClean="0">
                <a:solidFill>
                  <a:schemeClr val="tx1"/>
                </a:solidFill>
              </a:rPr>
              <a:t> control e infracciones al código nacional de transito, así mismo para los </a:t>
            </a:r>
          </a:p>
          <a:p>
            <a:pPr algn="just"/>
            <a:r>
              <a:rPr lang="es-CO" dirty="0">
                <a:solidFill>
                  <a:schemeClr val="tx1"/>
                </a:solidFill>
              </a:rPr>
              <a:t>	</a:t>
            </a:r>
            <a:r>
              <a:rPr lang="es-CO" dirty="0" smtClean="0">
                <a:solidFill>
                  <a:schemeClr val="tx1"/>
                </a:solidFill>
              </a:rPr>
              <a:t>vehículos que de acuerdo a la Ley 1730 del 2014 son objeto de resolución de </a:t>
            </a:r>
          </a:p>
          <a:p>
            <a:pPr algn="just"/>
            <a:r>
              <a:rPr lang="es-CO" dirty="0">
                <a:solidFill>
                  <a:schemeClr val="tx1"/>
                </a:solidFill>
              </a:rPr>
              <a:t>	</a:t>
            </a:r>
            <a:r>
              <a:rPr lang="es-CO" dirty="0" smtClean="0">
                <a:solidFill>
                  <a:schemeClr val="tx1"/>
                </a:solidFill>
              </a:rPr>
              <a:t>abandono y posterior proceso de remate o charratizacion por parte de la 	secretaria de movilidad.</a:t>
            </a:r>
          </a:p>
          <a:p>
            <a:pPr algn="just"/>
            <a:endParaRPr lang="es-CO" b="1" dirty="0" smtClean="0">
              <a:solidFill>
                <a:schemeClr val="tx1"/>
              </a:solidFill>
            </a:endParaRPr>
          </a:p>
          <a:p>
            <a:pPr algn="just"/>
            <a:r>
              <a:rPr lang="es-CO" b="1" dirty="0" smtClean="0">
                <a:solidFill>
                  <a:schemeClr val="tx1"/>
                </a:solidFill>
              </a:rPr>
              <a:t>CANON DE ARRENDAMIENTO</a:t>
            </a:r>
            <a:r>
              <a:rPr lang="es-CO" dirty="0" smtClean="0">
                <a:solidFill>
                  <a:schemeClr val="tx1"/>
                </a:solidFill>
              </a:rPr>
              <a:t>: $ 45.000.000</a:t>
            </a:r>
          </a:p>
          <a:p>
            <a:pPr algn="just"/>
            <a:endParaRPr lang="es-CO" dirty="0" smtClean="0">
              <a:solidFill>
                <a:schemeClr val="accent1">
                  <a:lumMod val="40000"/>
                  <a:lumOff val="60000"/>
                </a:schemeClr>
              </a:solidFill>
            </a:endParaRPr>
          </a:p>
        </p:txBody>
      </p:sp>
    </p:spTree>
    <p:extLst>
      <p:ext uri="{BB962C8B-B14F-4D97-AF65-F5344CB8AC3E}">
        <p14:creationId xmlns:p14="http://schemas.microsoft.com/office/powerpoint/2010/main" xmlns="" val="344599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160421"/>
            <a:ext cx="12192000" cy="7128712"/>
            <a:chOff x="0" y="-575651"/>
            <a:chExt cx="12192000" cy="7234856"/>
          </a:xfrm>
        </p:grpSpPr>
        <p:pic>
          <p:nvPicPr>
            <p:cNvPr id="2" name="Imagen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7565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ítulo 2"/>
            <p:cNvSpPr txBox="1">
              <a:spLocks/>
            </p:cNvSpPr>
            <p:nvPr/>
          </p:nvSpPr>
          <p:spPr>
            <a:xfrm>
              <a:off x="9766947" y="6175599"/>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rgbClr val="285BA6"/>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rgbClr val="285BA6"/>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rgbClr val="285BA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object 39"/>
          <p:cNvSpPr/>
          <p:nvPr/>
        </p:nvSpPr>
        <p:spPr>
          <a:xfrm>
            <a:off x="4202175" y="1032427"/>
            <a:ext cx="7747369" cy="5435290"/>
          </a:xfrm>
          <a:custGeom>
            <a:avLst/>
            <a:gdLst/>
            <a:ahLst/>
            <a:cxnLst/>
            <a:rect l="l" t="t" r="r" b="b"/>
            <a:pathLst>
              <a:path w="6486144" h="3154679">
                <a:moveTo>
                  <a:pt x="0" y="3154679"/>
                </a:moveTo>
                <a:lnTo>
                  <a:pt x="6486144" y="3154679"/>
                </a:lnTo>
                <a:lnTo>
                  <a:pt x="6486144" y="0"/>
                </a:lnTo>
                <a:lnTo>
                  <a:pt x="0" y="0"/>
                </a:lnTo>
                <a:lnTo>
                  <a:pt x="0" y="3154679"/>
                </a:lnTo>
                <a:close/>
              </a:path>
            </a:pathLst>
          </a:custGeom>
          <a:solidFill>
            <a:srgbClr val="FAE4D5"/>
          </a:solidFill>
        </p:spPr>
        <p:txBody>
          <a:bodyPr wrap="square" lIns="0" tIns="0" rIns="0" bIns="0" rtlCol="0">
            <a:noAutofit/>
          </a:bodyPr>
          <a:lstStyle/>
          <a:p>
            <a:r>
              <a:rPr lang="es-CO" sz="1600" b="1" dirty="0">
                <a:solidFill>
                  <a:schemeClr val="accent2"/>
                </a:solidFill>
                <a:latin typeface="Arial" panose="020B0604020202020204" pitchFamily="34" charset="0"/>
                <a:cs typeface="Arial" panose="020B0604020202020204" pitchFamily="34" charset="0"/>
              </a:rPr>
              <a:t> </a:t>
            </a:r>
            <a:r>
              <a:rPr lang="es-ES" sz="1200" dirty="0"/>
              <a:t>   </a:t>
            </a:r>
          </a:p>
          <a:p>
            <a:endParaRPr lang="es-ES" sz="1200" dirty="0"/>
          </a:p>
          <a:p>
            <a:r>
              <a:rPr lang="es-ES" sz="1200" dirty="0"/>
              <a:t> </a:t>
            </a:r>
            <a:endParaRPr lang="es-ES" sz="1200" dirty="0">
              <a:solidFill>
                <a:srgbClr val="202124"/>
              </a:solidFill>
              <a:latin typeface="Roboto"/>
            </a:endParaRPr>
          </a:p>
          <a:p>
            <a:pPr marL="284693" indent="-284693">
              <a:buFontTx/>
              <a:buChar char="-"/>
            </a:pPr>
            <a:endParaRPr lang="es-ES" sz="1793" dirty="0">
              <a:solidFill>
                <a:srgbClr val="202124"/>
              </a:solidFill>
              <a:latin typeface="Roboto"/>
            </a:endParaRPr>
          </a:p>
        </p:txBody>
      </p:sp>
      <p:sp>
        <p:nvSpPr>
          <p:cNvPr id="13" name="Subtítulo 2"/>
          <p:cNvSpPr txBox="1">
            <a:spLocks/>
          </p:cNvSpPr>
          <p:nvPr/>
        </p:nvSpPr>
        <p:spPr>
          <a:xfrm>
            <a:off x="-65176" y="72575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14" name="Rectángulo 13"/>
          <p:cNvSpPr/>
          <p:nvPr/>
        </p:nvSpPr>
        <p:spPr>
          <a:xfrm>
            <a:off x="0" y="224643"/>
            <a:ext cx="12192000" cy="646331"/>
          </a:xfrm>
          <a:prstGeom prst="rect">
            <a:avLst/>
          </a:prstGeom>
          <a:solidFill>
            <a:schemeClr val="accent5">
              <a:lumMod val="75000"/>
            </a:schemeClr>
          </a:solidFill>
        </p:spPr>
        <p:txBody>
          <a:bodyPr wrap="square">
            <a:spAutoFit/>
          </a:bodyPr>
          <a:lstStyle/>
          <a:p>
            <a:pPr lvl="1" algn="ctr" fontAlgn="ctr"/>
            <a:r>
              <a:rPr lang="es-MX" sz="3600" b="1" dirty="0" smtClean="0">
                <a:solidFill>
                  <a:schemeClr val="bg1"/>
                </a:solidFill>
                <a:cs typeface="Arial" panose="020B0604020202020204" pitchFamily="34" charset="0"/>
              </a:rPr>
              <a:t> VEHICULOS </a:t>
            </a:r>
            <a:endParaRPr lang="es-MX" sz="3600" b="1" dirty="0">
              <a:solidFill>
                <a:schemeClr val="bg1"/>
              </a:solidFill>
              <a:cs typeface="Arial" panose="020B0604020202020204" pitchFamily="34" charset="0"/>
            </a:endParaRPr>
          </a:p>
        </p:txBody>
      </p:sp>
      <p:sp>
        <p:nvSpPr>
          <p:cNvPr id="15" name="object 39"/>
          <p:cNvSpPr/>
          <p:nvPr/>
        </p:nvSpPr>
        <p:spPr>
          <a:xfrm>
            <a:off x="322724" y="808070"/>
            <a:ext cx="11241751" cy="5747185"/>
          </a:xfrm>
          <a:custGeom>
            <a:avLst/>
            <a:gdLst/>
            <a:ahLst/>
            <a:cxnLst/>
            <a:rect l="l" t="t" r="r" b="b"/>
            <a:pathLst>
              <a:path w="6486144" h="3154679">
                <a:moveTo>
                  <a:pt x="0" y="3154679"/>
                </a:moveTo>
                <a:lnTo>
                  <a:pt x="6486144" y="3154679"/>
                </a:lnTo>
                <a:lnTo>
                  <a:pt x="6486144" y="0"/>
                </a:lnTo>
                <a:lnTo>
                  <a:pt x="0" y="0"/>
                </a:lnTo>
                <a:lnTo>
                  <a:pt x="0" y="3154679"/>
                </a:lnTo>
                <a:close/>
              </a:path>
            </a:pathLst>
          </a:custGeom>
          <a:solidFill>
            <a:srgbClr val="FAE4D5"/>
          </a:solidFill>
        </p:spPr>
        <p:txBody>
          <a:bodyPr wrap="square" lIns="0" tIns="0" rIns="0" bIns="0" rtlCol="0">
            <a:noAutofit/>
          </a:bodyPr>
          <a:lstStyle/>
          <a:p>
            <a:r>
              <a:rPr lang="es-CO" b="1" dirty="0" smtClean="0">
                <a:cs typeface="Arial" panose="020B0604020202020204" pitchFamily="34" charset="0"/>
              </a:rPr>
              <a:t> </a:t>
            </a:r>
          </a:p>
          <a:p>
            <a:pPr marL="285750" indent="-285750">
              <a:buFont typeface="Wingdings" panose="05000000000000000000" pitchFamily="2" charset="2"/>
              <a:buChar char="Ø"/>
            </a:pPr>
            <a:r>
              <a:rPr lang="es-CO" dirty="0" smtClean="0">
                <a:latin typeface="Arial" panose="020B0604020202020204" pitchFamily="34" charset="0"/>
                <a:cs typeface="Arial" panose="020B0604020202020204" pitchFamily="34" charset="0"/>
              </a:rPr>
              <a:t>CARROS:</a:t>
            </a:r>
          </a:p>
          <a:p>
            <a:endParaRPr lang="es-CO" dirty="0">
              <a:latin typeface="Arial" panose="020B0604020202020204" pitchFamily="34" charset="0"/>
              <a:cs typeface="Arial" panose="020B0604020202020204" pitchFamily="34" charset="0"/>
            </a:endParaRPr>
          </a:p>
          <a:p>
            <a:pPr algn="ctr"/>
            <a:r>
              <a:rPr lang="es-CO" dirty="0" smtClean="0">
                <a:latin typeface="Arial" panose="020B0604020202020204" pitchFamily="34" charset="0"/>
                <a:cs typeface="Arial" panose="020B0604020202020204" pitchFamily="34" charset="0"/>
              </a:rPr>
              <a:t>La </a:t>
            </a:r>
            <a:r>
              <a:rPr lang="es-CO" dirty="0">
                <a:latin typeface="Arial" panose="020B0604020202020204" pitchFamily="34" charset="0"/>
                <a:cs typeface="Arial" panose="020B0604020202020204" pitchFamily="34" charset="0"/>
              </a:rPr>
              <a:t>Administración Municipal cuenta con 19 conductores vinculados, asignados a diferentes </a:t>
            </a:r>
            <a:r>
              <a:rPr lang="es-CO" dirty="0" smtClean="0">
                <a:latin typeface="Arial" panose="020B0604020202020204" pitchFamily="34" charset="0"/>
                <a:cs typeface="Arial" panose="020B0604020202020204" pitchFamily="34" charset="0"/>
              </a:rPr>
              <a:t>Dependencias</a:t>
            </a:r>
            <a:endParaRPr lang="es-CO" dirty="0"/>
          </a:p>
          <a:p>
            <a:r>
              <a:rPr lang="es-CO" dirty="0"/>
              <a:t> </a:t>
            </a:r>
          </a:p>
          <a:p>
            <a:endParaRPr lang="es-CO" dirty="0"/>
          </a:p>
          <a:p>
            <a:r>
              <a:rPr lang="es-CO" sz="1600" dirty="0"/>
              <a:t> </a:t>
            </a:r>
          </a:p>
          <a:p>
            <a:r>
              <a:rPr lang="es-CO" sz="1600" dirty="0"/>
              <a:t> </a:t>
            </a:r>
            <a:r>
              <a:rPr lang="es-CO" sz="1600" dirty="0" smtClean="0"/>
              <a:t>	</a:t>
            </a:r>
            <a:endParaRPr lang="es-CO" sz="1600" dirty="0"/>
          </a:p>
        </p:txBody>
      </p:sp>
      <p:graphicFrame>
        <p:nvGraphicFramePr>
          <p:cNvPr id="3" name="Tabla 2"/>
          <p:cNvGraphicFramePr>
            <a:graphicFrameLocks noGrp="1"/>
          </p:cNvGraphicFramePr>
          <p:nvPr>
            <p:extLst/>
          </p:nvPr>
        </p:nvGraphicFramePr>
        <p:xfrm>
          <a:off x="742708" y="1921272"/>
          <a:ext cx="3687349" cy="3543360"/>
        </p:xfrm>
        <a:graphic>
          <a:graphicData uri="http://schemas.openxmlformats.org/drawingml/2006/table">
            <a:tbl>
              <a:tblPr firstRow="1" bandRow="1">
                <a:tableStyleId>{5C22544A-7EE6-4342-B048-85BDC9FD1C3A}</a:tableStyleId>
              </a:tblPr>
              <a:tblGrid>
                <a:gridCol w="1953980">
                  <a:extLst>
                    <a:ext uri="{9D8B030D-6E8A-4147-A177-3AD203B41FA5}">
                      <a16:colId xmlns:a16="http://schemas.microsoft.com/office/drawing/2014/main" xmlns="" val="20000"/>
                    </a:ext>
                  </a:extLst>
                </a:gridCol>
                <a:gridCol w="1733369">
                  <a:extLst>
                    <a:ext uri="{9D8B030D-6E8A-4147-A177-3AD203B41FA5}">
                      <a16:colId xmlns:a16="http://schemas.microsoft.com/office/drawing/2014/main" xmlns="" val="20001"/>
                    </a:ext>
                  </a:extLst>
                </a:gridCol>
              </a:tblGrid>
              <a:tr h="177168">
                <a:tc>
                  <a:txBody>
                    <a:bodyPr/>
                    <a:lstStyle/>
                    <a:p>
                      <a:pPr algn="ctr" fontAlgn="b"/>
                      <a:r>
                        <a:rPr lang="es-CO" sz="1100" u="none" strike="noStrike" dirty="0">
                          <a:effectLst/>
                        </a:rPr>
                        <a:t>Conductor</a:t>
                      </a:r>
                      <a:endParaRPr lang="es-CO" sz="11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s-CO" sz="1100" u="none" strike="noStrike">
                          <a:effectLst/>
                        </a:rPr>
                        <a:t>Dependencia</a:t>
                      </a:r>
                      <a:endParaRPr lang="es-CO" sz="11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xmlns="" val="10000"/>
                  </a:ext>
                </a:extLst>
              </a:tr>
              <a:tr h="177168">
                <a:tc>
                  <a:txBody>
                    <a:bodyPr/>
                    <a:lstStyle/>
                    <a:p>
                      <a:pPr algn="l" fontAlgn="b"/>
                      <a:r>
                        <a:rPr lang="es-CO" sz="1100" u="none" strike="noStrike" dirty="0">
                          <a:effectLst/>
                        </a:rPr>
                        <a:t>Roberto Zapata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a:effectLst/>
                        </a:rPr>
                        <a:t>Alcaldía</a:t>
                      </a:r>
                      <a:endParaRPr lang="es-C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1"/>
                  </a:ext>
                </a:extLst>
              </a:tr>
              <a:tr h="177168">
                <a:tc>
                  <a:txBody>
                    <a:bodyPr/>
                    <a:lstStyle/>
                    <a:p>
                      <a:pPr algn="l" fontAlgn="b"/>
                      <a:r>
                        <a:rPr lang="es-CO" sz="1100" u="none" strike="noStrike" dirty="0">
                          <a:effectLst/>
                        </a:rPr>
                        <a:t>Alex Agudelo</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a:effectLst/>
                        </a:rPr>
                        <a:t>Alcaldía</a:t>
                      </a:r>
                      <a:endParaRPr lang="es-C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2"/>
                  </a:ext>
                </a:extLst>
              </a:tr>
              <a:tr h="177168">
                <a:tc>
                  <a:txBody>
                    <a:bodyPr/>
                    <a:lstStyle/>
                    <a:p>
                      <a:pPr algn="l" fontAlgn="b"/>
                      <a:r>
                        <a:rPr lang="es-CO" sz="1100" u="none" strike="noStrike" dirty="0">
                          <a:effectLst/>
                        </a:rPr>
                        <a:t>Juan Guillermo Fernández</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Alcaldía</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3"/>
                  </a:ext>
                </a:extLst>
              </a:tr>
              <a:tr h="177168">
                <a:tc>
                  <a:txBody>
                    <a:bodyPr/>
                    <a:lstStyle/>
                    <a:p>
                      <a:pPr algn="l" fontAlgn="b"/>
                      <a:r>
                        <a:rPr lang="es-CO" sz="1100" u="none" strike="noStrike" dirty="0">
                          <a:effectLst/>
                        </a:rPr>
                        <a:t>Alexander Estrada</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Gestión del Riesgo</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4"/>
                  </a:ext>
                </a:extLst>
              </a:tr>
              <a:tr h="177168">
                <a:tc>
                  <a:txBody>
                    <a:bodyPr/>
                    <a:lstStyle/>
                    <a:p>
                      <a:pPr algn="l" fontAlgn="b"/>
                      <a:r>
                        <a:rPr lang="es-CO" sz="1100" u="none" strike="noStrike" dirty="0">
                          <a:effectLst/>
                        </a:rPr>
                        <a:t>Héctor Porras</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Obras Publicas</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5"/>
                  </a:ext>
                </a:extLst>
              </a:tr>
              <a:tr h="177168">
                <a:tc>
                  <a:txBody>
                    <a:bodyPr/>
                    <a:lstStyle/>
                    <a:p>
                      <a:pPr algn="l" fontAlgn="b"/>
                      <a:r>
                        <a:rPr lang="es-CO" sz="1100" u="none" strike="noStrike" dirty="0">
                          <a:effectLst/>
                        </a:rPr>
                        <a:t>Andrés </a:t>
                      </a:r>
                      <a:r>
                        <a:rPr lang="es-CO" sz="1100" u="none" strike="noStrike" dirty="0" err="1">
                          <a:effectLst/>
                        </a:rPr>
                        <a:t>Suaterna</a:t>
                      </a:r>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Secretaría de Gobierno</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6"/>
                  </a:ext>
                </a:extLst>
              </a:tr>
              <a:tr h="177168">
                <a:tc>
                  <a:txBody>
                    <a:bodyPr/>
                    <a:lstStyle/>
                    <a:p>
                      <a:pPr algn="l" fontAlgn="b"/>
                      <a:r>
                        <a:rPr lang="es-CO" sz="1100" u="none" strike="noStrike" dirty="0">
                          <a:effectLst/>
                        </a:rPr>
                        <a:t>Jorge Alberto Ochoa</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Salud</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7"/>
                  </a:ext>
                </a:extLst>
              </a:tr>
              <a:tr h="177168">
                <a:tc>
                  <a:txBody>
                    <a:bodyPr/>
                    <a:lstStyle/>
                    <a:p>
                      <a:pPr algn="l" fontAlgn="b"/>
                      <a:r>
                        <a:rPr lang="es-CO" sz="1100" u="none" strike="noStrike" dirty="0">
                          <a:effectLst/>
                        </a:rPr>
                        <a:t>Gonzalo Henao</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8"/>
                  </a:ext>
                </a:extLst>
              </a:tr>
              <a:tr h="177168">
                <a:tc>
                  <a:txBody>
                    <a:bodyPr/>
                    <a:lstStyle/>
                    <a:p>
                      <a:pPr algn="l" fontAlgn="b"/>
                      <a:r>
                        <a:rPr lang="es-CO" sz="1100" u="none" strike="noStrike" dirty="0">
                          <a:effectLst/>
                        </a:rPr>
                        <a:t>Gonzalo Giraldo</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9"/>
                  </a:ext>
                </a:extLst>
              </a:tr>
              <a:tr h="177168">
                <a:tc>
                  <a:txBody>
                    <a:bodyPr/>
                    <a:lstStyle/>
                    <a:p>
                      <a:pPr algn="l" fontAlgn="b"/>
                      <a:r>
                        <a:rPr lang="es-CO" sz="1100" u="none" strike="noStrike">
                          <a:effectLst/>
                        </a:rPr>
                        <a:t>John Jairo Muñoz</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0"/>
                  </a:ext>
                </a:extLst>
              </a:tr>
              <a:tr h="177168">
                <a:tc>
                  <a:txBody>
                    <a:bodyPr/>
                    <a:lstStyle/>
                    <a:p>
                      <a:pPr algn="l" fontAlgn="b"/>
                      <a:r>
                        <a:rPr lang="es-CO" sz="1100" u="none" strike="noStrike">
                          <a:effectLst/>
                        </a:rPr>
                        <a:t>Oscar Agudelo</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1"/>
                  </a:ext>
                </a:extLst>
              </a:tr>
              <a:tr h="177168">
                <a:tc>
                  <a:txBody>
                    <a:bodyPr/>
                    <a:lstStyle/>
                    <a:p>
                      <a:pPr algn="l" fontAlgn="b"/>
                      <a:r>
                        <a:rPr lang="es-CO" sz="1100" u="none" strike="noStrike">
                          <a:effectLst/>
                        </a:rPr>
                        <a:t>Wilson Echavarría</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2"/>
                  </a:ext>
                </a:extLst>
              </a:tr>
              <a:tr h="177168">
                <a:tc>
                  <a:txBody>
                    <a:bodyPr/>
                    <a:lstStyle/>
                    <a:p>
                      <a:pPr algn="l" fontAlgn="b"/>
                      <a:r>
                        <a:rPr lang="es-CO" sz="1100" u="none" strike="noStrike">
                          <a:effectLst/>
                        </a:rPr>
                        <a:t>Farley Zapata </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3"/>
                  </a:ext>
                </a:extLst>
              </a:tr>
              <a:tr h="177168">
                <a:tc>
                  <a:txBody>
                    <a:bodyPr/>
                    <a:lstStyle/>
                    <a:p>
                      <a:pPr algn="l" fontAlgn="b"/>
                      <a:r>
                        <a:rPr lang="es-CO" sz="1100" u="none" strike="noStrike">
                          <a:effectLst/>
                        </a:rPr>
                        <a:t>Marco Fidel Suarez</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4"/>
                  </a:ext>
                </a:extLst>
              </a:tr>
              <a:tr h="177168">
                <a:tc>
                  <a:txBody>
                    <a:bodyPr/>
                    <a:lstStyle/>
                    <a:p>
                      <a:pPr algn="l" fontAlgn="b"/>
                      <a:r>
                        <a:rPr lang="es-CO" sz="1100" u="none" strike="noStrike">
                          <a:effectLst/>
                        </a:rPr>
                        <a:t>Gustavo Suarez</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5"/>
                  </a:ext>
                </a:extLst>
              </a:tr>
              <a:tr h="177168">
                <a:tc>
                  <a:txBody>
                    <a:bodyPr/>
                    <a:lstStyle/>
                    <a:p>
                      <a:pPr algn="l" fontAlgn="b"/>
                      <a:r>
                        <a:rPr lang="es-CO" sz="1100" u="none" strike="noStrike">
                          <a:effectLst/>
                        </a:rPr>
                        <a:t>Faber Gaviria</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6"/>
                  </a:ext>
                </a:extLst>
              </a:tr>
              <a:tr h="177168">
                <a:tc>
                  <a:txBody>
                    <a:bodyPr/>
                    <a:lstStyle/>
                    <a:p>
                      <a:pPr algn="l" fontAlgn="b"/>
                      <a:r>
                        <a:rPr lang="es-CO" sz="1100" u="none" strike="noStrike">
                          <a:effectLst/>
                        </a:rPr>
                        <a:t>Oscar Chica</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7"/>
                  </a:ext>
                </a:extLst>
              </a:tr>
              <a:tr h="177168">
                <a:tc>
                  <a:txBody>
                    <a:bodyPr/>
                    <a:lstStyle/>
                    <a:p>
                      <a:pPr algn="l" fontAlgn="b"/>
                      <a:r>
                        <a:rPr lang="es-CO" sz="1100" u="none" strike="noStrike">
                          <a:effectLst/>
                        </a:rPr>
                        <a:t>Oscar Monsalve</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8"/>
                  </a:ext>
                </a:extLst>
              </a:tr>
              <a:tr h="177168">
                <a:tc>
                  <a:txBody>
                    <a:bodyPr/>
                    <a:lstStyle/>
                    <a:p>
                      <a:pPr algn="l" fontAlgn="b"/>
                      <a:r>
                        <a:rPr lang="es-CO" sz="1100" u="none" strike="noStrike">
                          <a:effectLst/>
                        </a:rPr>
                        <a:t>Guillermo Gil</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CO" sz="1100" u="none" strike="noStrike" dirty="0">
                          <a:effectLst/>
                        </a:rPr>
                        <a:t> </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19"/>
                  </a:ext>
                </a:extLst>
              </a:tr>
            </a:tbl>
          </a:graphicData>
        </a:graphic>
      </p:graphicFrame>
      <p:graphicFrame>
        <p:nvGraphicFramePr>
          <p:cNvPr id="8" name="Objeto 7"/>
          <p:cNvGraphicFramePr>
            <a:graphicFrameLocks noChangeAspect="1"/>
          </p:cNvGraphicFramePr>
          <p:nvPr>
            <p:extLst/>
          </p:nvPr>
        </p:nvGraphicFramePr>
        <p:xfrm>
          <a:off x="5271742" y="3573964"/>
          <a:ext cx="2485790" cy="1705607"/>
        </p:xfrm>
        <a:graphic>
          <a:graphicData uri="http://schemas.openxmlformats.org/presentationml/2006/ole">
            <p:oleObj spid="_x0000_s5130" name="Hoja de cálculo" r:id="rId4" imgW="2164080" imgH="2628900" progId="Excel.Sheet.12">
              <p:embed/>
            </p:oleObj>
          </a:graphicData>
        </a:graphic>
      </p:graphicFrame>
      <p:graphicFrame>
        <p:nvGraphicFramePr>
          <p:cNvPr id="9" name="Objeto 8"/>
          <p:cNvGraphicFramePr>
            <a:graphicFrameLocks noChangeAspect="1"/>
          </p:cNvGraphicFramePr>
          <p:nvPr>
            <p:extLst/>
          </p:nvPr>
        </p:nvGraphicFramePr>
        <p:xfrm>
          <a:off x="8222974" y="2012385"/>
          <a:ext cx="2994025" cy="4231867"/>
        </p:xfrm>
        <a:graphic>
          <a:graphicData uri="http://schemas.openxmlformats.org/presentationml/2006/ole">
            <p:oleObj spid="_x0000_s5131" name="Hoja de cálculo" r:id="rId5" imgW="2994606" imgH="4396668" progId="Excel.Sheet.12">
              <p:embed/>
            </p:oleObj>
          </a:graphicData>
        </a:graphic>
      </p:graphicFrame>
      <p:sp>
        <p:nvSpPr>
          <p:cNvPr id="10" name="Flecha izquierda 9"/>
          <p:cNvSpPr/>
          <p:nvPr/>
        </p:nvSpPr>
        <p:spPr>
          <a:xfrm>
            <a:off x="4477795" y="4091937"/>
            <a:ext cx="680323"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xmlns="" val="80201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6063" y="0"/>
            <a:ext cx="11145253" cy="994612"/>
          </a:xfrm>
          <a:solidFill>
            <a:schemeClr val="accent5">
              <a:lumMod val="75000"/>
            </a:schemeClr>
          </a:solidFill>
        </p:spPr>
        <p:txBody>
          <a:bodyPr>
            <a:normAutofit/>
          </a:bodyPr>
          <a:lstStyle/>
          <a:p>
            <a:pPr algn="ctr"/>
            <a:r>
              <a:rPr lang="es-CO" b="1" dirty="0" smtClean="0">
                <a:solidFill>
                  <a:schemeClr val="bg1"/>
                </a:solidFill>
                <a:latin typeface="+mn-lt"/>
              </a:rPr>
              <a:t> SERVICIOS PUBLICOS (AVANTEL)</a:t>
            </a:r>
            <a:endParaRPr lang="es-CO" b="1" dirty="0">
              <a:solidFill>
                <a:schemeClr val="bg1"/>
              </a:solidFill>
              <a:latin typeface="+mn-lt"/>
            </a:endParaRPr>
          </a:p>
        </p:txBody>
      </p:sp>
      <p:sp>
        <p:nvSpPr>
          <p:cNvPr id="3" name="object 38"/>
          <p:cNvSpPr/>
          <p:nvPr/>
        </p:nvSpPr>
        <p:spPr>
          <a:xfrm>
            <a:off x="0" y="-478289"/>
            <a:ext cx="12192000" cy="478289"/>
          </a:xfrm>
          <a:prstGeom prst="rect">
            <a:avLst/>
          </a:prstGeom>
          <a:blipFill>
            <a:blip r:embed="rId2" cstate="print"/>
            <a:stretch>
              <a:fillRect/>
            </a:stretch>
          </a:blipFill>
        </p:spPr>
        <p:txBody>
          <a:bodyPr wrap="square" lIns="0" tIns="0" rIns="0" bIns="0" rtlCol="0">
            <a:noAutofit/>
          </a:bodyPr>
          <a:lstStyle/>
          <a:p>
            <a:endParaRPr sz="1793"/>
          </a:p>
        </p:txBody>
      </p:sp>
      <p:graphicFrame>
        <p:nvGraphicFramePr>
          <p:cNvPr id="5" name="Tabla 4"/>
          <p:cNvGraphicFramePr>
            <a:graphicFrameLocks noGrp="1"/>
          </p:cNvGraphicFramePr>
          <p:nvPr>
            <p:extLst/>
          </p:nvPr>
        </p:nvGraphicFramePr>
        <p:xfrm>
          <a:off x="465222" y="1472901"/>
          <a:ext cx="5374106" cy="4655183"/>
        </p:xfrm>
        <a:graphic>
          <a:graphicData uri="http://schemas.openxmlformats.org/drawingml/2006/table">
            <a:tbl>
              <a:tblPr>
                <a:tableStyleId>{5C22544A-7EE6-4342-B048-85BDC9FD1C3A}</a:tableStyleId>
              </a:tblPr>
              <a:tblGrid>
                <a:gridCol w="5374106">
                  <a:extLst>
                    <a:ext uri="{9D8B030D-6E8A-4147-A177-3AD203B41FA5}">
                      <a16:colId xmlns:a16="http://schemas.microsoft.com/office/drawing/2014/main" xmlns="" val="20000"/>
                    </a:ext>
                  </a:extLst>
                </a:gridCol>
              </a:tblGrid>
              <a:tr h="4655183">
                <a:tc>
                  <a:txBody>
                    <a:bodyPr/>
                    <a:lstStyle/>
                    <a:p>
                      <a:pPr algn="l" fontAlgn="t"/>
                      <a:r>
                        <a:rPr lang="es-CO" sz="2000" u="none" strike="noStrike" dirty="0">
                          <a:effectLst/>
                          <a:latin typeface="+mn-lt"/>
                        </a:rPr>
                        <a:t>En el año 2019 la </a:t>
                      </a:r>
                      <a:r>
                        <a:rPr lang="es-CO" sz="2000" u="none" strike="noStrike" dirty="0" smtClean="0">
                          <a:effectLst/>
                          <a:latin typeface="+mn-lt"/>
                        </a:rPr>
                        <a:t>Administración </a:t>
                      </a:r>
                      <a:r>
                        <a:rPr lang="es-CO" sz="2000" u="none" strike="noStrike" dirty="0">
                          <a:effectLst/>
                          <a:latin typeface="+mn-lt"/>
                        </a:rPr>
                        <a:t>Central contaba con 181 equipos con servicio de </a:t>
                      </a:r>
                      <a:r>
                        <a:rPr lang="es-CO" sz="2000" u="none" strike="noStrike" dirty="0" err="1" smtClean="0">
                          <a:effectLst/>
                          <a:latin typeface="+mn-lt"/>
                        </a:rPr>
                        <a:t>Avantel</a:t>
                      </a:r>
                      <a:r>
                        <a:rPr lang="es-CO" sz="2000" u="none" strike="noStrike" dirty="0" smtClean="0">
                          <a:effectLst/>
                          <a:latin typeface="+mn-lt"/>
                        </a:rPr>
                        <a:t> </a:t>
                      </a:r>
                      <a:r>
                        <a:rPr lang="es-CO" sz="2000" u="none" strike="noStrike" dirty="0">
                          <a:effectLst/>
                          <a:latin typeface="+mn-lt"/>
                        </a:rPr>
                        <a:t>distribuidos para los </a:t>
                      </a:r>
                      <a:r>
                        <a:rPr lang="es-CO" sz="2000" u="none" strike="noStrike" dirty="0" smtClean="0">
                          <a:effectLst/>
                          <a:latin typeface="+mn-lt"/>
                        </a:rPr>
                        <a:t>diferentes </a:t>
                      </a:r>
                      <a:r>
                        <a:rPr lang="es-CO" sz="2000" u="none" strike="noStrike" dirty="0">
                          <a:effectLst/>
                          <a:latin typeface="+mn-lt"/>
                        </a:rPr>
                        <a:t>grupos operativos , administrativos y la </a:t>
                      </a:r>
                      <a:r>
                        <a:rPr lang="es-CO" sz="2000" u="none" strike="noStrike" dirty="0" smtClean="0">
                          <a:effectLst/>
                          <a:latin typeface="+mn-lt"/>
                        </a:rPr>
                        <a:t>Policía </a:t>
                      </a:r>
                      <a:r>
                        <a:rPr lang="es-CO" sz="2000" u="none" strike="noStrike" dirty="0">
                          <a:effectLst/>
                          <a:latin typeface="+mn-lt"/>
                        </a:rPr>
                        <a:t>Nacional.</a:t>
                      </a:r>
                      <a:br>
                        <a:rPr lang="es-CO" sz="2000" u="none" strike="noStrike" dirty="0">
                          <a:effectLst/>
                          <a:latin typeface="+mn-lt"/>
                        </a:rPr>
                      </a:br>
                      <a:r>
                        <a:rPr lang="es-CO" sz="2000" u="none" strike="noStrike" dirty="0">
                          <a:effectLst/>
                          <a:latin typeface="+mn-lt"/>
                        </a:rPr>
                        <a:t>Para el año 2020 por </a:t>
                      </a:r>
                      <a:r>
                        <a:rPr lang="es-CO" sz="2000" u="none" strike="noStrike" dirty="0" smtClean="0">
                          <a:effectLst/>
                          <a:latin typeface="+mn-lt"/>
                        </a:rPr>
                        <a:t>autorización </a:t>
                      </a:r>
                      <a:r>
                        <a:rPr lang="es-CO" sz="2000" u="none" strike="noStrike" dirty="0">
                          <a:effectLst/>
                          <a:latin typeface="+mn-lt"/>
                        </a:rPr>
                        <a:t>de la Nueva </a:t>
                      </a:r>
                      <a:r>
                        <a:rPr lang="es-CO" sz="2000" u="none" strike="noStrike" dirty="0" smtClean="0">
                          <a:effectLst/>
                          <a:latin typeface="+mn-lt"/>
                        </a:rPr>
                        <a:t>Administración </a:t>
                      </a:r>
                      <a:r>
                        <a:rPr lang="es-CO" sz="2000" u="none" strike="noStrike" dirty="0">
                          <a:effectLst/>
                          <a:latin typeface="+mn-lt"/>
                        </a:rPr>
                        <a:t>se fueron cancelando estos servicios de </a:t>
                      </a:r>
                      <a:r>
                        <a:rPr lang="es-CO" sz="2000" u="none" strike="noStrike" dirty="0" err="1">
                          <a:effectLst/>
                          <a:latin typeface="+mn-lt"/>
                        </a:rPr>
                        <a:t>Avantel</a:t>
                      </a:r>
                      <a:r>
                        <a:rPr lang="es-CO" sz="2000" u="none" strike="noStrike" dirty="0">
                          <a:effectLst/>
                          <a:latin typeface="+mn-lt"/>
                        </a:rPr>
                        <a:t> porque los funcionarios que los </a:t>
                      </a:r>
                      <a:r>
                        <a:rPr lang="es-CO" sz="2000" u="none" strike="noStrike" dirty="0" smtClean="0">
                          <a:effectLst/>
                          <a:latin typeface="+mn-lt"/>
                        </a:rPr>
                        <a:t>tenían </a:t>
                      </a:r>
                      <a:r>
                        <a:rPr lang="es-CO" sz="2000" u="none" strike="noStrike" dirty="0">
                          <a:effectLst/>
                          <a:latin typeface="+mn-lt"/>
                        </a:rPr>
                        <a:t>para su servicio no los estaban utilizando, para el </a:t>
                      </a:r>
                      <a:r>
                        <a:rPr lang="es-CO" sz="2000" u="none" strike="noStrike" dirty="0" smtClean="0">
                          <a:effectLst/>
                          <a:latin typeface="+mn-lt"/>
                        </a:rPr>
                        <a:t>próximo </a:t>
                      </a:r>
                      <a:r>
                        <a:rPr lang="es-CO" sz="2000" u="none" strike="noStrike" dirty="0">
                          <a:effectLst/>
                          <a:latin typeface="+mn-lt"/>
                        </a:rPr>
                        <a:t>mes solo se pagaran 5 servicios al operador de </a:t>
                      </a:r>
                      <a:r>
                        <a:rPr lang="es-CO" sz="2000" u="none" strike="noStrike" dirty="0" err="1">
                          <a:effectLst/>
                          <a:latin typeface="+mn-lt"/>
                        </a:rPr>
                        <a:t>Avantel</a:t>
                      </a:r>
                      <a:r>
                        <a:rPr lang="es-CO" sz="2000" u="none" strike="noStrike" dirty="0">
                          <a:effectLst/>
                          <a:latin typeface="+mn-lt"/>
                        </a:rPr>
                        <a:t> además el contrato de PDA de la </a:t>
                      </a:r>
                      <a:r>
                        <a:rPr lang="es-CO" sz="2000" u="none" strike="noStrike" dirty="0" smtClean="0">
                          <a:effectLst/>
                          <a:latin typeface="+mn-lt"/>
                        </a:rPr>
                        <a:t>Policía </a:t>
                      </a:r>
                      <a:r>
                        <a:rPr lang="es-CO" sz="2000" u="none" strike="noStrike" dirty="0">
                          <a:effectLst/>
                          <a:latin typeface="+mn-lt"/>
                        </a:rPr>
                        <a:t>Nacional </a:t>
                      </a:r>
                      <a:r>
                        <a:rPr lang="es-CO" sz="2000" u="none" strike="noStrike" dirty="0" smtClean="0">
                          <a:effectLst/>
                          <a:latin typeface="+mn-lt"/>
                        </a:rPr>
                        <a:t>salió </a:t>
                      </a:r>
                      <a:r>
                        <a:rPr lang="es-CO" sz="2000" u="none" strike="noStrike" dirty="0">
                          <a:effectLst/>
                          <a:latin typeface="+mn-lt"/>
                        </a:rPr>
                        <a:t>del operador de </a:t>
                      </a:r>
                      <a:r>
                        <a:rPr lang="es-CO" sz="2000" u="none" strike="noStrike" dirty="0" err="1">
                          <a:effectLst/>
                          <a:latin typeface="+mn-lt"/>
                        </a:rPr>
                        <a:t>Avantel</a:t>
                      </a:r>
                      <a:r>
                        <a:rPr lang="es-CO" sz="2000" u="none" strike="noStrike" dirty="0">
                          <a:effectLst/>
                          <a:latin typeface="+mn-lt"/>
                        </a:rPr>
                        <a:t>  el contrato lo realiza directamente la </a:t>
                      </a:r>
                      <a:r>
                        <a:rPr lang="es-CO" sz="2000" u="none" strike="noStrike" dirty="0" smtClean="0">
                          <a:effectLst/>
                          <a:latin typeface="+mn-lt"/>
                        </a:rPr>
                        <a:t>secretaria </a:t>
                      </a:r>
                      <a:r>
                        <a:rPr lang="es-CO" sz="2000" u="none" strike="noStrike" dirty="0">
                          <a:effectLst/>
                          <a:latin typeface="+mn-lt"/>
                        </a:rPr>
                        <a:t>de Gobierno</a:t>
                      </a:r>
                      <a:r>
                        <a:rPr lang="es-CO" sz="1000" u="none" strike="noStrike" dirty="0">
                          <a:effectLst/>
                        </a:rPr>
                        <a:t>.</a:t>
                      </a:r>
                      <a:endParaRPr lang="es-CO" sz="2400" b="0" i="0" u="none" strike="noStrike" dirty="0">
                        <a:solidFill>
                          <a:srgbClr val="000000"/>
                        </a:solidFill>
                        <a:effectLst/>
                        <a:latin typeface="+mn-lt"/>
                      </a:endParaRPr>
                    </a:p>
                  </a:txBody>
                  <a:tcPr marL="8399" marR="8399" marT="8399" marB="0">
                    <a:solidFill>
                      <a:schemeClr val="accent2">
                        <a:lumMod val="20000"/>
                        <a:lumOff val="80000"/>
                      </a:schemeClr>
                    </a:solidFill>
                  </a:tcPr>
                </a:tc>
                <a:extLst>
                  <a:ext uri="{0D108BD9-81ED-4DB2-BD59-A6C34878D82A}">
                    <a16:rowId xmlns:a16="http://schemas.microsoft.com/office/drawing/2014/main" xmlns="" val="10000"/>
                  </a:ext>
                </a:extLst>
              </a:tr>
            </a:tbl>
          </a:graphicData>
        </a:graphic>
      </p:graphicFrame>
      <p:graphicFrame>
        <p:nvGraphicFramePr>
          <p:cNvPr id="6" name="Tabla 5"/>
          <p:cNvGraphicFramePr>
            <a:graphicFrameLocks noGrp="1"/>
          </p:cNvGraphicFramePr>
          <p:nvPr>
            <p:extLst/>
          </p:nvPr>
        </p:nvGraphicFramePr>
        <p:xfrm>
          <a:off x="6112040" y="1732548"/>
          <a:ext cx="5678906" cy="4170949"/>
        </p:xfrm>
        <a:graphic>
          <a:graphicData uri="http://schemas.openxmlformats.org/drawingml/2006/table">
            <a:tbl>
              <a:tblPr>
                <a:tableStyleId>{5C22544A-7EE6-4342-B048-85BDC9FD1C3A}</a:tableStyleId>
              </a:tblPr>
              <a:tblGrid>
                <a:gridCol w="1389335">
                  <a:extLst>
                    <a:ext uri="{9D8B030D-6E8A-4147-A177-3AD203B41FA5}">
                      <a16:colId xmlns:a16="http://schemas.microsoft.com/office/drawing/2014/main" xmlns="" val="20000"/>
                    </a:ext>
                  </a:extLst>
                </a:gridCol>
                <a:gridCol w="1389335">
                  <a:extLst>
                    <a:ext uri="{9D8B030D-6E8A-4147-A177-3AD203B41FA5}">
                      <a16:colId xmlns:a16="http://schemas.microsoft.com/office/drawing/2014/main" xmlns="" val="20001"/>
                    </a:ext>
                  </a:extLst>
                </a:gridCol>
                <a:gridCol w="1389335">
                  <a:extLst>
                    <a:ext uri="{9D8B030D-6E8A-4147-A177-3AD203B41FA5}">
                      <a16:colId xmlns:a16="http://schemas.microsoft.com/office/drawing/2014/main" xmlns="" val="20002"/>
                    </a:ext>
                  </a:extLst>
                </a:gridCol>
                <a:gridCol w="1510901">
                  <a:extLst>
                    <a:ext uri="{9D8B030D-6E8A-4147-A177-3AD203B41FA5}">
                      <a16:colId xmlns:a16="http://schemas.microsoft.com/office/drawing/2014/main" xmlns="" val="20003"/>
                    </a:ext>
                  </a:extLst>
                </a:gridCol>
              </a:tblGrid>
              <a:tr h="347579">
                <a:tc gridSpan="4">
                  <a:txBody>
                    <a:bodyPr/>
                    <a:lstStyle/>
                    <a:p>
                      <a:pPr algn="ctr" fontAlgn="b"/>
                      <a:r>
                        <a:rPr lang="es-CO" sz="1600" u="none" strike="noStrike" dirty="0">
                          <a:effectLst/>
                        </a:rPr>
                        <a:t>AVANTEL</a:t>
                      </a:r>
                      <a:endParaRPr lang="es-CO" sz="16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331780">
                <a:tc>
                  <a:txBody>
                    <a:bodyPr/>
                    <a:lstStyle/>
                    <a:p>
                      <a:pPr algn="ctr" fontAlgn="b"/>
                      <a:r>
                        <a:rPr lang="es-CO" sz="1600" u="none" strike="noStrike" dirty="0">
                          <a:effectLst/>
                        </a:rPr>
                        <a:t>AÑO</a:t>
                      </a:r>
                      <a:endParaRPr lang="es-CO"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2020</a:t>
                      </a:r>
                      <a:endParaRPr lang="es-CO"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2019</a:t>
                      </a:r>
                      <a:endParaRPr lang="es-CO"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l" fontAlgn="b"/>
                      <a:r>
                        <a:rPr lang="es-CO" sz="1600" u="none" strike="noStrike" dirty="0">
                          <a:effectLst/>
                        </a:rPr>
                        <a:t>DIFERENCIA</a:t>
                      </a:r>
                      <a:endParaRPr lang="es-CO"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1"/>
                  </a:ext>
                </a:extLst>
              </a:tr>
              <a:tr h="315981">
                <a:tc>
                  <a:txBody>
                    <a:bodyPr/>
                    <a:lstStyle/>
                    <a:p>
                      <a:pPr algn="l" fontAlgn="b"/>
                      <a:r>
                        <a:rPr lang="es-CO" sz="1600" u="none" strike="noStrike">
                          <a:effectLst/>
                        </a:rPr>
                        <a:t>ENERO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0,00</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ctr"/>
                      <a:r>
                        <a:rPr lang="es-CO" sz="1600" u="none" strike="noStrike" dirty="0">
                          <a:effectLst/>
                        </a:rPr>
                        <a:t>8.015.655</a:t>
                      </a:r>
                      <a:endParaRPr lang="es-CO" sz="1600" b="0" i="0" u="none" strike="noStrike" dirty="0">
                        <a:solidFill>
                          <a:srgbClr val="000000"/>
                        </a:solidFill>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s-CO" sz="1600" u="none" strike="noStrike" dirty="0">
                          <a:effectLst/>
                        </a:rPr>
                        <a:t>-8.015.655</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2"/>
                  </a:ext>
                </a:extLst>
              </a:tr>
              <a:tr h="315981">
                <a:tc>
                  <a:txBody>
                    <a:bodyPr/>
                    <a:lstStyle/>
                    <a:p>
                      <a:pPr algn="l" fontAlgn="b"/>
                      <a:r>
                        <a:rPr lang="es-CO" sz="1600" u="none" strike="noStrike">
                          <a:effectLst/>
                        </a:rPr>
                        <a:t>FEBRERO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2.903.651</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ctr"/>
                      <a:r>
                        <a:rPr lang="es-CO" sz="1600" u="none" strike="noStrike" dirty="0">
                          <a:effectLst/>
                        </a:rPr>
                        <a:t>7.153.459</a:t>
                      </a:r>
                      <a:endParaRPr lang="es-CO" sz="1600" b="0" i="0" u="none" strike="noStrike" dirty="0">
                        <a:solidFill>
                          <a:srgbClr val="000000"/>
                        </a:solidFill>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s-CO" sz="1600" u="none" strike="noStrike" dirty="0">
                          <a:effectLst/>
                        </a:rPr>
                        <a:t>-4.249.808</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3"/>
                  </a:ext>
                </a:extLst>
              </a:tr>
              <a:tr h="315981">
                <a:tc>
                  <a:txBody>
                    <a:bodyPr/>
                    <a:lstStyle/>
                    <a:p>
                      <a:pPr algn="l" fontAlgn="b"/>
                      <a:r>
                        <a:rPr lang="es-CO" sz="1600" u="none" strike="noStrike">
                          <a:effectLst/>
                        </a:rPr>
                        <a:t>MARZO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2.646.107</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2.903.651</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-257.544</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4"/>
                  </a:ext>
                </a:extLst>
              </a:tr>
              <a:tr h="315981">
                <a:tc>
                  <a:txBody>
                    <a:bodyPr/>
                    <a:lstStyle/>
                    <a:p>
                      <a:pPr algn="l" fontAlgn="b"/>
                      <a:r>
                        <a:rPr lang="es-CO" sz="1600" u="none" strike="noStrike">
                          <a:effectLst/>
                        </a:rPr>
                        <a:t>ABRIL</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0,00</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ctr"/>
                      <a:r>
                        <a:rPr lang="es-CO" sz="1600" u="none" strike="noStrike" dirty="0">
                          <a:effectLst/>
                        </a:rPr>
                        <a:t>2.216.782</a:t>
                      </a:r>
                      <a:endParaRPr lang="es-CO" sz="1600" b="0" i="0" u="none" strike="noStrike" dirty="0">
                        <a:solidFill>
                          <a:srgbClr val="000000"/>
                        </a:solidFill>
                        <a:effectLst/>
                        <a:latin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s-CO" sz="1600" u="none" strike="noStrike" dirty="0">
                          <a:effectLst/>
                        </a:rPr>
                        <a:t>-2.216.782</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5"/>
                  </a:ext>
                </a:extLst>
              </a:tr>
              <a:tr h="315981">
                <a:tc>
                  <a:txBody>
                    <a:bodyPr/>
                    <a:lstStyle/>
                    <a:p>
                      <a:pPr algn="l" fontAlgn="b"/>
                      <a:r>
                        <a:rPr lang="es-CO" sz="1600" u="none" strike="noStrike">
                          <a:effectLst/>
                        </a:rPr>
                        <a:t>MAYO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2.300.845</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l" fontAlgn="b"/>
                      <a:r>
                        <a:rPr lang="es-CO" sz="1600" u="none" strike="noStrike" dirty="0">
                          <a:effectLst/>
                        </a:rPr>
                        <a:t>2.216.782</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84.063</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6"/>
                  </a:ext>
                </a:extLst>
              </a:tr>
              <a:tr h="315981">
                <a:tc>
                  <a:txBody>
                    <a:bodyPr/>
                    <a:lstStyle/>
                    <a:p>
                      <a:pPr algn="l" fontAlgn="b"/>
                      <a:r>
                        <a:rPr lang="es-CO" sz="1600" u="none" strike="noStrike">
                          <a:effectLst/>
                        </a:rPr>
                        <a:t>JUNIO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2.435.765</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2.950.920</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-515.155</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7"/>
                  </a:ext>
                </a:extLst>
              </a:tr>
              <a:tr h="315981">
                <a:tc>
                  <a:txBody>
                    <a:bodyPr/>
                    <a:lstStyle/>
                    <a:p>
                      <a:pPr algn="l" fontAlgn="b"/>
                      <a:r>
                        <a:rPr lang="es-CO" sz="1600" u="none" strike="noStrike">
                          <a:effectLst/>
                        </a:rPr>
                        <a:t>JULIO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2.125.403</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2.216.782</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-91.379</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8"/>
                  </a:ext>
                </a:extLst>
              </a:tr>
              <a:tr h="315981">
                <a:tc>
                  <a:txBody>
                    <a:bodyPr/>
                    <a:lstStyle/>
                    <a:p>
                      <a:pPr algn="l" fontAlgn="b"/>
                      <a:r>
                        <a:rPr lang="es-CO" sz="1600" u="none" strike="noStrike">
                          <a:effectLst/>
                        </a:rPr>
                        <a:t>AGOSTO</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1.705.947</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2.950.920</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-1.244.973</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9"/>
                  </a:ext>
                </a:extLst>
              </a:tr>
              <a:tr h="331780">
                <a:tc>
                  <a:txBody>
                    <a:bodyPr/>
                    <a:lstStyle/>
                    <a:p>
                      <a:pPr algn="l" fontAlgn="b"/>
                      <a:r>
                        <a:rPr lang="es-CO" sz="1600" u="none" strike="noStrike">
                          <a:effectLst/>
                        </a:rPr>
                        <a:t>SEPTIEMBRE</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1.133.803</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3.317.989</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-2.184.186</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0"/>
                  </a:ext>
                </a:extLst>
              </a:tr>
              <a:tr h="315981">
                <a:tc>
                  <a:txBody>
                    <a:bodyPr/>
                    <a:lstStyle/>
                    <a:p>
                      <a:pPr algn="l" fontAlgn="b"/>
                      <a:r>
                        <a:rPr lang="es-CO" sz="1600" u="none" strike="noStrike">
                          <a:effectLst/>
                        </a:rPr>
                        <a:t>OCTUBRE</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1.136.856</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2.216.782</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-1.079.926</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1"/>
                  </a:ext>
                </a:extLst>
              </a:tr>
              <a:tr h="315981">
                <a:tc>
                  <a:txBody>
                    <a:bodyPr/>
                    <a:lstStyle/>
                    <a:p>
                      <a:pPr algn="l" fontAlgn="b"/>
                      <a:r>
                        <a:rPr lang="es-CO" sz="1600" u="none" strike="noStrike">
                          <a:effectLst/>
                        </a:rPr>
                        <a:t>TOTAL</a:t>
                      </a:r>
                      <a:endParaRPr lang="es-CO" sz="16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a:effectLst/>
                        </a:rPr>
                        <a:t>16.388.377</a:t>
                      </a:r>
                      <a:endParaRPr lang="es-CO" sz="1600" b="0"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600" u="none" strike="noStrike" dirty="0">
                          <a:effectLst/>
                        </a:rPr>
                        <a:t>36.159.722</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600" u="none" strike="noStrike" dirty="0">
                          <a:effectLst/>
                        </a:rPr>
                        <a:t>-19.771.345</a:t>
                      </a:r>
                      <a:endParaRPr lang="es-CO" sz="1600" b="0"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3490494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252" y="208547"/>
            <a:ext cx="11774905" cy="609601"/>
          </a:xfrm>
          <a:solidFill>
            <a:schemeClr val="accent5">
              <a:lumMod val="75000"/>
            </a:schemeClr>
          </a:solidFill>
        </p:spPr>
        <p:txBody>
          <a:bodyPr>
            <a:noAutofit/>
          </a:bodyPr>
          <a:lstStyle/>
          <a:p>
            <a:pPr algn="ctr"/>
            <a:r>
              <a:rPr lang="es-CO" b="1" dirty="0" smtClean="0">
                <a:solidFill>
                  <a:schemeClr val="bg1"/>
                </a:solidFill>
                <a:latin typeface="+mn-lt"/>
              </a:rPr>
              <a:t>UNE</a:t>
            </a:r>
            <a:endParaRPr lang="es-CO" b="1" dirty="0">
              <a:solidFill>
                <a:schemeClr val="bg1"/>
              </a:solidFill>
              <a:latin typeface="+mn-lt"/>
            </a:endParaRPr>
          </a:p>
        </p:txBody>
      </p:sp>
      <p:sp>
        <p:nvSpPr>
          <p:cNvPr id="3" name="object 38"/>
          <p:cNvSpPr/>
          <p:nvPr/>
        </p:nvSpPr>
        <p:spPr>
          <a:xfrm>
            <a:off x="0" y="-478289"/>
            <a:ext cx="12192000" cy="478289"/>
          </a:xfrm>
          <a:prstGeom prst="rect">
            <a:avLst/>
          </a:prstGeom>
          <a:blipFill>
            <a:blip r:embed="rId2" cstate="print"/>
            <a:stretch>
              <a:fillRect/>
            </a:stretch>
          </a:blipFill>
        </p:spPr>
        <p:txBody>
          <a:bodyPr wrap="square" lIns="0" tIns="0" rIns="0" bIns="0" rtlCol="0">
            <a:noAutofit/>
          </a:bodyPr>
          <a:lstStyle/>
          <a:p>
            <a:endParaRPr sz="1793"/>
          </a:p>
        </p:txBody>
      </p:sp>
      <p:graphicFrame>
        <p:nvGraphicFramePr>
          <p:cNvPr id="4" name="Tabla 3"/>
          <p:cNvGraphicFramePr>
            <a:graphicFrameLocks noGrp="1"/>
          </p:cNvGraphicFramePr>
          <p:nvPr>
            <p:extLst/>
          </p:nvPr>
        </p:nvGraphicFramePr>
        <p:xfrm>
          <a:off x="385011" y="1026695"/>
          <a:ext cx="11566357" cy="1457057"/>
        </p:xfrm>
        <a:graphic>
          <a:graphicData uri="http://schemas.openxmlformats.org/drawingml/2006/table">
            <a:tbl>
              <a:tblPr>
                <a:tableStyleId>{5C22544A-7EE6-4342-B048-85BDC9FD1C3A}</a:tableStyleId>
              </a:tblPr>
              <a:tblGrid>
                <a:gridCol w="11566357">
                  <a:extLst>
                    <a:ext uri="{9D8B030D-6E8A-4147-A177-3AD203B41FA5}">
                      <a16:colId xmlns:a16="http://schemas.microsoft.com/office/drawing/2014/main" xmlns="" val="20000"/>
                    </a:ext>
                  </a:extLst>
                </a:gridCol>
              </a:tblGrid>
              <a:tr h="1299411">
                <a:tc>
                  <a:txBody>
                    <a:bodyPr/>
                    <a:lstStyle/>
                    <a:p>
                      <a:pPr algn="l" fontAlgn="t"/>
                      <a:r>
                        <a:rPr lang="es-CO" sz="2800" u="none" strike="noStrike" dirty="0">
                          <a:effectLst/>
                        </a:rPr>
                        <a:t>Se le solicito al Director de las TIC que realice </a:t>
                      </a:r>
                      <a:r>
                        <a:rPr lang="es-CO" sz="2800" u="none" strike="noStrike" dirty="0" smtClean="0">
                          <a:effectLst/>
                        </a:rPr>
                        <a:t>actualización </a:t>
                      </a:r>
                      <a:r>
                        <a:rPr lang="es-CO" sz="2800" u="none" strike="noStrike" dirty="0">
                          <a:effectLst/>
                        </a:rPr>
                        <a:t>de precios de banda ancha y súper banda ancha para bajar los pagos de este servicios ya que los precios </a:t>
                      </a:r>
                      <a:r>
                        <a:rPr lang="es-CO" sz="2800" u="none" strike="noStrike" dirty="0" smtClean="0">
                          <a:effectLst/>
                        </a:rPr>
                        <a:t>actuales están </a:t>
                      </a:r>
                      <a:r>
                        <a:rPr lang="es-CO" sz="2800" u="none" strike="noStrike" dirty="0">
                          <a:effectLst/>
                        </a:rPr>
                        <a:t>mas bajos que los que tenemos actualmente.</a:t>
                      </a:r>
                      <a:r>
                        <a:rPr lang="es-CO" sz="1100" u="none" strike="noStrike" dirty="0">
                          <a:effectLst/>
                        </a:rPr>
                        <a:t/>
                      </a:r>
                      <a:br>
                        <a:rPr lang="es-CO" sz="1100" u="none" strike="noStrike" dirty="0">
                          <a:effectLst/>
                        </a:rPr>
                      </a:br>
                      <a:endParaRPr lang="es-CO" sz="1100" b="0" i="0" u="none" strike="noStrike" dirty="0">
                        <a:solidFill>
                          <a:srgbClr val="000000"/>
                        </a:solidFill>
                        <a:effectLst/>
                        <a:latin typeface="Calibri" panose="020F0502020204030204" pitchFamily="34" charset="0"/>
                      </a:endParaRPr>
                    </a:p>
                  </a:txBody>
                  <a:tcPr marL="9257" marR="9257" marT="9257" marB="0">
                    <a:solidFill>
                      <a:schemeClr val="accent2">
                        <a:lumMod val="20000"/>
                        <a:lumOff val="80000"/>
                      </a:schemeClr>
                    </a:solidFill>
                  </a:tcPr>
                </a:tc>
                <a:extLst>
                  <a:ext uri="{0D108BD9-81ED-4DB2-BD59-A6C34878D82A}">
                    <a16:rowId xmlns:a16="http://schemas.microsoft.com/office/drawing/2014/main" xmlns="" val="10000"/>
                  </a:ext>
                </a:extLst>
              </a:tr>
            </a:tbl>
          </a:graphicData>
        </a:graphic>
      </p:graphicFrame>
      <p:graphicFrame>
        <p:nvGraphicFramePr>
          <p:cNvPr id="7" name="Tabla 6"/>
          <p:cNvGraphicFramePr>
            <a:graphicFrameLocks noGrp="1"/>
          </p:cNvGraphicFramePr>
          <p:nvPr>
            <p:extLst/>
          </p:nvPr>
        </p:nvGraphicFramePr>
        <p:xfrm>
          <a:off x="2518611" y="2658271"/>
          <a:ext cx="6930189" cy="3790432"/>
        </p:xfrm>
        <a:graphic>
          <a:graphicData uri="http://schemas.openxmlformats.org/drawingml/2006/table">
            <a:tbl>
              <a:tblPr>
                <a:tableStyleId>{5C22544A-7EE6-4342-B048-85BDC9FD1C3A}</a:tableStyleId>
              </a:tblPr>
              <a:tblGrid>
                <a:gridCol w="1650045">
                  <a:extLst>
                    <a:ext uri="{9D8B030D-6E8A-4147-A177-3AD203B41FA5}">
                      <a16:colId xmlns:a16="http://schemas.microsoft.com/office/drawing/2014/main" xmlns="" val="20000"/>
                    </a:ext>
                  </a:extLst>
                </a:gridCol>
                <a:gridCol w="1650045">
                  <a:extLst>
                    <a:ext uri="{9D8B030D-6E8A-4147-A177-3AD203B41FA5}">
                      <a16:colId xmlns:a16="http://schemas.microsoft.com/office/drawing/2014/main" xmlns="" val="20001"/>
                    </a:ext>
                  </a:extLst>
                </a:gridCol>
                <a:gridCol w="1650045">
                  <a:extLst>
                    <a:ext uri="{9D8B030D-6E8A-4147-A177-3AD203B41FA5}">
                      <a16:colId xmlns:a16="http://schemas.microsoft.com/office/drawing/2014/main" xmlns="" val="20002"/>
                    </a:ext>
                  </a:extLst>
                </a:gridCol>
                <a:gridCol w="1980054">
                  <a:extLst>
                    <a:ext uri="{9D8B030D-6E8A-4147-A177-3AD203B41FA5}">
                      <a16:colId xmlns:a16="http://schemas.microsoft.com/office/drawing/2014/main" xmlns="" val="20003"/>
                    </a:ext>
                  </a:extLst>
                </a:gridCol>
              </a:tblGrid>
              <a:tr h="379921">
                <a:tc gridSpan="4">
                  <a:txBody>
                    <a:bodyPr/>
                    <a:lstStyle/>
                    <a:p>
                      <a:pPr algn="ctr" fontAlgn="b"/>
                      <a:r>
                        <a:rPr lang="es-CO" sz="1800" b="1" u="none" strike="noStrike" dirty="0">
                          <a:effectLst/>
                        </a:rPr>
                        <a:t>TIGO-UNE</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275115">
                <a:tc>
                  <a:txBody>
                    <a:bodyPr/>
                    <a:lstStyle/>
                    <a:p>
                      <a:pPr algn="ctr" fontAlgn="b"/>
                      <a:r>
                        <a:rPr lang="es-CO" sz="1800" b="1" u="none" strike="noStrike">
                          <a:effectLst/>
                        </a:rPr>
                        <a:t>AÑO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a:effectLst/>
                        </a:rPr>
                        <a:t>2020</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dirty="0">
                          <a:effectLst/>
                        </a:rPr>
                        <a:t>2019</a:t>
                      </a:r>
                      <a:endParaRPr lang="es-CO"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a:effectLst/>
                        </a:rPr>
                        <a:t>DIFERENCIA</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1"/>
                  </a:ext>
                </a:extLst>
              </a:tr>
              <a:tr h="275115">
                <a:tc>
                  <a:txBody>
                    <a:bodyPr/>
                    <a:lstStyle/>
                    <a:p>
                      <a:pPr algn="l" fontAlgn="b"/>
                      <a:r>
                        <a:rPr lang="es-CO" sz="1800" b="1" u="none" strike="noStrike">
                          <a:effectLst/>
                        </a:rPr>
                        <a:t>ENERO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dirty="0">
                          <a:effectLst/>
                        </a:rPr>
                        <a:t>7.926.542</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dirty="0">
                          <a:effectLst/>
                        </a:rPr>
                        <a:t>8.015.328</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-88.786</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2"/>
                  </a:ext>
                </a:extLst>
              </a:tr>
              <a:tr h="275115">
                <a:tc>
                  <a:txBody>
                    <a:bodyPr/>
                    <a:lstStyle/>
                    <a:p>
                      <a:pPr algn="l" fontAlgn="b"/>
                      <a:r>
                        <a:rPr lang="es-CO" sz="1800" b="1" u="none" strike="noStrike">
                          <a:effectLst/>
                        </a:rPr>
                        <a:t>FEBRERO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6.879.271</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dirty="0">
                          <a:effectLst/>
                        </a:rPr>
                        <a:t>7.926.542</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-1.047.271</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3"/>
                  </a:ext>
                </a:extLst>
              </a:tr>
              <a:tr h="275115">
                <a:tc>
                  <a:txBody>
                    <a:bodyPr/>
                    <a:lstStyle/>
                    <a:p>
                      <a:pPr algn="l" fontAlgn="b"/>
                      <a:r>
                        <a:rPr lang="es-CO" sz="1800" b="1" u="none" strike="noStrike">
                          <a:effectLst/>
                        </a:rPr>
                        <a:t>MARZO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7.296.290</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6.879.271</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417.019</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4"/>
                  </a:ext>
                </a:extLst>
              </a:tr>
              <a:tr h="275115">
                <a:tc>
                  <a:txBody>
                    <a:bodyPr/>
                    <a:lstStyle/>
                    <a:p>
                      <a:pPr algn="l" fontAlgn="b"/>
                      <a:r>
                        <a:rPr lang="es-CO" sz="1800" b="1" u="none" strike="noStrike">
                          <a:effectLst/>
                        </a:rPr>
                        <a:t>ABRIL</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7.175.742</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6.549.279</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626.463</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5"/>
                  </a:ext>
                </a:extLst>
              </a:tr>
              <a:tr h="275115">
                <a:tc>
                  <a:txBody>
                    <a:bodyPr/>
                    <a:lstStyle/>
                    <a:p>
                      <a:pPr algn="l" fontAlgn="b"/>
                      <a:r>
                        <a:rPr lang="es-CO" sz="1800" b="1" u="none" strike="noStrike">
                          <a:effectLst/>
                        </a:rPr>
                        <a:t>MAYO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14.102.801</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8.339.115</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5.763.686</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6"/>
                  </a:ext>
                </a:extLst>
              </a:tr>
              <a:tr h="275115">
                <a:tc>
                  <a:txBody>
                    <a:bodyPr/>
                    <a:lstStyle/>
                    <a:p>
                      <a:pPr algn="l" fontAlgn="b"/>
                      <a:r>
                        <a:rPr lang="es-CO" sz="1800" b="1" u="none" strike="noStrike">
                          <a:effectLst/>
                        </a:rPr>
                        <a:t>JUNIO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7.329.109</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7.347.293</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-18.184</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7"/>
                  </a:ext>
                </a:extLst>
              </a:tr>
              <a:tr h="275115">
                <a:tc>
                  <a:txBody>
                    <a:bodyPr/>
                    <a:lstStyle/>
                    <a:p>
                      <a:pPr algn="l" fontAlgn="b"/>
                      <a:r>
                        <a:rPr lang="es-CO" sz="1800" b="1" u="none" strike="noStrike">
                          <a:effectLst/>
                        </a:rPr>
                        <a:t>JULIO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9.559.691</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7.133.524</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2.426.167</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8"/>
                  </a:ext>
                </a:extLst>
              </a:tr>
              <a:tr h="275115">
                <a:tc>
                  <a:txBody>
                    <a:bodyPr/>
                    <a:lstStyle/>
                    <a:p>
                      <a:pPr algn="l" fontAlgn="b"/>
                      <a:r>
                        <a:rPr lang="es-CO" sz="1800" b="1" u="none" strike="noStrike">
                          <a:effectLst/>
                        </a:rPr>
                        <a:t>AGOSTO</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6.757.178</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7.253.103</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-495.925</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9"/>
                  </a:ext>
                </a:extLst>
              </a:tr>
              <a:tr h="275115">
                <a:tc>
                  <a:txBody>
                    <a:bodyPr/>
                    <a:lstStyle/>
                    <a:p>
                      <a:pPr algn="l" fontAlgn="b"/>
                      <a:r>
                        <a:rPr lang="es-CO" sz="1800" b="1" u="none" strike="noStrike">
                          <a:effectLst/>
                        </a:rPr>
                        <a:t>SEPTIEMBRE</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8.109.872</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6.606.286</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1.503.586</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0"/>
                  </a:ext>
                </a:extLst>
              </a:tr>
              <a:tr h="275115">
                <a:tc>
                  <a:txBody>
                    <a:bodyPr/>
                    <a:lstStyle/>
                    <a:p>
                      <a:pPr algn="l" fontAlgn="b"/>
                      <a:r>
                        <a:rPr lang="es-CO" sz="1800" b="1" u="none" strike="noStrike">
                          <a:effectLst/>
                        </a:rPr>
                        <a:t>OCTUBRE</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a:effectLst/>
                        </a:rPr>
                        <a:t>7.089.972</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ctr" fontAlgn="b"/>
                      <a:r>
                        <a:rPr lang="es-CO" sz="1800" b="1" u="none" strike="noStrike">
                          <a:effectLst/>
                        </a:rPr>
                        <a:t>7.977.564</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-887.592</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1"/>
                  </a:ext>
                </a:extLst>
              </a:tr>
              <a:tr h="288216">
                <a:tc>
                  <a:txBody>
                    <a:bodyPr/>
                    <a:lstStyle/>
                    <a:p>
                      <a:pPr algn="l" fontAlgn="b"/>
                      <a:r>
                        <a:rPr lang="es-CO" sz="1800" b="1" u="none" strike="noStrike">
                          <a:effectLst/>
                        </a:rPr>
                        <a:t>TOTAL</a:t>
                      </a:r>
                      <a:endParaRPr lang="es-CO" sz="1800" b="1"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82.226.468</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rPr>
                        <a:t>74.027.305</a:t>
                      </a:r>
                      <a:endParaRPr lang="es-CO" sz="1800" b="1" i="0" u="none" strike="noStrike">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rPr>
                        <a:t>8.199.163</a:t>
                      </a:r>
                      <a:endParaRPr lang="es-CO" sz="1800" b="1" i="0" u="none" strike="noStrike" dirty="0">
                        <a:solidFill>
                          <a:srgbClr val="000000"/>
                        </a:solidFill>
                        <a:effectLst/>
                        <a:latin typeface="Arial" panose="020B060402020202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165734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2192000" cy="786063"/>
          </a:xfrm>
          <a:solidFill>
            <a:schemeClr val="accent5">
              <a:lumMod val="75000"/>
            </a:schemeClr>
          </a:solidFill>
        </p:spPr>
        <p:txBody>
          <a:bodyPr>
            <a:normAutofit/>
          </a:bodyPr>
          <a:lstStyle/>
          <a:p>
            <a:pPr algn="ctr"/>
            <a:r>
              <a:rPr lang="es-CO" b="1" dirty="0" smtClean="0">
                <a:solidFill>
                  <a:schemeClr val="bg1"/>
                </a:solidFill>
                <a:latin typeface="+mn-lt"/>
              </a:rPr>
              <a:t>EPM</a:t>
            </a:r>
            <a:endParaRPr lang="es-CO" b="1" dirty="0">
              <a:solidFill>
                <a:schemeClr val="bg1"/>
              </a:solidFill>
              <a:latin typeface="+mn-lt"/>
            </a:endParaRPr>
          </a:p>
        </p:txBody>
      </p:sp>
      <p:sp>
        <p:nvSpPr>
          <p:cNvPr id="3" name="object 38"/>
          <p:cNvSpPr/>
          <p:nvPr/>
        </p:nvSpPr>
        <p:spPr>
          <a:xfrm>
            <a:off x="0" y="-478289"/>
            <a:ext cx="12192000" cy="478289"/>
          </a:xfrm>
          <a:prstGeom prst="rect">
            <a:avLst/>
          </a:prstGeom>
          <a:blipFill>
            <a:blip r:embed="rId2" cstate="print"/>
            <a:stretch>
              <a:fillRect/>
            </a:stretch>
          </a:blipFill>
        </p:spPr>
        <p:txBody>
          <a:bodyPr wrap="square" lIns="0" tIns="0" rIns="0" bIns="0" rtlCol="0">
            <a:noAutofit/>
          </a:bodyPr>
          <a:lstStyle/>
          <a:p>
            <a:endParaRPr sz="1793"/>
          </a:p>
        </p:txBody>
      </p:sp>
      <p:graphicFrame>
        <p:nvGraphicFramePr>
          <p:cNvPr id="4" name="Tabla 3"/>
          <p:cNvGraphicFramePr>
            <a:graphicFrameLocks noGrp="1"/>
          </p:cNvGraphicFramePr>
          <p:nvPr>
            <p:extLst/>
          </p:nvPr>
        </p:nvGraphicFramePr>
        <p:xfrm>
          <a:off x="2775283" y="1700461"/>
          <a:ext cx="6753727" cy="4475746"/>
        </p:xfrm>
        <a:graphic>
          <a:graphicData uri="http://schemas.openxmlformats.org/drawingml/2006/table">
            <a:tbl>
              <a:tblPr>
                <a:tableStyleId>{5C22544A-7EE6-4342-B048-85BDC9FD1C3A}</a:tableStyleId>
              </a:tblPr>
              <a:tblGrid>
                <a:gridCol w="1327513">
                  <a:extLst>
                    <a:ext uri="{9D8B030D-6E8A-4147-A177-3AD203B41FA5}">
                      <a16:colId xmlns:a16="http://schemas.microsoft.com/office/drawing/2014/main" xmlns="" val="20000"/>
                    </a:ext>
                  </a:extLst>
                </a:gridCol>
                <a:gridCol w="1792144">
                  <a:extLst>
                    <a:ext uri="{9D8B030D-6E8A-4147-A177-3AD203B41FA5}">
                      <a16:colId xmlns:a16="http://schemas.microsoft.com/office/drawing/2014/main" xmlns="" val="20001"/>
                    </a:ext>
                  </a:extLst>
                </a:gridCol>
                <a:gridCol w="1808738">
                  <a:extLst>
                    <a:ext uri="{9D8B030D-6E8A-4147-A177-3AD203B41FA5}">
                      <a16:colId xmlns:a16="http://schemas.microsoft.com/office/drawing/2014/main" xmlns="" val="20002"/>
                    </a:ext>
                  </a:extLst>
                </a:gridCol>
                <a:gridCol w="1825332">
                  <a:extLst>
                    <a:ext uri="{9D8B030D-6E8A-4147-A177-3AD203B41FA5}">
                      <a16:colId xmlns:a16="http://schemas.microsoft.com/office/drawing/2014/main" xmlns="" val="20003"/>
                    </a:ext>
                  </a:extLst>
                </a:gridCol>
              </a:tblGrid>
              <a:tr h="460738">
                <a:tc gridSpan="4">
                  <a:txBody>
                    <a:bodyPr/>
                    <a:lstStyle/>
                    <a:p>
                      <a:pPr algn="ctr" fontAlgn="b"/>
                      <a:r>
                        <a:rPr lang="es-CO" sz="1800" b="1" u="none" strike="noStrike" dirty="0">
                          <a:effectLst/>
                          <a:latin typeface="+mn-lt"/>
                        </a:rPr>
                        <a:t>EPM</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362009">
                <a:tc>
                  <a:txBody>
                    <a:bodyPr/>
                    <a:lstStyle/>
                    <a:p>
                      <a:pPr algn="ctr" fontAlgn="b"/>
                      <a:r>
                        <a:rPr lang="es-CO" sz="1800" b="1" u="none" strike="noStrike">
                          <a:effectLst/>
                          <a:latin typeface="+mn-lt"/>
                        </a:rPr>
                        <a:t>AÑO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ctr" fontAlgn="b"/>
                      <a:r>
                        <a:rPr lang="es-CO" sz="1800" b="1" u="none" strike="noStrike">
                          <a:effectLst/>
                          <a:latin typeface="+mn-lt"/>
                        </a:rPr>
                        <a:t>2020</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ctr" fontAlgn="b"/>
                      <a:r>
                        <a:rPr lang="es-CO" sz="1800" b="1" u="none" strike="noStrike">
                          <a:effectLst/>
                          <a:latin typeface="+mn-lt"/>
                        </a:rPr>
                        <a:t>2019</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ctr" fontAlgn="b"/>
                      <a:r>
                        <a:rPr lang="es-CO" sz="1800" b="1" u="none" strike="noStrike" dirty="0">
                          <a:effectLst/>
                          <a:latin typeface="+mn-lt"/>
                        </a:rPr>
                        <a:t>DIFERENCIA</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1"/>
                  </a:ext>
                </a:extLst>
              </a:tr>
              <a:tr h="329099">
                <a:tc>
                  <a:txBody>
                    <a:bodyPr/>
                    <a:lstStyle/>
                    <a:p>
                      <a:pPr algn="l" fontAlgn="b"/>
                      <a:r>
                        <a:rPr lang="es-CO" sz="1800" b="1" u="none" strike="noStrike">
                          <a:effectLst/>
                          <a:latin typeface="+mn-lt"/>
                        </a:rPr>
                        <a:t>ENERO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t"/>
                      <a:r>
                        <a:rPr lang="es-CO" sz="1800" b="1" u="none" strike="noStrike">
                          <a:effectLst/>
                          <a:latin typeface="+mn-lt"/>
                        </a:rPr>
                        <a:t>145.497.055</a:t>
                      </a:r>
                      <a:endParaRPr lang="es-CO" sz="1800" b="1" i="0" u="none" strike="noStrike">
                        <a:solidFill>
                          <a:srgbClr val="000000"/>
                        </a:solidFill>
                        <a:effectLst/>
                        <a:latin typeface="+mn-lt"/>
                      </a:endParaRPr>
                    </a:p>
                  </a:txBody>
                  <a:tcPr marL="9525" marR="9525" marT="9525" marB="0">
                    <a:solidFill>
                      <a:schemeClr val="accent2">
                        <a:lumMod val="20000"/>
                        <a:lumOff val="80000"/>
                      </a:schemeClr>
                    </a:solidFill>
                  </a:tcPr>
                </a:tc>
                <a:tc>
                  <a:txBody>
                    <a:bodyPr/>
                    <a:lstStyle/>
                    <a:p>
                      <a:pPr algn="r" fontAlgn="t"/>
                      <a:r>
                        <a:rPr lang="es-CO" sz="1800" b="1" u="none" strike="noStrike">
                          <a:effectLst/>
                          <a:latin typeface="+mn-lt"/>
                        </a:rPr>
                        <a:t>168.931.498</a:t>
                      </a:r>
                      <a:endParaRPr lang="es-CO" sz="1800" b="1" i="0" u="none" strike="noStrike">
                        <a:solidFill>
                          <a:srgbClr val="000000"/>
                        </a:solidFill>
                        <a:effectLst/>
                        <a:latin typeface="+mn-lt"/>
                      </a:endParaRPr>
                    </a:p>
                  </a:txBody>
                  <a:tcPr marL="9525" marR="9525" marT="9525" marB="0">
                    <a:solidFill>
                      <a:schemeClr val="accent2">
                        <a:lumMod val="20000"/>
                        <a:lumOff val="80000"/>
                      </a:schemeClr>
                    </a:solidFill>
                  </a:tcPr>
                </a:tc>
                <a:tc>
                  <a:txBody>
                    <a:bodyPr/>
                    <a:lstStyle/>
                    <a:p>
                      <a:pPr algn="r" fontAlgn="b"/>
                      <a:r>
                        <a:rPr lang="es-CO" sz="1800" b="1" u="none" strike="noStrike" dirty="0">
                          <a:effectLst/>
                          <a:latin typeface="+mn-lt"/>
                        </a:rPr>
                        <a:t>-23.434.443</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2"/>
                  </a:ext>
                </a:extLst>
              </a:tr>
              <a:tr h="329099">
                <a:tc>
                  <a:txBody>
                    <a:bodyPr/>
                    <a:lstStyle/>
                    <a:p>
                      <a:pPr algn="l" fontAlgn="b"/>
                      <a:r>
                        <a:rPr lang="es-CO" sz="1800" b="1" u="none" strike="noStrike">
                          <a:effectLst/>
                          <a:latin typeface="+mn-lt"/>
                        </a:rPr>
                        <a:t>FEBRERO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100.067.347</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145.497.055</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-45.429.708</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3"/>
                  </a:ext>
                </a:extLst>
              </a:tr>
              <a:tr h="329099">
                <a:tc>
                  <a:txBody>
                    <a:bodyPr/>
                    <a:lstStyle/>
                    <a:p>
                      <a:pPr algn="l" fontAlgn="b"/>
                      <a:r>
                        <a:rPr lang="es-CO" sz="1800" b="1" u="none" strike="noStrike">
                          <a:effectLst/>
                          <a:latin typeface="+mn-lt"/>
                        </a:rPr>
                        <a:t>MARZO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164.283.376</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100.067.347</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64.216.029</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4"/>
                  </a:ext>
                </a:extLst>
              </a:tr>
              <a:tr h="329099">
                <a:tc>
                  <a:txBody>
                    <a:bodyPr/>
                    <a:lstStyle/>
                    <a:p>
                      <a:pPr algn="l" fontAlgn="b"/>
                      <a:r>
                        <a:rPr lang="es-CO" sz="1800" b="1" u="none" strike="noStrike">
                          <a:effectLst/>
                          <a:latin typeface="+mn-lt"/>
                        </a:rPr>
                        <a:t>ABRIL</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142.811.685</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153.935.274</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-11.123.589</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5"/>
                  </a:ext>
                </a:extLst>
              </a:tr>
              <a:tr h="329099">
                <a:tc>
                  <a:txBody>
                    <a:bodyPr/>
                    <a:lstStyle/>
                    <a:p>
                      <a:pPr algn="l" fontAlgn="b"/>
                      <a:r>
                        <a:rPr lang="es-CO" sz="1800" b="1" u="none" strike="noStrike">
                          <a:effectLst/>
                          <a:latin typeface="+mn-lt"/>
                        </a:rPr>
                        <a:t>MAYO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117.499.490</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211.459.852</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-93.960.362</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6"/>
                  </a:ext>
                </a:extLst>
              </a:tr>
              <a:tr h="329099">
                <a:tc>
                  <a:txBody>
                    <a:bodyPr/>
                    <a:lstStyle/>
                    <a:p>
                      <a:pPr algn="l" fontAlgn="b"/>
                      <a:r>
                        <a:rPr lang="es-CO" sz="1800" b="1" u="none" strike="noStrike">
                          <a:effectLst/>
                          <a:latin typeface="+mn-lt"/>
                        </a:rPr>
                        <a:t>JUNIO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124.106.776</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261.126.492</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-137.019.716</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7"/>
                  </a:ext>
                </a:extLst>
              </a:tr>
              <a:tr h="345554">
                <a:tc>
                  <a:txBody>
                    <a:bodyPr/>
                    <a:lstStyle/>
                    <a:p>
                      <a:pPr algn="l" fontAlgn="b"/>
                      <a:r>
                        <a:rPr lang="es-CO" sz="1800" b="1" u="none" strike="noStrike">
                          <a:effectLst/>
                          <a:latin typeface="+mn-lt"/>
                        </a:rPr>
                        <a:t>JULIO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94.099.374</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403.460.456</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-309.361.082</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8"/>
                  </a:ext>
                </a:extLst>
              </a:tr>
              <a:tr h="329099">
                <a:tc>
                  <a:txBody>
                    <a:bodyPr/>
                    <a:lstStyle/>
                    <a:p>
                      <a:pPr algn="l" fontAlgn="b"/>
                      <a:r>
                        <a:rPr lang="es-CO" sz="1800" b="1" u="none" strike="noStrike">
                          <a:effectLst/>
                          <a:latin typeface="+mn-lt"/>
                        </a:rPr>
                        <a:t>AGOSTO</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t"/>
                      <a:r>
                        <a:rPr lang="es-CO" sz="1800" b="1" u="none" strike="noStrike">
                          <a:effectLst/>
                          <a:latin typeface="+mn-lt"/>
                        </a:rPr>
                        <a:t>101.214.713</a:t>
                      </a:r>
                      <a:endParaRPr lang="es-CO" sz="1800" b="1" i="0" u="none" strike="noStrike">
                        <a:solidFill>
                          <a:srgbClr val="000000"/>
                        </a:solidFill>
                        <a:effectLst/>
                        <a:latin typeface="+mn-lt"/>
                      </a:endParaRPr>
                    </a:p>
                  </a:txBody>
                  <a:tcPr marL="9525" marR="9525" marT="9525" marB="0">
                    <a:solidFill>
                      <a:schemeClr val="accent2">
                        <a:lumMod val="20000"/>
                        <a:lumOff val="80000"/>
                      </a:schemeClr>
                    </a:solidFill>
                  </a:tcPr>
                </a:tc>
                <a:tc>
                  <a:txBody>
                    <a:bodyPr/>
                    <a:lstStyle/>
                    <a:p>
                      <a:pPr algn="r" fontAlgn="t"/>
                      <a:r>
                        <a:rPr lang="es-CO" sz="1800" b="1" u="none" strike="noStrike">
                          <a:effectLst/>
                          <a:latin typeface="+mn-lt"/>
                        </a:rPr>
                        <a:t>155.255.143</a:t>
                      </a:r>
                      <a:endParaRPr lang="es-CO" sz="1800" b="1" i="0" u="none" strike="noStrike">
                        <a:solidFill>
                          <a:srgbClr val="000000"/>
                        </a:solidFill>
                        <a:effectLst/>
                        <a:latin typeface="+mn-lt"/>
                      </a:endParaRPr>
                    </a:p>
                  </a:txBody>
                  <a:tcPr marL="9525" marR="9525" marT="9525" marB="0">
                    <a:solidFill>
                      <a:schemeClr val="accent2">
                        <a:lumMod val="20000"/>
                        <a:lumOff val="80000"/>
                      </a:schemeClr>
                    </a:solidFill>
                  </a:tcPr>
                </a:tc>
                <a:tc>
                  <a:txBody>
                    <a:bodyPr/>
                    <a:lstStyle/>
                    <a:p>
                      <a:pPr algn="r" fontAlgn="b"/>
                      <a:r>
                        <a:rPr lang="es-CO" sz="1800" b="1" u="none" strike="noStrike" dirty="0">
                          <a:effectLst/>
                          <a:latin typeface="+mn-lt"/>
                        </a:rPr>
                        <a:t>-54.040.430</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09"/>
                  </a:ext>
                </a:extLst>
              </a:tr>
              <a:tr h="329099">
                <a:tc>
                  <a:txBody>
                    <a:bodyPr/>
                    <a:lstStyle/>
                    <a:p>
                      <a:pPr algn="l" fontAlgn="b"/>
                      <a:r>
                        <a:rPr lang="es-CO" sz="1800" b="1" u="none" strike="noStrike">
                          <a:effectLst/>
                          <a:latin typeface="+mn-lt"/>
                        </a:rPr>
                        <a:t>SEPTIEMBRE</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t"/>
                      <a:r>
                        <a:rPr lang="es-CO" sz="1800" b="1" u="none" strike="noStrike">
                          <a:effectLst/>
                          <a:latin typeface="+mn-lt"/>
                        </a:rPr>
                        <a:t>92.325.460</a:t>
                      </a:r>
                      <a:endParaRPr lang="es-CO" sz="1800" b="1" i="0" u="none" strike="noStrike">
                        <a:solidFill>
                          <a:srgbClr val="000000"/>
                        </a:solidFill>
                        <a:effectLst/>
                        <a:latin typeface="+mn-lt"/>
                      </a:endParaRPr>
                    </a:p>
                  </a:txBody>
                  <a:tcPr marL="9525" marR="9525" marT="9525" marB="0">
                    <a:solidFill>
                      <a:schemeClr val="accent2">
                        <a:lumMod val="20000"/>
                        <a:lumOff val="80000"/>
                      </a:schemeClr>
                    </a:solidFill>
                  </a:tcPr>
                </a:tc>
                <a:tc>
                  <a:txBody>
                    <a:bodyPr/>
                    <a:lstStyle/>
                    <a:p>
                      <a:pPr algn="r" fontAlgn="b"/>
                      <a:r>
                        <a:rPr lang="es-CO" sz="1800" b="1" u="none" strike="noStrike">
                          <a:effectLst/>
                          <a:latin typeface="+mn-lt"/>
                        </a:rPr>
                        <a:t>205.578.060</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-113.252.600</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0"/>
                  </a:ext>
                </a:extLst>
              </a:tr>
              <a:tr h="329099">
                <a:tc>
                  <a:txBody>
                    <a:bodyPr/>
                    <a:lstStyle/>
                    <a:p>
                      <a:pPr algn="l" fontAlgn="b"/>
                      <a:r>
                        <a:rPr lang="es-CO" sz="1800" b="1" u="none" strike="noStrike">
                          <a:effectLst/>
                          <a:latin typeface="+mn-lt"/>
                        </a:rPr>
                        <a:t>OCTUBRE</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106.965.356</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160.122.661</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-53.157.305</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1"/>
                  </a:ext>
                </a:extLst>
              </a:tr>
              <a:tr h="345554">
                <a:tc>
                  <a:txBody>
                    <a:bodyPr/>
                    <a:lstStyle/>
                    <a:p>
                      <a:pPr algn="l" fontAlgn="b"/>
                      <a:r>
                        <a:rPr lang="es-CO" sz="1800" b="1" u="none" strike="noStrike">
                          <a:effectLst/>
                          <a:latin typeface="+mn-lt"/>
                        </a:rPr>
                        <a:t>TOTAL</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1.188.870.632</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a:effectLst/>
                          <a:latin typeface="+mn-lt"/>
                        </a:rPr>
                        <a:t>1.965.433.838</a:t>
                      </a:r>
                      <a:endParaRPr lang="es-CO" sz="1800" b="1" i="0" u="none" strike="noStrike">
                        <a:solidFill>
                          <a:srgbClr val="000000"/>
                        </a:solidFill>
                        <a:effectLst/>
                        <a:latin typeface="+mn-lt"/>
                      </a:endParaRPr>
                    </a:p>
                  </a:txBody>
                  <a:tcPr marL="9525" marR="9525" marT="9525" marB="0" anchor="b">
                    <a:solidFill>
                      <a:schemeClr val="accent2">
                        <a:lumMod val="20000"/>
                        <a:lumOff val="80000"/>
                      </a:schemeClr>
                    </a:solidFill>
                  </a:tcPr>
                </a:tc>
                <a:tc>
                  <a:txBody>
                    <a:bodyPr/>
                    <a:lstStyle/>
                    <a:p>
                      <a:pPr algn="r" fontAlgn="b"/>
                      <a:r>
                        <a:rPr lang="es-CO" sz="1800" b="1" u="none" strike="noStrike" dirty="0">
                          <a:effectLst/>
                          <a:latin typeface="+mn-lt"/>
                        </a:rPr>
                        <a:t>-776.563.206</a:t>
                      </a:r>
                      <a:endParaRPr lang="es-CO" sz="1800" b="1" i="0" u="none" strike="noStrike" dirty="0">
                        <a:solidFill>
                          <a:srgbClr val="000000"/>
                        </a:solidFill>
                        <a:effectLst/>
                        <a:latin typeface="+mn-lt"/>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246493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 y="1"/>
            <a:ext cx="12192000" cy="6951322"/>
            <a:chOff x="1" y="1"/>
            <a:chExt cx="12192000" cy="6951322"/>
          </a:xfrm>
        </p:grpSpPr>
        <p:pic>
          <p:nvPicPr>
            <p:cNvPr id="2"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ítulo 2"/>
            <p:cNvSpPr txBox="1">
              <a:spLocks/>
            </p:cNvSpPr>
            <p:nvPr/>
          </p:nvSpPr>
          <p:spPr>
            <a:xfrm>
              <a:off x="9834880" y="6467717"/>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rgbClr val="285BA6"/>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rgbClr val="285BA6"/>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rgbClr val="285BA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object 39"/>
          <p:cNvSpPr/>
          <p:nvPr/>
        </p:nvSpPr>
        <p:spPr>
          <a:xfrm>
            <a:off x="4539917" y="1267326"/>
            <a:ext cx="7363326" cy="3718331"/>
          </a:xfrm>
          <a:custGeom>
            <a:avLst/>
            <a:gdLst/>
            <a:ahLst/>
            <a:cxnLst/>
            <a:rect l="l" t="t" r="r" b="b"/>
            <a:pathLst>
              <a:path w="6486144" h="3154679">
                <a:moveTo>
                  <a:pt x="0" y="3154679"/>
                </a:moveTo>
                <a:lnTo>
                  <a:pt x="6486144" y="3154679"/>
                </a:lnTo>
                <a:lnTo>
                  <a:pt x="6486144" y="0"/>
                </a:lnTo>
                <a:lnTo>
                  <a:pt x="0" y="0"/>
                </a:lnTo>
                <a:lnTo>
                  <a:pt x="0" y="3154679"/>
                </a:lnTo>
                <a:close/>
              </a:path>
            </a:pathLst>
          </a:custGeom>
          <a:solidFill>
            <a:srgbClr val="FAE4D5"/>
          </a:solidFill>
        </p:spPr>
        <p:txBody>
          <a:bodyPr wrap="square" lIns="0" tIns="0" rIns="0" bIns="0" rtlCol="0">
            <a:noAutofit/>
          </a:bodyPr>
          <a:lstStyle/>
          <a:p>
            <a:r>
              <a:rPr lang="es-CO" sz="1600" b="1" dirty="0">
                <a:solidFill>
                  <a:schemeClr val="accent2"/>
                </a:solidFill>
                <a:latin typeface="Arial" panose="020B0604020202020204" pitchFamily="34" charset="0"/>
                <a:cs typeface="Arial" panose="020B0604020202020204" pitchFamily="34" charset="0"/>
              </a:rPr>
              <a:t> </a:t>
            </a:r>
            <a:r>
              <a:rPr lang="es-ES" sz="1200" dirty="0"/>
              <a:t>   </a:t>
            </a:r>
          </a:p>
          <a:p>
            <a:endParaRPr lang="es-ES" sz="1200" dirty="0"/>
          </a:p>
          <a:p>
            <a:r>
              <a:rPr lang="es-ES" sz="1200" dirty="0"/>
              <a:t> </a:t>
            </a:r>
            <a:endParaRPr lang="es-ES" sz="1200" dirty="0">
              <a:solidFill>
                <a:srgbClr val="202124"/>
              </a:solidFill>
              <a:latin typeface="Roboto"/>
            </a:endParaRPr>
          </a:p>
          <a:p>
            <a:r>
              <a:rPr lang="es-ES" sz="2000" b="1" dirty="0" smtClean="0">
                <a:solidFill>
                  <a:srgbClr val="202124"/>
                </a:solidFill>
              </a:rPr>
              <a:t>OBJETIVO:  </a:t>
            </a:r>
            <a:r>
              <a:rPr lang="es-ES" sz="2000" dirty="0">
                <a:solidFill>
                  <a:srgbClr val="202124"/>
                </a:solidFill>
                <a:latin typeface="Roboto"/>
              </a:rPr>
              <a:t>S</a:t>
            </a:r>
            <a:r>
              <a:rPr lang="es-ES" sz="2000" dirty="0" smtClean="0">
                <a:solidFill>
                  <a:srgbClr val="202124"/>
                </a:solidFill>
                <a:latin typeface="Roboto"/>
              </a:rPr>
              <a:t>uministrar combustible para abastecer el parque automotor propiedad del municipio de </a:t>
            </a:r>
            <a:r>
              <a:rPr lang="es-ES" sz="2000" dirty="0">
                <a:solidFill>
                  <a:srgbClr val="202124"/>
                </a:solidFill>
                <a:latin typeface="Roboto"/>
              </a:rPr>
              <a:t>B</a:t>
            </a:r>
            <a:r>
              <a:rPr lang="es-ES" sz="2000" dirty="0" smtClean="0">
                <a:solidFill>
                  <a:srgbClr val="202124"/>
                </a:solidFill>
                <a:latin typeface="Roboto"/>
              </a:rPr>
              <a:t>ello y los organismos de seguridad que atienden dicha municipalidad </a:t>
            </a:r>
          </a:p>
          <a:p>
            <a:endParaRPr lang="es-ES" sz="2000" b="1" dirty="0">
              <a:solidFill>
                <a:srgbClr val="202124"/>
              </a:solidFill>
            </a:endParaRPr>
          </a:p>
          <a:p>
            <a:r>
              <a:rPr lang="es-ES" sz="2000" b="1" dirty="0" smtClean="0">
                <a:solidFill>
                  <a:srgbClr val="202124"/>
                </a:solidFill>
              </a:rPr>
              <a:t>EL VALOR INICIAL DEL CONTRATO: </a:t>
            </a:r>
            <a:r>
              <a:rPr lang="es-ES" sz="2000" dirty="0" smtClean="0">
                <a:solidFill>
                  <a:srgbClr val="202124"/>
                </a:solidFill>
              </a:rPr>
              <a:t>por valor de $ 354.000.000 y una Adición de  $177.000.000</a:t>
            </a:r>
          </a:p>
          <a:p>
            <a:endParaRPr lang="es-ES" sz="2000" dirty="0">
              <a:solidFill>
                <a:srgbClr val="202124"/>
              </a:solidFill>
            </a:endParaRPr>
          </a:p>
          <a:p>
            <a:r>
              <a:rPr lang="es-ES" sz="2000" b="1" dirty="0" smtClean="0">
                <a:solidFill>
                  <a:srgbClr val="202124"/>
                </a:solidFill>
              </a:rPr>
              <a:t>PLAZO INICIAL: </a:t>
            </a:r>
            <a:r>
              <a:rPr lang="es-ES" sz="2400" dirty="0" smtClean="0">
                <a:solidFill>
                  <a:srgbClr val="202124"/>
                </a:solidFill>
              </a:rPr>
              <a:t>Hasta agotar el presupuesto adjudicado sin exceder del 31 de diciembre  de 2020</a:t>
            </a:r>
          </a:p>
        </p:txBody>
      </p:sp>
      <p:sp>
        <p:nvSpPr>
          <p:cNvPr id="9" name="Rectángulo 8"/>
          <p:cNvSpPr/>
          <p:nvPr/>
        </p:nvSpPr>
        <p:spPr>
          <a:xfrm>
            <a:off x="489390" y="2172384"/>
            <a:ext cx="3654135" cy="954107"/>
          </a:xfrm>
          <a:prstGeom prst="rect">
            <a:avLst/>
          </a:prstGeom>
          <a:solidFill>
            <a:schemeClr val="accent6">
              <a:lumMod val="20000"/>
              <a:lumOff val="80000"/>
            </a:schemeClr>
          </a:solidFill>
        </p:spPr>
        <p:txBody>
          <a:bodyPr wrap="square">
            <a:spAutoFit/>
          </a:bodyPr>
          <a:lstStyle/>
          <a:p>
            <a:pPr lvl="1" algn="ctr" fontAlgn="ctr"/>
            <a:r>
              <a:rPr lang="es-CO" sz="2800" b="1" dirty="0" smtClean="0">
                <a:solidFill>
                  <a:schemeClr val="accent2"/>
                </a:solidFill>
                <a:cs typeface="Arial" panose="020B0604020202020204" pitchFamily="34" charset="0"/>
              </a:rPr>
              <a:t>ORDEN DE COMPRA No. 45048</a:t>
            </a:r>
            <a:endParaRPr lang="es-CO" sz="2800" b="1" dirty="0">
              <a:solidFill>
                <a:schemeClr val="accent2"/>
              </a:solidFill>
              <a:cs typeface="Arial" panose="020B0604020202020204" pitchFamily="34" charset="0"/>
            </a:endParaRPr>
          </a:p>
        </p:txBody>
      </p:sp>
      <p:sp>
        <p:nvSpPr>
          <p:cNvPr id="12" name="Rectángulo 11"/>
          <p:cNvSpPr/>
          <p:nvPr/>
        </p:nvSpPr>
        <p:spPr>
          <a:xfrm>
            <a:off x="0" y="478289"/>
            <a:ext cx="12192000" cy="554138"/>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COMBUSTIBLE</a:t>
            </a:r>
            <a:endParaRPr lang="en-US" sz="3200" b="1" dirty="0"/>
          </a:p>
        </p:txBody>
      </p:sp>
      <p:pic>
        <p:nvPicPr>
          <p:cNvPr id="3" name="Imagen 2"/>
          <p:cNvPicPr>
            <a:picLocks noChangeAspect="1"/>
          </p:cNvPicPr>
          <p:nvPr/>
        </p:nvPicPr>
        <p:blipFill>
          <a:blip r:embed="rId3" cstate="print"/>
          <a:stretch>
            <a:fillRect/>
          </a:stretch>
        </p:blipFill>
        <p:spPr>
          <a:xfrm>
            <a:off x="777083" y="3617768"/>
            <a:ext cx="3078747" cy="2402032"/>
          </a:xfrm>
          <a:prstGeom prst="rect">
            <a:avLst/>
          </a:prstGeom>
        </p:spPr>
      </p:pic>
    </p:spTree>
    <p:extLst>
      <p:ext uri="{BB962C8B-B14F-4D97-AF65-F5344CB8AC3E}">
        <p14:creationId xmlns:p14="http://schemas.microsoft.com/office/powerpoint/2010/main" xmlns="" val="2657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 y="1"/>
            <a:ext cx="12192000" cy="6951322"/>
            <a:chOff x="1" y="1"/>
            <a:chExt cx="12192000" cy="6951322"/>
          </a:xfrm>
        </p:grpSpPr>
        <p:pic>
          <p:nvPicPr>
            <p:cNvPr id="2"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ítulo 2"/>
            <p:cNvSpPr txBox="1">
              <a:spLocks/>
            </p:cNvSpPr>
            <p:nvPr/>
          </p:nvSpPr>
          <p:spPr>
            <a:xfrm>
              <a:off x="9834880" y="6467717"/>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rgbClr val="285BA6"/>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rgbClr val="285BA6"/>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rgbClr val="285BA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object 39"/>
          <p:cNvSpPr/>
          <p:nvPr/>
        </p:nvSpPr>
        <p:spPr>
          <a:xfrm>
            <a:off x="4202176" y="1032427"/>
            <a:ext cx="7747369" cy="5435290"/>
          </a:xfrm>
          <a:custGeom>
            <a:avLst/>
            <a:gdLst/>
            <a:ahLst/>
            <a:cxnLst/>
            <a:rect l="l" t="t" r="r" b="b"/>
            <a:pathLst>
              <a:path w="6486144" h="3154679">
                <a:moveTo>
                  <a:pt x="0" y="3154679"/>
                </a:moveTo>
                <a:lnTo>
                  <a:pt x="6486144" y="3154679"/>
                </a:lnTo>
                <a:lnTo>
                  <a:pt x="6486144" y="0"/>
                </a:lnTo>
                <a:lnTo>
                  <a:pt x="0" y="0"/>
                </a:lnTo>
                <a:lnTo>
                  <a:pt x="0" y="3154679"/>
                </a:lnTo>
                <a:close/>
              </a:path>
            </a:pathLst>
          </a:custGeom>
          <a:solidFill>
            <a:srgbClr val="FAE4D5"/>
          </a:solidFill>
        </p:spPr>
        <p:txBody>
          <a:bodyPr wrap="square" lIns="0" tIns="0" rIns="0" bIns="0" rtlCol="0">
            <a:noAutofit/>
          </a:bodyPr>
          <a:lstStyle/>
          <a:p>
            <a:r>
              <a:rPr lang="es-CO" sz="1600" b="1" dirty="0">
                <a:solidFill>
                  <a:schemeClr val="accent2"/>
                </a:solidFill>
                <a:latin typeface="Arial" panose="020B0604020202020204" pitchFamily="34" charset="0"/>
                <a:cs typeface="Arial" panose="020B0604020202020204" pitchFamily="34" charset="0"/>
              </a:rPr>
              <a:t> </a:t>
            </a:r>
            <a:r>
              <a:rPr lang="es-ES" sz="1200" dirty="0"/>
              <a:t>   </a:t>
            </a:r>
          </a:p>
          <a:p>
            <a:endParaRPr lang="es-ES" sz="1200" dirty="0"/>
          </a:p>
          <a:p>
            <a:r>
              <a:rPr lang="es-ES" sz="1200" dirty="0"/>
              <a:t> </a:t>
            </a:r>
            <a:endParaRPr lang="es-ES" sz="1200" dirty="0">
              <a:solidFill>
                <a:srgbClr val="202124"/>
              </a:solidFill>
              <a:latin typeface="Roboto"/>
            </a:endParaRPr>
          </a:p>
          <a:p>
            <a:pPr marL="284693" indent="-284693">
              <a:buFontTx/>
              <a:buChar char="-"/>
            </a:pPr>
            <a:endParaRPr lang="es-ES" sz="1793" dirty="0">
              <a:solidFill>
                <a:srgbClr val="202124"/>
              </a:solidFill>
              <a:latin typeface="Roboto"/>
            </a:endParaRPr>
          </a:p>
        </p:txBody>
      </p:sp>
      <p:sp>
        <p:nvSpPr>
          <p:cNvPr id="9" name="Rectángulo 8"/>
          <p:cNvSpPr/>
          <p:nvPr/>
        </p:nvSpPr>
        <p:spPr>
          <a:xfrm>
            <a:off x="373520" y="1826706"/>
            <a:ext cx="3654135" cy="646331"/>
          </a:xfrm>
          <a:prstGeom prst="rect">
            <a:avLst/>
          </a:prstGeom>
          <a:solidFill>
            <a:schemeClr val="accent6">
              <a:lumMod val="20000"/>
              <a:lumOff val="80000"/>
            </a:schemeClr>
          </a:solidFill>
        </p:spPr>
        <p:txBody>
          <a:bodyPr wrap="square">
            <a:spAutoFit/>
          </a:bodyPr>
          <a:lstStyle/>
          <a:p>
            <a:pPr lvl="1" algn="ctr" fontAlgn="ctr"/>
            <a:r>
              <a:rPr lang="es-CO" b="1" dirty="0" smtClean="0">
                <a:solidFill>
                  <a:schemeClr val="accent2"/>
                </a:solidFill>
                <a:cs typeface="Arial" panose="020B0604020202020204" pitchFamily="34" charset="0"/>
              </a:rPr>
              <a:t>EMPRESAS DE SERVICIOS  ASEAR S.A.E.S.P</a:t>
            </a:r>
            <a:endParaRPr lang="es-CO" b="1" dirty="0">
              <a:solidFill>
                <a:schemeClr val="accent2"/>
              </a:solidFill>
              <a:cs typeface="Arial" panose="020B0604020202020204" pitchFamily="34" charset="0"/>
            </a:endParaRPr>
          </a:p>
        </p:txBody>
      </p:sp>
      <p:sp>
        <p:nvSpPr>
          <p:cNvPr id="11" name="CuadroTexto 10"/>
          <p:cNvSpPr txBox="1"/>
          <p:nvPr/>
        </p:nvSpPr>
        <p:spPr>
          <a:xfrm>
            <a:off x="4551218" y="1391101"/>
            <a:ext cx="7275353" cy="1754326"/>
          </a:xfrm>
          <a:prstGeom prst="rect">
            <a:avLst/>
          </a:prstGeom>
          <a:noFill/>
        </p:spPr>
        <p:txBody>
          <a:bodyPr wrap="square" rtlCol="0">
            <a:spAutoFit/>
          </a:bodyPr>
          <a:lstStyle/>
          <a:p>
            <a:r>
              <a:rPr lang="es-CO" sz="2800" b="1" dirty="0" smtClean="0">
                <a:cs typeface="Arial" panose="020B0604020202020204" pitchFamily="34" charset="0"/>
              </a:rPr>
              <a:t>OBJETIVO</a:t>
            </a:r>
            <a:r>
              <a:rPr lang="es-CO" sz="2800" dirty="0" smtClean="0">
                <a:cs typeface="Arial" panose="020B0604020202020204" pitchFamily="34" charset="0"/>
              </a:rPr>
              <a:t>: </a:t>
            </a:r>
            <a:r>
              <a:rPr lang="es-CO" sz="2000" dirty="0">
                <a:cs typeface="Arial" panose="020B0604020202020204" pitchFamily="34" charset="0"/>
              </a:rPr>
              <a:t>P</a:t>
            </a:r>
            <a:r>
              <a:rPr lang="es-CO" sz="2000" dirty="0" smtClean="0">
                <a:cs typeface="Arial" panose="020B0604020202020204" pitchFamily="34" charset="0"/>
              </a:rPr>
              <a:t>restar el servicio de apoyo en actividades combinadas de limpieza reciclaje y mantenimiento de jardines en las diferentes sedes administrativas internas (edificios y oficinas)</a:t>
            </a:r>
          </a:p>
          <a:p>
            <a:r>
              <a:rPr lang="es-CO" sz="2000" dirty="0" smtClean="0">
                <a:cs typeface="Arial" panose="020B0604020202020204" pitchFamily="34" charset="0"/>
              </a:rPr>
              <a:t>Como externas (parques y jardines) donde funciona la administración de Bello.</a:t>
            </a:r>
            <a:endParaRPr lang="es-CO" sz="2000" dirty="0"/>
          </a:p>
        </p:txBody>
      </p:sp>
      <p:sp>
        <p:nvSpPr>
          <p:cNvPr id="13" name="Subtítulo 2"/>
          <p:cNvSpPr txBox="1">
            <a:spLocks/>
          </p:cNvSpPr>
          <p:nvPr/>
        </p:nvSpPr>
        <p:spPr>
          <a:xfrm>
            <a:off x="208486" y="624753"/>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14" name="Rectángulo 13"/>
          <p:cNvSpPr/>
          <p:nvPr/>
        </p:nvSpPr>
        <p:spPr>
          <a:xfrm>
            <a:off x="0" y="586319"/>
            <a:ext cx="12079705" cy="523220"/>
          </a:xfrm>
          <a:prstGeom prst="rect">
            <a:avLst/>
          </a:prstGeom>
          <a:solidFill>
            <a:schemeClr val="accent5">
              <a:lumMod val="75000"/>
            </a:schemeClr>
          </a:solidFill>
        </p:spPr>
        <p:txBody>
          <a:bodyPr wrap="square">
            <a:spAutoFit/>
          </a:bodyPr>
          <a:lstStyle/>
          <a:p>
            <a:pPr lvl="1" algn="ctr" fontAlgn="ctr"/>
            <a:r>
              <a:rPr lang="es-MX" sz="2800" b="1" dirty="0" smtClean="0">
                <a:solidFill>
                  <a:schemeClr val="bg1"/>
                </a:solidFill>
                <a:latin typeface="Arial" panose="020B0604020202020204" pitchFamily="34" charset="0"/>
                <a:cs typeface="Arial" panose="020B0604020202020204" pitchFamily="34" charset="0"/>
              </a:rPr>
              <a:t>ASEO</a:t>
            </a:r>
            <a:endParaRPr lang="es-MX" sz="2800" b="1" dirty="0">
              <a:solidFill>
                <a:schemeClr val="bg1"/>
              </a:solidFill>
              <a:latin typeface="Arial" panose="020B0604020202020204" pitchFamily="34" charset="0"/>
              <a:cs typeface="Arial" panose="020B0604020202020204" pitchFamily="34" charset="0"/>
            </a:endParaRPr>
          </a:p>
        </p:txBody>
      </p:sp>
      <p:pic>
        <p:nvPicPr>
          <p:cNvPr id="15" name="Imagen 14" descr="C:\Users\Fernando\Desktop\galaxi J7\FERIA 2019\agosoto julio\IMG-20190719-WA004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38668" y="3145427"/>
            <a:ext cx="3642626" cy="3057641"/>
          </a:xfrm>
          <a:prstGeom prst="rect">
            <a:avLst/>
          </a:prstGeom>
          <a:noFill/>
          <a:ln>
            <a:noFill/>
          </a:ln>
        </p:spPr>
      </p:pic>
      <p:pic>
        <p:nvPicPr>
          <p:cNvPr id="8" name="Imagen 7"/>
          <p:cNvPicPr>
            <a:picLocks noChangeAspect="1"/>
          </p:cNvPicPr>
          <p:nvPr/>
        </p:nvPicPr>
        <p:blipFill>
          <a:blip r:embed="rId4" cstate="print"/>
          <a:stretch>
            <a:fillRect/>
          </a:stretch>
        </p:blipFill>
        <p:spPr>
          <a:xfrm>
            <a:off x="208486" y="2802255"/>
            <a:ext cx="3938357" cy="493819"/>
          </a:xfrm>
          <a:prstGeom prst="rect">
            <a:avLst/>
          </a:prstGeom>
        </p:spPr>
      </p:pic>
    </p:spTree>
    <p:extLst>
      <p:ext uri="{BB962C8B-B14F-4D97-AF65-F5344CB8AC3E}">
        <p14:creationId xmlns:p14="http://schemas.microsoft.com/office/powerpoint/2010/main" xmlns="" val="189964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ítulo 2">
            <a:extLst>
              <a:ext uri="{FF2B5EF4-FFF2-40B4-BE49-F238E27FC236}">
                <a16:creationId xmlns:a16="http://schemas.microsoft.com/office/drawing/2014/main" xmlns=""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bject 38"/>
          <p:cNvSpPr/>
          <p:nvPr/>
        </p:nvSpPr>
        <p:spPr>
          <a:xfrm>
            <a:off x="0" y="0"/>
            <a:ext cx="12192000" cy="710813"/>
          </a:xfrm>
          <a:prstGeom prst="rect">
            <a:avLst/>
          </a:prstGeom>
          <a:blipFill>
            <a:blip r:embed="rId3" cstate="print"/>
            <a:stretch>
              <a:fillRect/>
            </a:stretch>
          </a:blipFill>
        </p:spPr>
        <p:txBody>
          <a:bodyPr wrap="square" lIns="0" tIns="0" rIns="0" bIns="0" rtlCol="0">
            <a:noAutofit/>
          </a:bodyPr>
          <a:lstStyle/>
          <a:p>
            <a:endParaRPr sz="1793"/>
          </a:p>
        </p:txBody>
      </p:sp>
      <p:sp>
        <p:nvSpPr>
          <p:cNvPr id="10"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12" name="Rectángulo 11"/>
          <p:cNvSpPr/>
          <p:nvPr/>
        </p:nvSpPr>
        <p:spPr>
          <a:xfrm>
            <a:off x="218876" y="897416"/>
            <a:ext cx="11604156" cy="584775"/>
          </a:xfrm>
          <a:prstGeom prst="rect">
            <a:avLst/>
          </a:prstGeom>
          <a:solidFill>
            <a:schemeClr val="accent5">
              <a:lumMod val="75000"/>
            </a:schemeClr>
          </a:solidFill>
        </p:spPr>
        <p:txBody>
          <a:bodyPr wrap="square">
            <a:spAutoFit/>
          </a:bodyPr>
          <a:lstStyle/>
          <a:p>
            <a:pPr lvl="1" algn="ctr" fontAlgn="ctr"/>
            <a:r>
              <a:rPr lang="es-CO" sz="3200" dirty="0" smtClean="0">
                <a:solidFill>
                  <a:schemeClr val="bg1"/>
                </a:solidFill>
                <a:cs typeface="Arial" panose="020B0604020202020204" pitchFamily="34" charset="0"/>
              </a:rPr>
              <a:t>LIMPIEZA RECICLAJE Y MANTENIMIENTO</a:t>
            </a:r>
            <a:endParaRPr lang="es-MX" sz="3200" b="1" dirty="0">
              <a:solidFill>
                <a:schemeClr val="bg1"/>
              </a:solidFill>
              <a:cs typeface="Arial" panose="020B0604020202020204" pitchFamily="34" charset="0"/>
            </a:endParaRPr>
          </a:p>
        </p:txBody>
      </p:sp>
      <p:graphicFrame>
        <p:nvGraphicFramePr>
          <p:cNvPr id="17" name="Tabla 16"/>
          <p:cNvGraphicFramePr>
            <a:graphicFrameLocks noGrp="1"/>
          </p:cNvGraphicFramePr>
          <p:nvPr>
            <p:extLst/>
          </p:nvPr>
        </p:nvGraphicFramePr>
        <p:xfrm>
          <a:off x="218876" y="1808225"/>
          <a:ext cx="5042935" cy="4616517"/>
        </p:xfrm>
        <a:graphic>
          <a:graphicData uri="http://schemas.openxmlformats.org/drawingml/2006/table">
            <a:tbl>
              <a:tblPr firstRow="1" firstCol="1" bandRow="1">
                <a:tableStyleId>{5C22544A-7EE6-4342-B048-85BDC9FD1C3A}</a:tableStyleId>
              </a:tblPr>
              <a:tblGrid>
                <a:gridCol w="5042935">
                  <a:extLst>
                    <a:ext uri="{9D8B030D-6E8A-4147-A177-3AD203B41FA5}">
                      <a16:colId xmlns:a16="http://schemas.microsoft.com/office/drawing/2014/main" xmlns="" val="20000"/>
                    </a:ext>
                  </a:extLst>
                </a:gridCol>
              </a:tblGrid>
              <a:tr h="178254">
                <a:tc>
                  <a:txBody>
                    <a:bodyPr/>
                    <a:lstStyle/>
                    <a:p>
                      <a:pPr algn="just">
                        <a:spcAft>
                          <a:spcPts val="0"/>
                        </a:spcAft>
                      </a:pPr>
                      <a:r>
                        <a:rPr lang="es-CO" sz="900" dirty="0">
                          <a:solidFill>
                            <a:schemeClr val="tx1"/>
                          </a:solidFill>
                          <a:effectLst/>
                        </a:rPr>
                        <a:t>BIBLIOTECA MARCO FIDEL SUAREZ</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0"/>
                  </a:ext>
                </a:extLst>
              </a:tr>
              <a:tr h="178254">
                <a:tc>
                  <a:txBody>
                    <a:bodyPr/>
                    <a:lstStyle/>
                    <a:p>
                      <a:pPr algn="just">
                        <a:spcAft>
                          <a:spcPts val="0"/>
                        </a:spcAft>
                      </a:pPr>
                      <a:r>
                        <a:rPr lang="es-CO" sz="900" dirty="0">
                          <a:solidFill>
                            <a:schemeClr val="tx1"/>
                          </a:solidFill>
                          <a:effectLst/>
                        </a:rPr>
                        <a:t>CASA DE JUSTICIA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1"/>
                  </a:ext>
                </a:extLst>
              </a:tr>
              <a:tr h="178254">
                <a:tc>
                  <a:txBody>
                    <a:bodyPr/>
                    <a:lstStyle/>
                    <a:p>
                      <a:pPr algn="just">
                        <a:spcAft>
                          <a:spcPts val="0"/>
                        </a:spcAft>
                      </a:pPr>
                      <a:r>
                        <a:rPr lang="es-CO" sz="900" dirty="0">
                          <a:solidFill>
                            <a:schemeClr val="tx1"/>
                          </a:solidFill>
                          <a:effectLst/>
                        </a:rPr>
                        <a:t>CASA DE LA CULTURA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2"/>
                  </a:ext>
                </a:extLst>
              </a:tr>
              <a:tr h="178254">
                <a:tc>
                  <a:txBody>
                    <a:bodyPr/>
                    <a:lstStyle/>
                    <a:p>
                      <a:pPr algn="just">
                        <a:spcAft>
                          <a:spcPts val="0"/>
                        </a:spcAft>
                      </a:pPr>
                      <a:r>
                        <a:rPr lang="es-CO" sz="900" dirty="0">
                          <a:solidFill>
                            <a:schemeClr val="tx1"/>
                          </a:solidFill>
                          <a:effectLst/>
                        </a:rPr>
                        <a:t>CASA  DE LA MUJER</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3"/>
                  </a:ext>
                </a:extLst>
              </a:tr>
              <a:tr h="201261">
                <a:tc>
                  <a:txBody>
                    <a:bodyPr/>
                    <a:lstStyle/>
                    <a:p>
                      <a:pPr algn="just">
                        <a:spcAft>
                          <a:spcPts val="0"/>
                        </a:spcAft>
                      </a:pPr>
                      <a:r>
                        <a:rPr lang="es-CO" sz="900" dirty="0">
                          <a:solidFill>
                            <a:schemeClr val="tx1"/>
                          </a:solidFill>
                          <a:effectLst/>
                        </a:rPr>
                        <a:t>CASA AFROBELLANITA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4"/>
                  </a:ext>
                </a:extLst>
              </a:tr>
              <a:tr h="178254">
                <a:tc>
                  <a:txBody>
                    <a:bodyPr/>
                    <a:lstStyle/>
                    <a:p>
                      <a:pPr algn="just">
                        <a:spcAft>
                          <a:spcPts val="0"/>
                        </a:spcAft>
                      </a:pPr>
                      <a:r>
                        <a:rPr lang="es-CO" sz="900" dirty="0">
                          <a:solidFill>
                            <a:schemeClr val="tx1"/>
                          </a:solidFill>
                          <a:effectLst/>
                        </a:rPr>
                        <a:t>CATASTRO</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5"/>
                  </a:ext>
                </a:extLst>
              </a:tr>
              <a:tr h="178254">
                <a:tc>
                  <a:txBody>
                    <a:bodyPr/>
                    <a:lstStyle/>
                    <a:p>
                      <a:pPr algn="just">
                        <a:spcAft>
                          <a:spcPts val="0"/>
                        </a:spcAft>
                      </a:pPr>
                      <a:r>
                        <a:rPr lang="es-CO" sz="900" dirty="0">
                          <a:solidFill>
                            <a:schemeClr val="tx1"/>
                          </a:solidFill>
                          <a:effectLst/>
                        </a:rPr>
                        <a:t>COMISARIA 1ra.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6"/>
                  </a:ext>
                </a:extLst>
              </a:tr>
              <a:tr h="178254">
                <a:tc>
                  <a:txBody>
                    <a:bodyPr/>
                    <a:lstStyle/>
                    <a:p>
                      <a:pPr algn="just">
                        <a:spcAft>
                          <a:spcPts val="0"/>
                        </a:spcAft>
                      </a:pPr>
                      <a:r>
                        <a:rPr lang="es-CO" sz="900" dirty="0">
                          <a:solidFill>
                            <a:schemeClr val="tx1"/>
                          </a:solidFill>
                          <a:effectLst/>
                        </a:rPr>
                        <a:t>CONCEJO MUNICIPAL</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7"/>
                  </a:ext>
                </a:extLst>
              </a:tr>
              <a:tr h="178254">
                <a:tc>
                  <a:txBody>
                    <a:bodyPr/>
                    <a:lstStyle/>
                    <a:p>
                      <a:pPr algn="just">
                        <a:spcAft>
                          <a:spcPts val="0"/>
                        </a:spcAft>
                      </a:pPr>
                      <a:r>
                        <a:rPr lang="es-CO" sz="900" dirty="0">
                          <a:solidFill>
                            <a:schemeClr val="tx1"/>
                          </a:solidFill>
                          <a:effectLst/>
                        </a:rPr>
                        <a:t>FAMILIAS EN ACCION</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8"/>
                  </a:ext>
                </a:extLst>
              </a:tr>
              <a:tr h="178254">
                <a:tc>
                  <a:txBody>
                    <a:bodyPr/>
                    <a:lstStyle/>
                    <a:p>
                      <a:pPr algn="just">
                        <a:spcAft>
                          <a:spcPts val="0"/>
                        </a:spcAft>
                      </a:pPr>
                      <a:r>
                        <a:rPr lang="es-CO" sz="900" dirty="0">
                          <a:solidFill>
                            <a:schemeClr val="tx1"/>
                          </a:solidFill>
                          <a:effectLst/>
                        </a:rPr>
                        <a:t>GASPAR DE RODAS</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09"/>
                  </a:ext>
                </a:extLst>
              </a:tr>
              <a:tr h="178254">
                <a:tc>
                  <a:txBody>
                    <a:bodyPr/>
                    <a:lstStyle/>
                    <a:p>
                      <a:pPr algn="just">
                        <a:spcAft>
                          <a:spcPts val="0"/>
                        </a:spcAft>
                      </a:pPr>
                      <a:r>
                        <a:rPr lang="es-CO" sz="900" dirty="0">
                          <a:solidFill>
                            <a:schemeClr val="tx1"/>
                          </a:solidFill>
                          <a:effectLst/>
                        </a:rPr>
                        <a:t>GERENCIA DE PROYECTOS</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0"/>
                  </a:ext>
                </a:extLst>
              </a:tr>
              <a:tr h="178254">
                <a:tc>
                  <a:txBody>
                    <a:bodyPr/>
                    <a:lstStyle/>
                    <a:p>
                      <a:pPr algn="just">
                        <a:spcAft>
                          <a:spcPts val="0"/>
                        </a:spcAft>
                      </a:pPr>
                      <a:r>
                        <a:rPr lang="es-CO" sz="900" dirty="0">
                          <a:solidFill>
                            <a:schemeClr val="tx1"/>
                          </a:solidFill>
                          <a:effectLst/>
                        </a:rPr>
                        <a:t>OFICINA DE RENTAS</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1"/>
                  </a:ext>
                </a:extLst>
              </a:tr>
              <a:tr h="0">
                <a:tc>
                  <a:txBody>
                    <a:bodyPr/>
                    <a:lstStyle/>
                    <a:p>
                      <a:pPr algn="just">
                        <a:spcAft>
                          <a:spcPts val="0"/>
                        </a:spcAft>
                      </a:pPr>
                      <a:r>
                        <a:rPr lang="es-CO" sz="900" dirty="0">
                          <a:solidFill>
                            <a:schemeClr val="tx1"/>
                          </a:solidFill>
                          <a:effectLst/>
                        </a:rPr>
                        <a:t>PARQUE RECREATIVO GRAN AVENIDA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2"/>
                  </a:ext>
                </a:extLst>
              </a:tr>
              <a:tr h="178254">
                <a:tc>
                  <a:txBody>
                    <a:bodyPr/>
                    <a:lstStyle/>
                    <a:p>
                      <a:pPr algn="just">
                        <a:spcAft>
                          <a:spcPts val="0"/>
                        </a:spcAft>
                      </a:pPr>
                      <a:r>
                        <a:rPr lang="es-CO" sz="900" dirty="0">
                          <a:solidFill>
                            <a:schemeClr val="tx1"/>
                          </a:solidFill>
                          <a:effectLst/>
                        </a:rPr>
                        <a:t>PIAMONTE</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3"/>
                  </a:ext>
                </a:extLst>
              </a:tr>
              <a:tr h="178254">
                <a:tc>
                  <a:txBody>
                    <a:bodyPr/>
                    <a:lstStyle/>
                    <a:p>
                      <a:pPr algn="just">
                        <a:spcAft>
                          <a:spcPts val="0"/>
                        </a:spcAft>
                      </a:pPr>
                      <a:r>
                        <a:rPr lang="es-CO" sz="900" dirty="0">
                          <a:solidFill>
                            <a:schemeClr val="tx1"/>
                          </a:solidFill>
                          <a:effectLst/>
                        </a:rPr>
                        <a:t>PVD CASA BETHANIA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4"/>
                  </a:ext>
                </a:extLst>
              </a:tr>
              <a:tr h="178254">
                <a:tc>
                  <a:txBody>
                    <a:bodyPr/>
                    <a:lstStyle/>
                    <a:p>
                      <a:pPr algn="just">
                        <a:spcAft>
                          <a:spcPts val="0"/>
                        </a:spcAft>
                      </a:pPr>
                      <a:r>
                        <a:rPr lang="es-CO" sz="900" dirty="0">
                          <a:solidFill>
                            <a:schemeClr val="tx1"/>
                          </a:solidFill>
                          <a:effectLst/>
                        </a:rPr>
                        <a:t>PVD PACHELLY</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5"/>
                  </a:ext>
                </a:extLst>
              </a:tr>
              <a:tr h="178254">
                <a:tc>
                  <a:txBody>
                    <a:bodyPr/>
                    <a:lstStyle/>
                    <a:p>
                      <a:pPr algn="just">
                        <a:spcAft>
                          <a:spcPts val="0"/>
                        </a:spcAft>
                      </a:pPr>
                      <a:r>
                        <a:rPr lang="es-CO" sz="900" dirty="0">
                          <a:solidFill>
                            <a:schemeClr val="tx1"/>
                          </a:solidFill>
                          <a:effectLst/>
                        </a:rPr>
                        <a:t>PVD SANTA ANA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6"/>
                  </a:ext>
                </a:extLst>
              </a:tr>
              <a:tr h="178254">
                <a:tc>
                  <a:txBody>
                    <a:bodyPr/>
                    <a:lstStyle/>
                    <a:p>
                      <a:pPr algn="just">
                        <a:spcAft>
                          <a:spcPts val="0"/>
                        </a:spcAft>
                      </a:pPr>
                      <a:r>
                        <a:rPr lang="es-CO" sz="900" dirty="0">
                          <a:solidFill>
                            <a:schemeClr val="tx1"/>
                          </a:solidFill>
                          <a:effectLst/>
                        </a:rPr>
                        <a:t>SECRETARIA DE GOBIERNO</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7"/>
                  </a:ext>
                </a:extLst>
              </a:tr>
              <a:tr h="178254">
                <a:tc>
                  <a:txBody>
                    <a:bodyPr/>
                    <a:lstStyle/>
                    <a:p>
                      <a:pPr algn="just">
                        <a:spcAft>
                          <a:spcPts val="0"/>
                        </a:spcAft>
                      </a:pPr>
                      <a:r>
                        <a:rPr lang="es-CO" sz="900" dirty="0">
                          <a:solidFill>
                            <a:schemeClr val="tx1"/>
                          </a:solidFill>
                          <a:effectLst/>
                        </a:rPr>
                        <a:t>SECRETARIA DE LA MUJER </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8"/>
                  </a:ext>
                </a:extLst>
              </a:tr>
              <a:tr h="178254">
                <a:tc>
                  <a:txBody>
                    <a:bodyPr/>
                    <a:lstStyle/>
                    <a:p>
                      <a:pPr algn="just">
                        <a:spcAft>
                          <a:spcPts val="0"/>
                        </a:spcAft>
                      </a:pPr>
                      <a:r>
                        <a:rPr lang="es-CO" sz="900" dirty="0">
                          <a:solidFill>
                            <a:schemeClr val="tx1"/>
                          </a:solidFill>
                          <a:effectLst/>
                        </a:rPr>
                        <a:t>SECRETARIA DE MOVILIDAD</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19"/>
                  </a:ext>
                </a:extLst>
              </a:tr>
              <a:tr h="178254">
                <a:tc>
                  <a:txBody>
                    <a:bodyPr/>
                    <a:lstStyle/>
                    <a:p>
                      <a:pPr algn="just">
                        <a:spcAft>
                          <a:spcPts val="0"/>
                        </a:spcAft>
                      </a:pPr>
                      <a:r>
                        <a:rPr lang="es-CO" sz="900" dirty="0">
                          <a:solidFill>
                            <a:schemeClr val="tx1"/>
                          </a:solidFill>
                          <a:effectLst/>
                        </a:rPr>
                        <a:t>SECRETARIA DE OBRAS PUBLICAS</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20"/>
                  </a:ext>
                </a:extLst>
              </a:tr>
              <a:tr h="178254">
                <a:tc>
                  <a:txBody>
                    <a:bodyPr/>
                    <a:lstStyle/>
                    <a:p>
                      <a:pPr algn="just">
                        <a:spcAft>
                          <a:spcPts val="0"/>
                        </a:spcAft>
                      </a:pPr>
                      <a:r>
                        <a:rPr lang="es-CO" sz="900" dirty="0">
                          <a:solidFill>
                            <a:schemeClr val="tx1"/>
                          </a:solidFill>
                          <a:effectLst/>
                        </a:rPr>
                        <a:t>SECRETARIA DE SALUD</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21"/>
                  </a:ext>
                </a:extLst>
              </a:tr>
              <a:tr h="178254">
                <a:tc>
                  <a:txBody>
                    <a:bodyPr/>
                    <a:lstStyle/>
                    <a:p>
                      <a:pPr algn="just">
                        <a:spcAft>
                          <a:spcPts val="0"/>
                        </a:spcAft>
                      </a:pPr>
                      <a:r>
                        <a:rPr lang="es-CO" sz="900" dirty="0">
                          <a:solidFill>
                            <a:schemeClr val="tx1"/>
                          </a:solidFill>
                          <a:effectLst/>
                        </a:rPr>
                        <a:t>SECRETARIA DE VIVIENDA (APOYOS)</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22"/>
                  </a:ext>
                </a:extLst>
              </a:tr>
              <a:tr h="178254">
                <a:tc>
                  <a:txBody>
                    <a:bodyPr/>
                    <a:lstStyle/>
                    <a:p>
                      <a:pPr algn="just">
                        <a:spcAft>
                          <a:spcPts val="0"/>
                        </a:spcAft>
                      </a:pPr>
                      <a:r>
                        <a:rPr lang="es-CO" sz="900" dirty="0">
                          <a:solidFill>
                            <a:schemeClr val="tx1"/>
                          </a:solidFill>
                          <a:effectLst/>
                        </a:rPr>
                        <a:t>SISBEN</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23"/>
                  </a:ext>
                </a:extLst>
              </a:tr>
              <a:tr h="178254">
                <a:tc>
                  <a:txBody>
                    <a:bodyPr/>
                    <a:lstStyle/>
                    <a:p>
                      <a:pPr algn="just">
                        <a:spcAft>
                          <a:spcPts val="0"/>
                        </a:spcAft>
                      </a:pPr>
                      <a:r>
                        <a:rPr lang="es-CO" sz="900" dirty="0">
                          <a:solidFill>
                            <a:schemeClr val="tx1"/>
                          </a:solidFill>
                          <a:effectLst/>
                        </a:rPr>
                        <a:t>UMAV</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24"/>
                  </a:ext>
                </a:extLst>
              </a:tr>
              <a:tr h="178254">
                <a:tc>
                  <a:txBody>
                    <a:bodyPr/>
                    <a:lstStyle/>
                    <a:p>
                      <a:pPr algn="just">
                        <a:spcAft>
                          <a:spcPts val="0"/>
                        </a:spcAft>
                      </a:pPr>
                      <a:r>
                        <a:rPr lang="es-CO" sz="900" dirty="0">
                          <a:solidFill>
                            <a:schemeClr val="tx1"/>
                          </a:solidFill>
                          <a:effectLst/>
                        </a:rPr>
                        <a:t>UNIDAD DEPORTIVA TULIO OSPINA</a:t>
                      </a:r>
                      <a:endParaRPr lang="es-CO"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xmlns="" val="10025"/>
                  </a:ext>
                </a:extLst>
              </a:tr>
            </a:tbl>
          </a:graphicData>
        </a:graphic>
      </p:graphicFrame>
      <p:pic>
        <p:nvPicPr>
          <p:cNvPr id="18" name="Imagen 17" descr="C:\Users\Fernando\Desktop\galaxi J7\Abril 2019\Bello\IMG-20190422-WA0070.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27033" y="2021304"/>
            <a:ext cx="4716378" cy="4444529"/>
          </a:xfrm>
          <a:prstGeom prst="rect">
            <a:avLst/>
          </a:prstGeom>
          <a:noFill/>
          <a:ln>
            <a:noFill/>
          </a:ln>
        </p:spPr>
      </p:pic>
    </p:spTree>
    <p:extLst>
      <p:ext uri="{BB962C8B-B14F-4D97-AF65-F5344CB8AC3E}">
        <p14:creationId xmlns:p14="http://schemas.microsoft.com/office/powerpoint/2010/main" xmlns="" val="3471081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xmlns="" val="0"/>
              </a:ext>
            </a:extLst>
          </a:blip>
          <a:srcRect b="16621"/>
          <a:stretch/>
        </p:blipFill>
        <p:spPr>
          <a:xfrm>
            <a:off x="-1" y="432816"/>
            <a:ext cx="6177281" cy="6404864"/>
          </a:xfrm>
          <a:prstGeom prst="rect">
            <a:avLst/>
          </a:prstGeom>
        </p:spPr>
      </p:pic>
      <p:pic>
        <p:nvPicPr>
          <p:cNvPr id="6" name="Imagen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ubtítulo 2"/>
          <p:cNvSpPr txBox="1">
            <a:spLocks/>
          </p:cNvSpPr>
          <p:nvPr/>
        </p:nvSpPr>
        <p:spPr>
          <a:xfrm>
            <a:off x="9834880" y="6467717"/>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uadroTexto 9">
            <a:extLst>
              <a:ext uri="{FF2B5EF4-FFF2-40B4-BE49-F238E27FC236}">
                <a16:creationId xmlns:a16="http://schemas.microsoft.com/office/drawing/2014/main" xmlns="" id="{F85CC36E-E489-4D59-9DF3-B671CC45B1DA}"/>
              </a:ext>
            </a:extLst>
          </p:cNvPr>
          <p:cNvSpPr txBox="1"/>
          <p:nvPr/>
        </p:nvSpPr>
        <p:spPr>
          <a:xfrm>
            <a:off x="2036774" y="5882942"/>
            <a:ext cx="2565706" cy="584775"/>
          </a:xfrm>
          <a:prstGeom prst="rect">
            <a:avLst/>
          </a:prstGeom>
          <a:noFill/>
        </p:spPr>
        <p:txBody>
          <a:bodyPr wrap="square" rtlCol="0">
            <a:spAutoFit/>
          </a:bodyPr>
          <a:lstStyle/>
          <a:p>
            <a:r>
              <a:rPr lang="es-CO" sz="32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2020-2023</a:t>
            </a:r>
          </a:p>
        </p:txBody>
      </p:sp>
    </p:spTree>
    <p:extLst>
      <p:ext uri="{BB962C8B-B14F-4D97-AF65-F5344CB8AC3E}">
        <p14:creationId xmlns:p14="http://schemas.microsoft.com/office/powerpoint/2010/main" xmlns="" val="1981663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09800" y="1122364"/>
            <a:ext cx="7772400" cy="1401381"/>
          </a:xfrm>
        </p:spPr>
        <p:txBody>
          <a:bodyPr>
            <a:normAutofit/>
          </a:bodyPr>
          <a:lstStyle/>
          <a:p>
            <a:r>
              <a:rPr lang="es-ES_tradnl" sz="4000" dirty="0"/>
              <a:t>DIRECCIÓN ADMINISTRATIVA DE TALENTO HUMANO</a:t>
            </a:r>
          </a:p>
        </p:txBody>
      </p:sp>
      <p:sp>
        <p:nvSpPr>
          <p:cNvPr id="3" name="Subtítulo 2"/>
          <p:cNvSpPr>
            <a:spLocks noGrp="1"/>
          </p:cNvSpPr>
          <p:nvPr>
            <p:ph type="subTitle" idx="1"/>
          </p:nvPr>
        </p:nvSpPr>
        <p:spPr>
          <a:xfrm>
            <a:off x="2548128" y="2774158"/>
            <a:ext cx="6858000" cy="517683"/>
          </a:xfrm>
        </p:spPr>
        <p:txBody>
          <a:bodyPr/>
          <a:lstStyle/>
          <a:p>
            <a:r>
              <a:rPr lang="es-ES_tradnl" dirty="0" smtClean="0"/>
              <a:t>INFORME DE GESTIÓN  2020</a:t>
            </a:r>
            <a:endParaRPr lang="es-ES_tradnl" dirty="0"/>
          </a:p>
        </p:txBody>
      </p:sp>
      <p:sp>
        <p:nvSpPr>
          <p:cNvPr id="4" name="CuadroTexto 3"/>
          <p:cNvSpPr txBox="1"/>
          <p:nvPr/>
        </p:nvSpPr>
        <p:spPr>
          <a:xfrm>
            <a:off x="1756230" y="6500210"/>
            <a:ext cx="3628571" cy="246221"/>
          </a:xfrm>
          <a:prstGeom prst="rect">
            <a:avLst/>
          </a:prstGeom>
          <a:noFill/>
        </p:spPr>
        <p:txBody>
          <a:bodyPr wrap="square" rtlCol="0">
            <a:spAutoFit/>
          </a:bodyPr>
          <a:lstStyle/>
          <a:p>
            <a:pPr defTabSz="685800">
              <a:defRPr/>
            </a:pPr>
            <a:r>
              <a:rPr lang="es-CO" sz="1000" dirty="0">
                <a:solidFill>
                  <a:prstClr val="black"/>
                </a:solidFill>
                <a:latin typeface="Calibri" panose="020F0502020204030204"/>
              </a:rPr>
              <a:t>Código : F- GI--56 Versión:02 Fecha Aprobación :2020-01-13</a:t>
            </a:r>
          </a:p>
        </p:txBody>
      </p:sp>
    </p:spTree>
    <p:extLst>
      <p:ext uri="{BB962C8B-B14F-4D97-AF65-F5344CB8AC3E}">
        <p14:creationId xmlns:p14="http://schemas.microsoft.com/office/powerpoint/2010/main" xmlns="" val="4246285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8ED54AE-1CF3-4BE5-BD89-ACBFC4E53718}"/>
              </a:ext>
            </a:extLst>
          </p:cNvPr>
          <p:cNvSpPr>
            <a:spLocks noGrp="1"/>
          </p:cNvSpPr>
          <p:nvPr>
            <p:ph type="title"/>
          </p:nvPr>
        </p:nvSpPr>
        <p:spPr>
          <a:xfrm>
            <a:off x="5410202" y="1333460"/>
            <a:ext cx="4776107" cy="1088068"/>
          </a:xfrm>
        </p:spPr>
        <p:txBody>
          <a:bodyPr>
            <a:normAutofit/>
          </a:bodyPr>
          <a:lstStyle/>
          <a:p>
            <a:r>
              <a:rPr lang="es-ES" sz="3300" b="1" dirty="0"/>
              <a:t>METODOLOGIA DEL REDISEÑO INSTITUCIONAL</a:t>
            </a:r>
          </a:p>
        </p:txBody>
      </p:sp>
      <p:pic>
        <p:nvPicPr>
          <p:cNvPr id="4" name="Imagen 3" descr="Imagen que contiene dibujo, tabla, cocina&#10;&#10;Descripción generada automáticamente">
            <a:extLst>
              <a:ext uri="{FF2B5EF4-FFF2-40B4-BE49-F238E27FC236}">
                <a16:creationId xmlns:a16="http://schemas.microsoft.com/office/drawing/2014/main" xmlns="" id="{EF13FEF4-5903-4397-8CD8-EE6F8C72FA75}"/>
              </a:ext>
            </a:extLst>
          </p:cNvPr>
          <p:cNvPicPr>
            <a:picLocks noChangeAspect="1"/>
          </p:cNvPicPr>
          <p:nvPr/>
        </p:nvPicPr>
        <p:blipFill rotWithShape="1">
          <a:blip r:embed="rId3" cstate="print">
            <a:extLst>
              <a:ext uri="{28A0092B-C50C-407E-A947-70E740481C1C}">
                <a14:useLocalDpi xmlns:a14="http://schemas.microsoft.com/office/drawing/2010/main" xmlns="" val="0"/>
              </a:ext>
              <a:ext uri="{837473B0-CC2E-450A-ABE3-18F120FF3D39}">
                <a1611:picAttrSrcUrl xmlns="" xmlns:a1611="http://schemas.microsoft.com/office/drawing/2016/11/main" r:id="rId4"/>
              </a:ext>
            </a:extLst>
          </a:blip>
          <a:srcRect l="30401" r="31492"/>
          <a:stretch/>
        </p:blipFill>
        <p:spPr>
          <a:xfrm>
            <a:off x="1524016" y="848156"/>
            <a:ext cx="3490707" cy="5152595"/>
          </a:xfrm>
          <a:prstGeom prst="rect">
            <a:avLst/>
          </a:prstGeom>
        </p:spPr>
      </p:pic>
      <p:sp>
        <p:nvSpPr>
          <p:cNvPr id="5" name="Marcador de contenido 4">
            <a:extLst>
              <a:ext uri="{FF2B5EF4-FFF2-40B4-BE49-F238E27FC236}">
                <a16:creationId xmlns:a16="http://schemas.microsoft.com/office/drawing/2014/main" xmlns="" id="{78CA37B0-F944-401A-A65D-440E8FA5CCB9}"/>
              </a:ext>
            </a:extLst>
          </p:cNvPr>
          <p:cNvSpPr>
            <a:spLocks noGrp="1"/>
          </p:cNvSpPr>
          <p:nvPr>
            <p:ph idx="1"/>
          </p:nvPr>
        </p:nvSpPr>
        <p:spPr>
          <a:xfrm>
            <a:off x="5410202" y="2506437"/>
            <a:ext cx="4776107" cy="2752635"/>
          </a:xfrm>
        </p:spPr>
        <p:txBody>
          <a:bodyPr>
            <a:normAutofit fontScale="92500" lnSpcReduction="10000"/>
          </a:bodyPr>
          <a:lstStyle/>
          <a:p>
            <a:pPr algn="just">
              <a:buFont typeface="Wingdings" panose="05000000000000000000" pitchFamily="2" charset="2"/>
              <a:buChar char="q"/>
            </a:pPr>
            <a:r>
              <a:rPr lang="es-ES" sz="1275" dirty="0"/>
              <a:t>Se realizo el estudio técnico conforme a la Guía Metodología del DAFP, “Guía de Rediseño Institucional para Entidades Públicas del Orden Territorial” Versión 2018.   Y se contrato una asesora especializada en temas de empleo publico, carrera administrativa y experta en procesos de rediseño institucional a nivel nacional.</a:t>
            </a:r>
          </a:p>
          <a:p>
            <a:pPr algn="just">
              <a:buFont typeface="Wingdings" panose="05000000000000000000" pitchFamily="2" charset="2"/>
              <a:buChar char="q"/>
            </a:pPr>
            <a:endParaRPr lang="es-ES" sz="1275" dirty="0"/>
          </a:p>
          <a:p>
            <a:pPr algn="just">
              <a:buFont typeface="Wingdings" panose="05000000000000000000" pitchFamily="2" charset="2"/>
              <a:buChar char="q"/>
            </a:pPr>
            <a:r>
              <a:rPr lang="es-ES" sz="1275" dirty="0"/>
              <a:t>Mediante Decreto 202004000344 de 24 de Junio de 2020, se conforma el Comité Directivo para el Rediseño y Modernización Institucional.</a:t>
            </a:r>
          </a:p>
          <a:p>
            <a:pPr marL="0" indent="0" algn="just">
              <a:buNone/>
            </a:pPr>
            <a:endParaRPr lang="es-ES" sz="1275" dirty="0"/>
          </a:p>
          <a:p>
            <a:pPr algn="just">
              <a:buFont typeface="Wingdings" panose="05000000000000000000" pitchFamily="2" charset="2"/>
              <a:buChar char="q"/>
            </a:pPr>
            <a:r>
              <a:rPr lang="es-ES" sz="1275" dirty="0"/>
              <a:t>En cumplimiento del Decreto 498 de 2020 se realizo socialización a las organizaciones sindicales de los servidores públicos de la administración municipal sobre el alcance y proceso del rediseño institucional.</a:t>
            </a:r>
          </a:p>
          <a:p>
            <a:pPr>
              <a:buFont typeface="Wingdings" panose="05000000000000000000" pitchFamily="2" charset="2"/>
              <a:buChar char="q"/>
            </a:pPr>
            <a:endParaRPr lang="es-ES" sz="1275" dirty="0"/>
          </a:p>
        </p:txBody>
      </p:sp>
    </p:spTree>
    <p:extLst>
      <p:ext uri="{BB962C8B-B14F-4D97-AF65-F5344CB8AC3E}">
        <p14:creationId xmlns:p14="http://schemas.microsoft.com/office/powerpoint/2010/main" xmlns="" val="86861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8ED54AE-1CF3-4BE5-BD89-ACBFC4E53718}"/>
              </a:ext>
            </a:extLst>
          </p:cNvPr>
          <p:cNvSpPr>
            <a:spLocks noGrp="1"/>
          </p:cNvSpPr>
          <p:nvPr>
            <p:ph type="title"/>
          </p:nvPr>
        </p:nvSpPr>
        <p:spPr>
          <a:xfrm>
            <a:off x="3810001" y="1378416"/>
            <a:ext cx="4760785" cy="574646"/>
          </a:xfrm>
        </p:spPr>
        <p:txBody>
          <a:bodyPr>
            <a:normAutofit fontScale="90000"/>
          </a:bodyPr>
          <a:lstStyle/>
          <a:p>
            <a:pPr algn="ctr"/>
            <a:r>
              <a:rPr lang="es-ES" b="1" dirty="0" smtClean="0">
                <a:solidFill>
                  <a:schemeClr val="tx1"/>
                </a:solidFill>
              </a:rPr>
              <a:t>REDISEÑO INSTITUCIONAL</a:t>
            </a:r>
            <a:endParaRPr lang="es-ES" b="1" dirty="0">
              <a:solidFill>
                <a:schemeClr val="tx1"/>
              </a:solidFill>
            </a:endParaRPr>
          </a:p>
        </p:txBody>
      </p:sp>
      <p:sp>
        <p:nvSpPr>
          <p:cNvPr id="3" name="Marcador de contenido 2">
            <a:extLst>
              <a:ext uri="{FF2B5EF4-FFF2-40B4-BE49-F238E27FC236}">
                <a16:creationId xmlns:a16="http://schemas.microsoft.com/office/drawing/2014/main" xmlns="" id="{1793BBB3-6798-4BEE-A133-1985E43B1B1F}"/>
              </a:ext>
            </a:extLst>
          </p:cNvPr>
          <p:cNvSpPr>
            <a:spLocks noGrp="1"/>
          </p:cNvSpPr>
          <p:nvPr>
            <p:ph idx="1"/>
          </p:nvPr>
        </p:nvSpPr>
        <p:spPr>
          <a:xfrm>
            <a:off x="2143217" y="2175586"/>
            <a:ext cx="7808210" cy="3428999"/>
          </a:xfrm>
        </p:spPr>
        <p:txBody>
          <a:bodyPr>
            <a:normAutofit fontScale="47500" lnSpcReduction="20000"/>
          </a:bodyPr>
          <a:lstStyle/>
          <a:p>
            <a:pPr marL="0" indent="0" algn="just">
              <a:buNone/>
            </a:pPr>
            <a:r>
              <a:rPr lang="es-ES" sz="1350" b="1" u="sng" dirty="0"/>
              <a:t>Se Cambio la Denominación de las siguientes dependencias:</a:t>
            </a:r>
          </a:p>
          <a:p>
            <a:pPr marL="0" indent="0" algn="just">
              <a:buNone/>
            </a:pPr>
            <a:endParaRPr lang="es-ES" sz="1350" b="1" u="sng" dirty="0"/>
          </a:p>
          <a:p>
            <a:pPr lvl="1" algn="just"/>
            <a:r>
              <a:rPr lang="es-ES" dirty="0"/>
              <a:t>Oficina Asesora </a:t>
            </a:r>
            <a:r>
              <a:rPr lang="es-ES" dirty="0" smtClean="0"/>
              <a:t>Jurídica pasa  a denominarse Secretaria Jurídica</a:t>
            </a:r>
            <a:endParaRPr lang="es-ES" dirty="0"/>
          </a:p>
          <a:p>
            <a:pPr lvl="1" algn="just"/>
            <a:r>
              <a:rPr lang="es-ES" dirty="0"/>
              <a:t>Oficina Asesora Gestión del </a:t>
            </a:r>
            <a:r>
              <a:rPr lang="es-ES" dirty="0" smtClean="0"/>
              <a:t>Riesgo se denomina Secretaria de Gestión del Riesgo y atención de desastres.</a:t>
            </a:r>
            <a:endParaRPr lang="es-ES" dirty="0"/>
          </a:p>
          <a:p>
            <a:pPr lvl="1" algn="just"/>
            <a:r>
              <a:rPr lang="es-ES" dirty="0"/>
              <a:t>Gerencia de Progreso e inclusión </a:t>
            </a:r>
            <a:r>
              <a:rPr lang="es-ES" dirty="0" smtClean="0"/>
              <a:t>social se denomina Secretaria de Participación e Inclusión Social</a:t>
            </a:r>
            <a:endParaRPr lang="es-ES" dirty="0"/>
          </a:p>
          <a:p>
            <a:pPr lvl="1" algn="just"/>
            <a:r>
              <a:rPr lang="es-ES" dirty="0"/>
              <a:t>Secretaria de </a:t>
            </a:r>
            <a:r>
              <a:rPr lang="es-ES" dirty="0" smtClean="0"/>
              <a:t>Gobierno se denomina Secretaria de Seguridad y Convivencia Ciudadana</a:t>
            </a:r>
            <a:endParaRPr lang="es-ES" dirty="0"/>
          </a:p>
          <a:p>
            <a:pPr lvl="1" algn="just"/>
            <a:r>
              <a:rPr lang="es-ES" dirty="0"/>
              <a:t>Secretaria </a:t>
            </a:r>
            <a:r>
              <a:rPr lang="es-ES" dirty="0" smtClean="0"/>
              <a:t>Privada se denomina Secretaria del Interior</a:t>
            </a:r>
            <a:endParaRPr lang="es-ES" dirty="0"/>
          </a:p>
          <a:p>
            <a:pPr lvl="1" algn="just"/>
            <a:r>
              <a:rPr lang="es-ES" dirty="0"/>
              <a:t>Subsecretaria de Regulación y Control se denomina  </a:t>
            </a:r>
            <a:r>
              <a:rPr lang="es-ES" dirty="0" smtClean="0"/>
              <a:t>Subsecretaria de Gobernabilidad.</a:t>
            </a:r>
            <a:endParaRPr lang="es-ES" dirty="0"/>
          </a:p>
          <a:p>
            <a:pPr marL="342900" lvl="1" indent="0" algn="just">
              <a:buNone/>
            </a:pPr>
            <a:endParaRPr lang="es-ES" dirty="0"/>
          </a:p>
          <a:p>
            <a:pPr marL="0" indent="0" algn="just">
              <a:buNone/>
            </a:pPr>
            <a:r>
              <a:rPr lang="es-ES" sz="1350" b="1" u="sng" dirty="0"/>
              <a:t>Se crearon las siguientes Dependencias:</a:t>
            </a:r>
          </a:p>
          <a:p>
            <a:pPr lvl="1" algn="just"/>
            <a:r>
              <a:rPr lang="es-ES" dirty="0" smtClean="0"/>
              <a:t>Gerencia de Desarrollo Económico (Despacho del Alcalde)</a:t>
            </a:r>
            <a:endParaRPr lang="es-ES" dirty="0"/>
          </a:p>
          <a:p>
            <a:pPr lvl="1" algn="just"/>
            <a:r>
              <a:rPr lang="es-ES" dirty="0"/>
              <a:t>Dirección Administrativa de </a:t>
            </a:r>
            <a:r>
              <a:rPr lang="es-ES" dirty="0" smtClean="0"/>
              <a:t>Comunicaciones (Secretaria del Interior)</a:t>
            </a:r>
            <a:endParaRPr lang="es-ES" dirty="0"/>
          </a:p>
          <a:p>
            <a:pPr lvl="1" algn="just"/>
            <a:r>
              <a:rPr lang="es-ES" dirty="0"/>
              <a:t>Subsecretaria de Convivencia </a:t>
            </a:r>
            <a:r>
              <a:rPr lang="es-ES" dirty="0" smtClean="0"/>
              <a:t>Ciudadana (Secretaria de Seguridad y Convivencia Ciudadana)</a:t>
            </a:r>
            <a:endParaRPr lang="es-ES" dirty="0"/>
          </a:p>
          <a:p>
            <a:pPr lvl="1" algn="just"/>
            <a:r>
              <a:rPr lang="es-ES" dirty="0"/>
              <a:t>Subsecretaria de Movilidad </a:t>
            </a:r>
            <a:r>
              <a:rPr lang="es-ES" dirty="0" smtClean="0"/>
              <a:t>Humana (Secretaria de Movilidad)</a:t>
            </a:r>
            <a:endParaRPr lang="es-ES" dirty="0"/>
          </a:p>
          <a:p>
            <a:pPr lvl="1" algn="just"/>
            <a:r>
              <a:rPr lang="es-ES" dirty="0"/>
              <a:t>Dirección Técnica de Desarrollo Rural y </a:t>
            </a:r>
            <a:r>
              <a:rPr lang="es-ES" dirty="0" smtClean="0"/>
              <a:t>Agropecuario (Secretaria de Medio Ambiente, Vivienda y Desarrollo Rural)</a:t>
            </a:r>
            <a:endParaRPr lang="es-ES" dirty="0"/>
          </a:p>
          <a:p>
            <a:pPr lvl="1" algn="just"/>
            <a:r>
              <a:rPr lang="es-ES" dirty="0"/>
              <a:t>Dirección Técnica de conocimiento del </a:t>
            </a:r>
            <a:r>
              <a:rPr lang="es-ES" dirty="0" smtClean="0"/>
              <a:t>riesgo (Secretaria de Gestión del Riesgo y Atención de Desastres)</a:t>
            </a:r>
            <a:endParaRPr lang="es-ES" dirty="0"/>
          </a:p>
          <a:p>
            <a:pPr lvl="1" algn="just"/>
            <a:r>
              <a:rPr lang="es-ES" dirty="0"/>
              <a:t>Dirección Técnica de atención el riesgo (Secretaria de Gestión del Riesgo y Atención de Desastres)</a:t>
            </a:r>
          </a:p>
          <a:p>
            <a:pPr lvl="1" algn="just"/>
            <a:r>
              <a:rPr lang="es-ES" dirty="0"/>
              <a:t>Dirección Técnica de Control Disciplinario </a:t>
            </a:r>
            <a:r>
              <a:rPr lang="es-ES" dirty="0" smtClean="0"/>
              <a:t>Interno (Despacho del Alcalde)</a:t>
            </a:r>
            <a:endParaRPr lang="es-ES" dirty="0"/>
          </a:p>
          <a:p>
            <a:pPr algn="just"/>
            <a:endParaRPr lang="es-ES" sz="1125" b="1" dirty="0"/>
          </a:p>
          <a:p>
            <a:pPr lvl="1" algn="just"/>
            <a:endParaRPr lang="es-ES" sz="1125" dirty="0"/>
          </a:p>
          <a:p>
            <a:pPr marL="342900" lvl="1" indent="0" algn="just">
              <a:buNone/>
            </a:pPr>
            <a:endParaRPr lang="es-ES" dirty="0"/>
          </a:p>
        </p:txBody>
      </p:sp>
    </p:spTree>
    <p:extLst>
      <p:ext uri="{BB962C8B-B14F-4D97-AF65-F5344CB8AC3E}">
        <p14:creationId xmlns:p14="http://schemas.microsoft.com/office/powerpoint/2010/main" xmlns="" val="3839667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8ED54AE-1CF3-4BE5-BD89-ACBFC4E53718}"/>
              </a:ext>
            </a:extLst>
          </p:cNvPr>
          <p:cNvSpPr>
            <a:spLocks noGrp="1"/>
          </p:cNvSpPr>
          <p:nvPr>
            <p:ph type="title"/>
          </p:nvPr>
        </p:nvSpPr>
        <p:spPr>
          <a:xfrm>
            <a:off x="3810001" y="1378416"/>
            <a:ext cx="4760785" cy="574646"/>
          </a:xfrm>
        </p:spPr>
        <p:txBody>
          <a:bodyPr>
            <a:normAutofit fontScale="90000"/>
          </a:bodyPr>
          <a:lstStyle/>
          <a:p>
            <a:pPr algn="ctr"/>
            <a:r>
              <a:rPr lang="es-ES" b="1" dirty="0" smtClean="0">
                <a:solidFill>
                  <a:schemeClr val="tx1"/>
                </a:solidFill>
              </a:rPr>
              <a:t>REDISEÑO INSTITUCIONAL</a:t>
            </a:r>
            <a:endParaRPr lang="es-ES" b="1" dirty="0">
              <a:solidFill>
                <a:schemeClr val="tx1"/>
              </a:solidFill>
            </a:endParaRPr>
          </a:p>
        </p:txBody>
      </p:sp>
      <p:sp>
        <p:nvSpPr>
          <p:cNvPr id="4" name="Marcador de contenido 2">
            <a:extLst>
              <a:ext uri="{FF2B5EF4-FFF2-40B4-BE49-F238E27FC236}">
                <a16:creationId xmlns:a16="http://schemas.microsoft.com/office/drawing/2014/main" xmlns="" id="{0BB7B3A5-0B0F-4FFC-A854-20867034ABEE}"/>
              </a:ext>
            </a:extLst>
          </p:cNvPr>
          <p:cNvSpPr txBox="1">
            <a:spLocks/>
          </p:cNvSpPr>
          <p:nvPr/>
        </p:nvSpPr>
        <p:spPr>
          <a:xfrm>
            <a:off x="2341685" y="2149720"/>
            <a:ext cx="7596554" cy="3448783"/>
          </a:xfrm>
          <a:prstGeom prst="rect">
            <a:avLst/>
          </a:prstGeom>
        </p:spPr>
        <p:txBody>
          <a:bodyPr vert="horz" lIns="0" tIns="34290" rIns="0" bIns="3429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Clr>
                <a:srgbClr val="5B9BD5"/>
              </a:buClr>
            </a:pPr>
            <a:r>
              <a:rPr lang="es-ES" sz="1200" b="1" u="sng" dirty="0">
                <a:solidFill>
                  <a:prstClr val="black">
                    <a:lumMod val="75000"/>
                    <a:lumOff val="25000"/>
                  </a:prstClr>
                </a:solidFill>
                <a:latin typeface="Calibri" panose="020F0502020204030204"/>
              </a:rPr>
              <a:t>Se Traslado una dependencia a otra secretaria:</a:t>
            </a:r>
          </a:p>
          <a:p>
            <a:pPr lvl="1" algn="just">
              <a:buClr>
                <a:srgbClr val="5B9BD5"/>
              </a:buClr>
            </a:pPr>
            <a:r>
              <a:rPr lang="es-ES" sz="1200" dirty="0">
                <a:solidFill>
                  <a:prstClr val="black">
                    <a:lumMod val="75000"/>
                    <a:lumOff val="25000"/>
                  </a:prstClr>
                </a:solidFill>
                <a:latin typeface="Calibri" panose="020F0502020204030204"/>
              </a:rPr>
              <a:t>La Dirección de Reconciliación pasa a la Secretaria de Seguridad y Convivencia</a:t>
            </a:r>
          </a:p>
          <a:p>
            <a:pPr algn="just">
              <a:buClr>
                <a:srgbClr val="5B9BD5"/>
              </a:buClr>
            </a:pPr>
            <a:r>
              <a:rPr lang="es-ES" sz="1200" b="1" u="sng" dirty="0">
                <a:solidFill>
                  <a:prstClr val="black">
                    <a:lumMod val="75000"/>
                    <a:lumOff val="25000"/>
                  </a:prstClr>
                </a:solidFill>
                <a:latin typeface="Calibri" panose="020F0502020204030204"/>
              </a:rPr>
              <a:t>Se creo una comisaria de familia </a:t>
            </a:r>
            <a:r>
              <a:rPr lang="es-ES" sz="1200" dirty="0">
                <a:solidFill>
                  <a:prstClr val="black">
                    <a:lumMod val="75000"/>
                    <a:lumOff val="25000"/>
                  </a:prstClr>
                </a:solidFill>
                <a:latin typeface="Calibri" panose="020F0502020204030204"/>
              </a:rPr>
              <a:t>(Se reglamento la Jurisdicción mediante Acuerdo Municipal (015 del 25 de septiembre de 2020)</a:t>
            </a:r>
          </a:p>
          <a:p>
            <a:pPr marL="214313" lvl="1" indent="-214313" algn="just">
              <a:spcBef>
                <a:spcPts val="900"/>
              </a:spcBef>
              <a:spcAft>
                <a:spcPts val="150"/>
              </a:spcAft>
              <a:buClr>
                <a:srgbClr val="5B9BD5"/>
              </a:buClr>
              <a:buSzPct val="100000"/>
            </a:pPr>
            <a:r>
              <a:rPr lang="es-ES" sz="1200" dirty="0">
                <a:solidFill>
                  <a:prstClr val="black">
                    <a:lumMod val="75000"/>
                    <a:lumOff val="25000"/>
                  </a:prstClr>
                </a:solidFill>
                <a:latin typeface="Calibri" panose="020F0502020204030204"/>
              </a:rPr>
              <a:t>Una plaza de comisario de familia</a:t>
            </a:r>
          </a:p>
          <a:p>
            <a:pPr marL="214313" lvl="1" indent="-214313" algn="just">
              <a:spcBef>
                <a:spcPts val="900"/>
              </a:spcBef>
              <a:spcAft>
                <a:spcPts val="150"/>
              </a:spcAft>
              <a:buClr>
                <a:srgbClr val="5B9BD5"/>
              </a:buClr>
              <a:buSzPct val="100000"/>
            </a:pPr>
            <a:r>
              <a:rPr lang="es-ES" sz="1200" dirty="0">
                <a:solidFill>
                  <a:prstClr val="black">
                    <a:lumMod val="75000"/>
                    <a:lumOff val="25000"/>
                  </a:prstClr>
                </a:solidFill>
                <a:latin typeface="Calibri" panose="020F0502020204030204"/>
              </a:rPr>
              <a:t>Una plaza de profesional universitario Psicólogo</a:t>
            </a:r>
          </a:p>
          <a:p>
            <a:pPr marL="214313" lvl="1" indent="-214313" algn="just">
              <a:spcBef>
                <a:spcPts val="900"/>
              </a:spcBef>
              <a:spcAft>
                <a:spcPts val="150"/>
              </a:spcAft>
              <a:buClr>
                <a:srgbClr val="5B9BD5"/>
              </a:buClr>
              <a:buSzPct val="100000"/>
            </a:pPr>
            <a:r>
              <a:rPr lang="es-ES" sz="1200" dirty="0">
                <a:solidFill>
                  <a:prstClr val="black">
                    <a:lumMod val="75000"/>
                    <a:lumOff val="25000"/>
                  </a:prstClr>
                </a:solidFill>
                <a:latin typeface="Calibri" panose="020F0502020204030204"/>
              </a:rPr>
              <a:t>Una plaza de profesional universitario Trabajador Social</a:t>
            </a:r>
          </a:p>
          <a:p>
            <a:pPr algn="just">
              <a:buClr>
                <a:srgbClr val="5B9BD5"/>
              </a:buClr>
            </a:pPr>
            <a:r>
              <a:rPr lang="es-ES" sz="1200" b="1" u="sng" dirty="0">
                <a:solidFill>
                  <a:prstClr val="black">
                    <a:lumMod val="75000"/>
                    <a:lumOff val="25000"/>
                  </a:prstClr>
                </a:solidFill>
                <a:latin typeface="Calibri" panose="020F0502020204030204"/>
              </a:rPr>
              <a:t>Se aumento un grado salarial:</a:t>
            </a:r>
          </a:p>
          <a:p>
            <a:pPr marL="214313" lvl="1" indent="-214313" algn="just">
              <a:spcBef>
                <a:spcPts val="900"/>
              </a:spcBef>
              <a:spcAft>
                <a:spcPts val="150"/>
              </a:spcAft>
              <a:buClr>
                <a:srgbClr val="5B9BD5"/>
              </a:buClr>
              <a:buSzPct val="100000"/>
            </a:pPr>
            <a:r>
              <a:rPr lang="es-ES" sz="1200" dirty="0">
                <a:solidFill>
                  <a:prstClr val="black">
                    <a:lumMod val="75000"/>
                    <a:lumOff val="25000"/>
                  </a:prstClr>
                </a:solidFill>
                <a:latin typeface="Calibri" panose="020F0502020204030204"/>
              </a:rPr>
              <a:t>Los inspectores de policía y el corregidor, pasan de grado 02 a grado 03,</a:t>
            </a:r>
          </a:p>
          <a:p>
            <a:pPr algn="just">
              <a:buClr>
                <a:srgbClr val="5B9BD5"/>
              </a:buClr>
            </a:pPr>
            <a:r>
              <a:rPr lang="es-ES" sz="1200" b="1" u="sng" dirty="0">
                <a:solidFill>
                  <a:prstClr val="black">
                    <a:lumMod val="75000"/>
                    <a:lumOff val="25000"/>
                  </a:prstClr>
                </a:solidFill>
                <a:latin typeface="Calibri" panose="020F0502020204030204"/>
              </a:rPr>
              <a:t>Se creo un Ente Descentralizado:</a:t>
            </a:r>
          </a:p>
          <a:p>
            <a:pPr marL="214313" lvl="1" indent="-214313" algn="just">
              <a:spcBef>
                <a:spcPts val="900"/>
              </a:spcBef>
              <a:spcAft>
                <a:spcPts val="150"/>
              </a:spcAft>
              <a:buClr>
                <a:srgbClr val="5B9BD5"/>
              </a:buClr>
              <a:buSzPct val="100000"/>
            </a:pPr>
            <a:r>
              <a:rPr lang="es-ES" sz="1200" dirty="0">
                <a:solidFill>
                  <a:prstClr val="black">
                    <a:lumMod val="75000"/>
                    <a:lumOff val="25000"/>
                  </a:prstClr>
                </a:solidFill>
                <a:latin typeface="Calibri" panose="020F0502020204030204"/>
              </a:rPr>
              <a:t>Se crea el Instituto para el Deporte y la Recreación del Municipio de Bello –INDERBELLO- </a:t>
            </a:r>
          </a:p>
          <a:p>
            <a:pPr algn="just">
              <a:buClr>
                <a:srgbClr val="5B9BD5"/>
              </a:buClr>
            </a:pPr>
            <a:r>
              <a:rPr lang="es-ES" sz="1200" b="1" u="sng" dirty="0">
                <a:solidFill>
                  <a:prstClr val="black">
                    <a:lumMod val="75000"/>
                    <a:lumOff val="25000"/>
                  </a:prstClr>
                </a:solidFill>
                <a:latin typeface="Calibri" panose="020F0502020204030204"/>
              </a:rPr>
              <a:t>Se Suprime:</a:t>
            </a:r>
          </a:p>
          <a:p>
            <a:pPr lvl="1" algn="just">
              <a:buClr>
                <a:srgbClr val="5B9BD5"/>
              </a:buClr>
            </a:pPr>
            <a:r>
              <a:rPr lang="es-ES" sz="1200" dirty="0">
                <a:solidFill>
                  <a:prstClr val="black">
                    <a:lumMod val="75000"/>
                    <a:lumOff val="25000"/>
                  </a:prstClr>
                </a:solidFill>
                <a:latin typeface="Calibri" panose="020F0502020204030204"/>
              </a:rPr>
              <a:t>Secretaria de Deportes y Recreación y las 2 direcciones administrativas.</a:t>
            </a:r>
          </a:p>
          <a:p>
            <a:pPr lvl="1" algn="just">
              <a:buClr>
                <a:srgbClr val="5B9BD5"/>
              </a:buClr>
            </a:pPr>
            <a:r>
              <a:rPr lang="es-ES" sz="1200" dirty="0">
                <a:solidFill>
                  <a:prstClr val="black">
                    <a:lumMod val="75000"/>
                    <a:lumOff val="25000"/>
                  </a:prstClr>
                </a:solidFill>
                <a:latin typeface="Calibri" panose="020F0502020204030204"/>
              </a:rPr>
              <a:t>Dirección Administrativa de Defensa Judicial</a:t>
            </a:r>
          </a:p>
          <a:p>
            <a:pPr lvl="1" algn="just">
              <a:buClr>
                <a:srgbClr val="5B9BD5"/>
              </a:buClr>
            </a:pPr>
            <a:r>
              <a:rPr lang="es-ES" sz="1200" dirty="0">
                <a:solidFill>
                  <a:prstClr val="black">
                    <a:lumMod val="75000"/>
                    <a:lumOff val="25000"/>
                  </a:prstClr>
                </a:solidFill>
                <a:latin typeface="Calibri" panose="020F0502020204030204"/>
              </a:rPr>
              <a:t>Una plaza de profesional especializado de libre nombramiento y remoción</a:t>
            </a:r>
          </a:p>
          <a:p>
            <a:pPr lvl="1" algn="just">
              <a:buClr>
                <a:srgbClr val="5B9BD5"/>
              </a:buClr>
            </a:pPr>
            <a:endParaRPr lang="es-ES" sz="1200" dirty="0">
              <a:solidFill>
                <a:prstClr val="black">
                  <a:lumMod val="75000"/>
                  <a:lumOff val="25000"/>
                </a:prstClr>
              </a:solidFill>
              <a:latin typeface="Calibri" panose="020F0502020204030204"/>
            </a:endParaRPr>
          </a:p>
          <a:p>
            <a:pPr algn="just">
              <a:buClr>
                <a:srgbClr val="5B9BD5"/>
              </a:buClr>
            </a:pPr>
            <a:endParaRPr lang="es-ES" sz="1125" b="1" dirty="0">
              <a:solidFill>
                <a:prstClr val="black">
                  <a:lumMod val="75000"/>
                  <a:lumOff val="25000"/>
                </a:prstClr>
              </a:solidFill>
              <a:latin typeface="Calibri" panose="020F0502020204030204"/>
            </a:endParaRPr>
          </a:p>
          <a:p>
            <a:pPr lvl="1" algn="just">
              <a:buClr>
                <a:srgbClr val="5B9BD5"/>
              </a:buClr>
            </a:pPr>
            <a:endParaRPr lang="es-ES" sz="1125" dirty="0">
              <a:solidFill>
                <a:prstClr val="black">
                  <a:lumMod val="75000"/>
                  <a:lumOff val="25000"/>
                </a:prstClr>
              </a:solidFill>
              <a:latin typeface="Calibri" panose="020F0502020204030204"/>
            </a:endParaRPr>
          </a:p>
          <a:p>
            <a:pPr marL="557213" lvl="1" indent="-214313" algn="just">
              <a:buClr>
                <a:srgbClr val="5B9BD5"/>
              </a:buClr>
            </a:pPr>
            <a:endParaRPr lang="es-ES" sz="1350"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xmlns="" val="2123067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7888" y="1262130"/>
            <a:ext cx="7886700" cy="667646"/>
          </a:xfrm>
        </p:spPr>
        <p:txBody>
          <a:bodyPr>
            <a:normAutofit fontScale="90000"/>
          </a:bodyPr>
          <a:lstStyle/>
          <a:p>
            <a:r>
              <a:rPr lang="es-ES_tradnl" dirty="0" smtClean="0">
                <a:solidFill>
                  <a:schemeClr val="accent2">
                    <a:lumMod val="75000"/>
                  </a:schemeClr>
                </a:solidFill>
              </a:rPr>
              <a:t>PLANTA DE CARGOS</a:t>
            </a:r>
            <a:endParaRPr lang="es-ES_tradnl" dirty="0">
              <a:solidFill>
                <a:schemeClr val="accent2">
                  <a:lumMod val="75000"/>
                </a:schemeClr>
              </a:solidFill>
            </a:endParaRP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xmlns="" val="0"/>
              </a:ext>
            </a:extLst>
          </a:blip>
          <a:srcRect l="2112" t="9145" r="12535" b="10198"/>
          <a:stretch/>
        </p:blipFill>
        <p:spPr>
          <a:xfrm>
            <a:off x="2031978" y="1712891"/>
            <a:ext cx="8002610" cy="5145110"/>
          </a:xfrm>
          <a:prstGeom prst="rect">
            <a:avLst/>
          </a:prstGeom>
        </p:spPr>
      </p:pic>
      <p:sp>
        <p:nvSpPr>
          <p:cNvPr id="10" name="CuadroTexto 9"/>
          <p:cNvSpPr txBox="1"/>
          <p:nvPr/>
        </p:nvSpPr>
        <p:spPr>
          <a:xfrm>
            <a:off x="1627032" y="6317868"/>
            <a:ext cx="3850783" cy="523220"/>
          </a:xfrm>
          <a:prstGeom prst="rect">
            <a:avLst/>
          </a:prstGeom>
          <a:noFill/>
        </p:spPr>
        <p:txBody>
          <a:bodyPr wrap="square" rtlCol="0">
            <a:spAutoFit/>
          </a:bodyPr>
          <a:lstStyle/>
          <a:p>
            <a:pPr algn="ctr" defTabSz="685800"/>
            <a:r>
              <a:rPr lang="es-CO" sz="1400" b="1" dirty="0">
                <a:solidFill>
                  <a:prstClr val="black"/>
                </a:solidFill>
                <a:latin typeface="Calibri" panose="020F0502020204030204"/>
                <a:cs typeface="Aharoni" panose="02010803020104030203" pitchFamily="2" charset="-79"/>
              </a:rPr>
              <a:t>ESTABLECIDA MEDIANTE DECRETO MUNICIPAL 202004000452</a:t>
            </a:r>
          </a:p>
        </p:txBody>
      </p:sp>
    </p:spTree>
    <p:extLst>
      <p:ext uri="{BB962C8B-B14F-4D97-AF65-F5344CB8AC3E}">
        <p14:creationId xmlns:p14="http://schemas.microsoft.com/office/powerpoint/2010/main" xmlns="" val="946006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7888" y="1709739"/>
            <a:ext cx="7886700" cy="904672"/>
          </a:xfrm>
        </p:spPr>
        <p:txBody>
          <a:bodyPr>
            <a:normAutofit fontScale="90000"/>
          </a:bodyPr>
          <a:lstStyle/>
          <a:p>
            <a:pPr algn="ctr"/>
            <a:r>
              <a:rPr lang="es-CO" sz="4400" dirty="0">
                <a:solidFill>
                  <a:schemeClr val="accent2">
                    <a:lumMod val="75000"/>
                  </a:schemeClr>
                </a:solidFill>
              </a:rPr>
              <a:t>PLANTA DE PERSONAL – ALCALDÍA MUNICIPAL DE BELLO</a:t>
            </a:r>
          </a:p>
        </p:txBody>
      </p:sp>
      <p:graphicFrame>
        <p:nvGraphicFramePr>
          <p:cNvPr id="20" name="Tabla 19"/>
          <p:cNvGraphicFramePr>
            <a:graphicFrameLocks noGrp="1"/>
          </p:cNvGraphicFramePr>
          <p:nvPr>
            <p:extLst/>
          </p:nvPr>
        </p:nvGraphicFramePr>
        <p:xfrm>
          <a:off x="2631582" y="2949261"/>
          <a:ext cx="6993230" cy="2725690"/>
        </p:xfrm>
        <a:graphic>
          <a:graphicData uri="http://schemas.openxmlformats.org/drawingml/2006/table">
            <a:tbl>
              <a:tblPr/>
              <a:tblGrid>
                <a:gridCol w="1336424">
                  <a:extLst>
                    <a:ext uri="{9D8B030D-6E8A-4147-A177-3AD203B41FA5}">
                      <a16:colId xmlns:a16="http://schemas.microsoft.com/office/drawing/2014/main" xmlns="" val="20000"/>
                    </a:ext>
                  </a:extLst>
                </a:gridCol>
                <a:gridCol w="1336424">
                  <a:extLst>
                    <a:ext uri="{9D8B030D-6E8A-4147-A177-3AD203B41FA5}">
                      <a16:colId xmlns:a16="http://schemas.microsoft.com/office/drawing/2014/main" xmlns="" val="20001"/>
                    </a:ext>
                  </a:extLst>
                </a:gridCol>
                <a:gridCol w="1336424">
                  <a:extLst>
                    <a:ext uri="{9D8B030D-6E8A-4147-A177-3AD203B41FA5}">
                      <a16:colId xmlns:a16="http://schemas.microsoft.com/office/drawing/2014/main" xmlns="" val="20002"/>
                    </a:ext>
                  </a:extLst>
                </a:gridCol>
                <a:gridCol w="1482510">
                  <a:extLst>
                    <a:ext uri="{9D8B030D-6E8A-4147-A177-3AD203B41FA5}">
                      <a16:colId xmlns:a16="http://schemas.microsoft.com/office/drawing/2014/main" xmlns="" val="20003"/>
                    </a:ext>
                  </a:extLst>
                </a:gridCol>
                <a:gridCol w="1501448">
                  <a:extLst>
                    <a:ext uri="{9D8B030D-6E8A-4147-A177-3AD203B41FA5}">
                      <a16:colId xmlns:a16="http://schemas.microsoft.com/office/drawing/2014/main" xmlns="" val="20004"/>
                    </a:ext>
                  </a:extLst>
                </a:gridCol>
              </a:tblGrid>
              <a:tr h="265824">
                <a:tc rowSpan="2">
                  <a:txBody>
                    <a:bodyPr/>
                    <a:lstStyle/>
                    <a:p>
                      <a:pPr algn="ctr" fontAlgn="b"/>
                      <a:r>
                        <a:rPr lang="es-CO" sz="1400" b="1" i="0" u="none" strike="noStrike" dirty="0">
                          <a:solidFill>
                            <a:srgbClr val="000000"/>
                          </a:solidFill>
                          <a:effectLst/>
                          <a:latin typeface="Calibri" panose="020F0502020204030204" pitchFamily="34" charset="0"/>
                        </a:rPr>
                        <a:t>NIVEL JERARQUICO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gridSpan="4">
                  <a:txBody>
                    <a:bodyPr/>
                    <a:lstStyle/>
                    <a:p>
                      <a:pPr algn="ctr" fontAlgn="b"/>
                      <a:r>
                        <a:rPr lang="es-CO" sz="1400" b="1" i="0" u="none" strike="noStrike" dirty="0">
                          <a:solidFill>
                            <a:srgbClr val="000000"/>
                          </a:solidFill>
                          <a:effectLst/>
                          <a:latin typeface="Calibri" panose="020F0502020204030204" pitchFamily="34" charset="0"/>
                        </a:rPr>
                        <a:t>SITUACIÓN DEL FUNCIONARIO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0000"/>
                  </a:ext>
                </a:extLst>
              </a:tr>
              <a:tr h="518489">
                <a:tc vMerge="1">
                  <a:txBody>
                    <a:bodyPr/>
                    <a:lstStyle/>
                    <a:p>
                      <a:endParaRPr lang="es-CO"/>
                    </a:p>
                  </a:txBody>
                  <a:tcPr/>
                </a:tc>
                <a:tc>
                  <a:txBody>
                    <a:bodyPr/>
                    <a:lstStyle/>
                    <a:p>
                      <a:pPr algn="ctr" fontAlgn="b"/>
                      <a:r>
                        <a:rPr lang="es-CO" sz="1400" b="1" i="0" u="none" strike="noStrike">
                          <a:solidFill>
                            <a:srgbClr val="000000"/>
                          </a:solidFill>
                          <a:effectLst/>
                          <a:latin typeface="Calibri" panose="020F0502020204030204" pitchFamily="34" charset="0"/>
                        </a:rPr>
                        <a:t>EN COMISIÓN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a:solidFill>
                            <a:srgbClr val="000000"/>
                          </a:solidFill>
                          <a:effectLst/>
                          <a:latin typeface="Calibri" panose="020F0502020204030204" pitchFamily="34" charset="0"/>
                        </a:rPr>
                        <a:t>ENCARGO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a:solidFill>
                            <a:srgbClr val="000000"/>
                          </a:solidFill>
                          <a:effectLst/>
                          <a:latin typeface="Calibri" panose="020F0502020204030204" pitchFamily="34" charset="0"/>
                        </a:rPr>
                        <a:t>PROVISIONALIDAD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dirty="0">
                          <a:solidFill>
                            <a:srgbClr val="000000"/>
                          </a:solidFill>
                          <a:effectLst/>
                          <a:latin typeface="Calibri" panose="020F0502020204030204" pitchFamily="34" charset="0"/>
                        </a:rPr>
                        <a:t>EN TITULARIDAD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extLst>
                  <a:ext uri="{0D108BD9-81ED-4DB2-BD59-A6C34878D82A}">
                    <a16:rowId xmlns:a16="http://schemas.microsoft.com/office/drawing/2014/main" xmlns="" val="10001"/>
                  </a:ext>
                </a:extLst>
              </a:tr>
              <a:tr h="284634">
                <a:tc>
                  <a:txBody>
                    <a:bodyPr/>
                    <a:lstStyle/>
                    <a:p>
                      <a:pPr algn="l" fontAlgn="b"/>
                      <a:r>
                        <a:rPr lang="es-CO" sz="1400" b="1" i="0" u="none" strike="noStrike" dirty="0">
                          <a:solidFill>
                            <a:srgbClr val="000000"/>
                          </a:solidFill>
                          <a:effectLst/>
                          <a:latin typeface="Calibri" panose="020F0502020204030204" pitchFamily="34" charset="0"/>
                        </a:rPr>
                        <a:t>Directivo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5824">
                <a:tc>
                  <a:txBody>
                    <a:bodyPr/>
                    <a:lstStyle/>
                    <a:p>
                      <a:pPr algn="l" fontAlgn="b"/>
                      <a:r>
                        <a:rPr lang="es-CO" sz="1400" b="1" i="0" u="none" strike="noStrike" dirty="0">
                          <a:solidFill>
                            <a:srgbClr val="000000"/>
                          </a:solidFill>
                          <a:effectLst/>
                          <a:latin typeface="Calibri" panose="020F0502020204030204" pitchFamily="34" charset="0"/>
                        </a:rPr>
                        <a:t>Asesor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65824">
                <a:tc>
                  <a:txBody>
                    <a:bodyPr/>
                    <a:lstStyle/>
                    <a:p>
                      <a:pPr algn="l" fontAlgn="b"/>
                      <a:r>
                        <a:rPr lang="es-CO" sz="1400" b="1" i="0" u="none" strike="noStrike" dirty="0">
                          <a:solidFill>
                            <a:srgbClr val="000000"/>
                          </a:solidFill>
                          <a:effectLst/>
                          <a:latin typeface="Calibri" panose="020F0502020204030204" pitchFamily="34" charset="0"/>
                        </a:rPr>
                        <a:t>Profesional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65824">
                <a:tc>
                  <a:txBody>
                    <a:bodyPr/>
                    <a:lstStyle/>
                    <a:p>
                      <a:pPr algn="l" fontAlgn="b"/>
                      <a:r>
                        <a:rPr lang="es-CO" sz="1400" b="1" i="0" u="none" strike="noStrike" dirty="0">
                          <a:solidFill>
                            <a:srgbClr val="000000"/>
                          </a:solidFill>
                          <a:effectLst/>
                          <a:latin typeface="Calibri" panose="020F0502020204030204" pitchFamily="34" charset="0"/>
                        </a:rPr>
                        <a:t>Técnico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65824">
                <a:tc>
                  <a:txBody>
                    <a:bodyPr/>
                    <a:lstStyle/>
                    <a:p>
                      <a:pPr algn="l" fontAlgn="b"/>
                      <a:r>
                        <a:rPr lang="es-CO" sz="1400" b="1" i="0" u="none" strike="noStrike" dirty="0">
                          <a:solidFill>
                            <a:srgbClr val="000000"/>
                          </a:solidFill>
                          <a:effectLst/>
                          <a:latin typeface="Calibri" panose="020F0502020204030204" pitchFamily="34" charset="0"/>
                        </a:rPr>
                        <a:t>Asistencial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7623">
                <a:tc>
                  <a:txBody>
                    <a:bodyPr/>
                    <a:lstStyle/>
                    <a:p>
                      <a:pPr algn="l" fontAlgn="b"/>
                      <a:r>
                        <a:rPr lang="es-CO" sz="1400" b="1" i="0" u="none" strike="noStrike" dirty="0">
                          <a:solidFill>
                            <a:srgbClr val="000000"/>
                          </a:solidFill>
                          <a:effectLst/>
                          <a:latin typeface="Calibri" panose="020F0502020204030204" pitchFamily="34" charset="0"/>
                        </a:rPr>
                        <a:t>Trabajador Oficial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65824">
                <a:tc>
                  <a:txBody>
                    <a:bodyPr/>
                    <a:lstStyle/>
                    <a:p>
                      <a:pPr algn="l" fontAlgn="b"/>
                      <a:r>
                        <a:rPr lang="es-CO" sz="1400" b="1" i="0" u="none" strike="noStrike">
                          <a:solidFill>
                            <a:srgbClr val="000000"/>
                          </a:solidFill>
                          <a:effectLst/>
                          <a:latin typeface="Calibri" panose="020F050202020403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dirty="0">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a:solidFill>
                            <a:srgbClr val="000000"/>
                          </a:solidFill>
                          <a:effectLst/>
                          <a:latin typeface="Calibri" panose="020F0502020204030204" pitchFamily="34" charset="0"/>
                        </a:rPr>
                        <a:t>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b"/>
                      <a:r>
                        <a:rPr lang="es-CO" sz="1400" b="1" i="0" u="none" strike="noStrike" dirty="0">
                          <a:solidFill>
                            <a:srgbClr val="000000"/>
                          </a:solidFill>
                          <a:effectLst/>
                          <a:latin typeface="Calibri" panose="020F0502020204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xmlns="" val="355154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0" y="115911"/>
            <a:ext cx="7886700" cy="1094703"/>
          </a:xfrm>
        </p:spPr>
        <p:txBody>
          <a:bodyPr>
            <a:normAutofit fontScale="90000"/>
          </a:bodyPr>
          <a:lstStyle/>
          <a:p>
            <a:r>
              <a:rPr lang="es-CO" dirty="0" smtClean="0">
                <a:solidFill>
                  <a:schemeClr val="accent2">
                    <a:lumMod val="75000"/>
                  </a:schemeClr>
                </a:solidFill>
              </a:rPr>
              <a:t>CONVOCATORIA PÚBLICA</a:t>
            </a:r>
            <a:br>
              <a:rPr lang="es-CO" dirty="0" smtClean="0">
                <a:solidFill>
                  <a:schemeClr val="accent2">
                    <a:lumMod val="75000"/>
                  </a:schemeClr>
                </a:solidFill>
              </a:rPr>
            </a:br>
            <a:r>
              <a:rPr lang="es-CO" sz="4000" dirty="0">
                <a:solidFill>
                  <a:schemeClr val="accent2">
                    <a:lumMod val="75000"/>
                  </a:schemeClr>
                </a:solidFill>
              </a:rPr>
              <a:t>COMISIÓN NACIONAL DEL SERVICIO CIVIL</a:t>
            </a:r>
          </a:p>
        </p:txBody>
      </p:sp>
      <p:sp>
        <p:nvSpPr>
          <p:cNvPr id="3" name="Marcador de texto vertical 2"/>
          <p:cNvSpPr>
            <a:spLocks noGrp="1"/>
          </p:cNvSpPr>
          <p:nvPr>
            <p:ph type="body" orient="vert" idx="1"/>
          </p:nvPr>
        </p:nvSpPr>
        <p:spPr>
          <a:xfrm>
            <a:off x="2152651" y="1210614"/>
            <a:ext cx="8064589" cy="4069724"/>
          </a:xfrm>
        </p:spPr>
        <p:txBody>
          <a:bodyPr vert="horz">
            <a:normAutofit fontScale="92500" lnSpcReduction="10000"/>
          </a:bodyPr>
          <a:lstStyle/>
          <a:p>
            <a:pPr marL="0" indent="0" algn="just">
              <a:buNone/>
            </a:pPr>
            <a:r>
              <a:rPr lang="es-CO" sz="2300" dirty="0"/>
              <a:t>La Convocatoria No. 998 de 2019- TERRITORIAL 2019 en la cual se encuentra participando actualmente la Entidad, está compuesta por 363 vacantes distribuidas según su nivel Jerárquico de la siguiente manera:</a:t>
            </a:r>
          </a:p>
          <a:p>
            <a:pPr marL="0" indent="0" algn="just">
              <a:buNone/>
            </a:pPr>
            <a:endParaRPr lang="es-CO" sz="2300" dirty="0"/>
          </a:p>
          <a:p>
            <a:pPr marL="0" indent="0">
              <a:buNone/>
            </a:pPr>
            <a:endParaRPr lang="es-CO" dirty="0"/>
          </a:p>
          <a:p>
            <a:pPr marL="0" indent="0">
              <a:buNone/>
            </a:pPr>
            <a:endParaRPr lang="es-CO" dirty="0"/>
          </a:p>
          <a:p>
            <a:pPr marL="0" indent="0">
              <a:buNone/>
            </a:pPr>
            <a:r>
              <a:rPr lang="es-CO" dirty="0"/>
              <a:t> </a:t>
            </a:r>
            <a:endParaRPr lang="es-CO" dirty="0" smtClean="0"/>
          </a:p>
          <a:p>
            <a:pPr marL="0" indent="0">
              <a:buNone/>
            </a:pPr>
            <a:r>
              <a:rPr lang="es-CO" sz="2300" dirty="0"/>
              <a:t>El pasado 31 de agosto de 2020 la CNSC  publicó las respuestas a las reclamaciones frente a los resultados de la Verificación de Requisitos Mínimos y los resultados definitivos de Admitidos y No Admitidos para este proceso de Selección.</a:t>
            </a:r>
          </a:p>
        </p:txBody>
      </p:sp>
      <p:graphicFrame>
        <p:nvGraphicFramePr>
          <p:cNvPr id="9" name="Tabla 8"/>
          <p:cNvGraphicFramePr>
            <a:graphicFrameLocks noGrp="1"/>
          </p:cNvGraphicFramePr>
          <p:nvPr>
            <p:extLst/>
          </p:nvPr>
        </p:nvGraphicFramePr>
        <p:xfrm>
          <a:off x="4434625" y="2279562"/>
          <a:ext cx="3400023" cy="1403797"/>
        </p:xfrm>
        <a:graphic>
          <a:graphicData uri="http://schemas.openxmlformats.org/drawingml/2006/table">
            <a:tbl>
              <a:tblPr/>
              <a:tblGrid>
                <a:gridCol w="1755567">
                  <a:extLst>
                    <a:ext uri="{9D8B030D-6E8A-4147-A177-3AD203B41FA5}">
                      <a16:colId xmlns:a16="http://schemas.microsoft.com/office/drawing/2014/main" xmlns="" val="20000"/>
                    </a:ext>
                  </a:extLst>
                </a:gridCol>
                <a:gridCol w="1644456">
                  <a:extLst>
                    <a:ext uri="{9D8B030D-6E8A-4147-A177-3AD203B41FA5}">
                      <a16:colId xmlns:a16="http://schemas.microsoft.com/office/drawing/2014/main" xmlns="" val="20001"/>
                    </a:ext>
                  </a:extLst>
                </a:gridCol>
              </a:tblGrid>
              <a:tr h="460156">
                <a:tc>
                  <a:txBody>
                    <a:bodyPr/>
                    <a:lstStyle/>
                    <a:p>
                      <a:pPr algn="ctr" fontAlgn="b"/>
                      <a:r>
                        <a:rPr lang="es-CO" sz="1400" b="1" i="0" u="none" strike="noStrike" dirty="0" smtClean="0">
                          <a:solidFill>
                            <a:srgbClr val="000000"/>
                          </a:solidFill>
                          <a:effectLst/>
                          <a:latin typeface="Calibri" panose="020F0502020204030204" pitchFamily="34" charset="0"/>
                        </a:rPr>
                        <a:t>NIVEL</a:t>
                      </a:r>
                      <a:endParaRPr lang="es-CO"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tc>
                  <a:txBody>
                    <a:bodyPr/>
                    <a:lstStyle/>
                    <a:p>
                      <a:pPr algn="ctr" fontAlgn="ctr"/>
                      <a:r>
                        <a:rPr lang="es-CO" sz="1400" b="1" i="0" u="none" strike="noStrike" dirty="0" smtClean="0">
                          <a:solidFill>
                            <a:srgbClr val="000000"/>
                          </a:solidFill>
                          <a:effectLst/>
                          <a:latin typeface="Calibri" panose="020F0502020204030204" pitchFamily="34" charset="0"/>
                        </a:rPr>
                        <a:t>TOTAL PLAZAS</a:t>
                      </a:r>
                      <a:endParaRPr lang="es-CO"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65DC"/>
                    </a:solidFill>
                  </a:tcPr>
                </a:tc>
                <a:extLst>
                  <a:ext uri="{0D108BD9-81ED-4DB2-BD59-A6C34878D82A}">
                    <a16:rowId xmlns:a16="http://schemas.microsoft.com/office/drawing/2014/main" xmlns="" val="10000"/>
                  </a:ext>
                </a:extLst>
              </a:tr>
              <a:tr h="314547">
                <a:tc>
                  <a:txBody>
                    <a:bodyPr/>
                    <a:lstStyle/>
                    <a:p>
                      <a:pPr algn="l" fontAlgn="b"/>
                      <a:r>
                        <a:rPr lang="es-CO" sz="1400" b="0" i="0" u="none" strike="noStrike" dirty="0" smtClean="0">
                          <a:solidFill>
                            <a:srgbClr val="000000"/>
                          </a:solidFill>
                          <a:effectLst/>
                          <a:latin typeface="Calibri" panose="020F0502020204030204" pitchFamily="34" charset="0"/>
                        </a:rPr>
                        <a:t>Profesional</a:t>
                      </a:r>
                      <a:endParaRPr lang="es-CO"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smtClean="0">
                          <a:solidFill>
                            <a:srgbClr val="000000"/>
                          </a:solidFill>
                          <a:effectLst/>
                          <a:latin typeface="Calibri" panose="020F0502020204030204" pitchFamily="34" charset="0"/>
                        </a:rPr>
                        <a:t>144</a:t>
                      </a:r>
                      <a:endParaRPr lang="es-C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4547">
                <a:tc>
                  <a:txBody>
                    <a:bodyPr/>
                    <a:lstStyle/>
                    <a:p>
                      <a:pPr algn="l" fontAlgn="b"/>
                      <a:r>
                        <a:rPr lang="es-CO" sz="1400" b="0" i="0" u="none" strike="noStrike" dirty="0" smtClean="0">
                          <a:solidFill>
                            <a:srgbClr val="000000"/>
                          </a:solidFill>
                          <a:effectLst/>
                          <a:latin typeface="Calibri" panose="020F0502020204030204" pitchFamily="34" charset="0"/>
                        </a:rPr>
                        <a:t>Técnico</a:t>
                      </a:r>
                      <a:endParaRPr lang="es-CO"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smtClean="0">
                          <a:solidFill>
                            <a:srgbClr val="000000"/>
                          </a:solidFill>
                          <a:effectLst/>
                          <a:latin typeface="Calibri" panose="020F0502020204030204" pitchFamily="34" charset="0"/>
                        </a:rPr>
                        <a:t>128</a:t>
                      </a:r>
                      <a:endParaRPr lang="es-C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4547">
                <a:tc>
                  <a:txBody>
                    <a:bodyPr/>
                    <a:lstStyle/>
                    <a:p>
                      <a:pPr algn="l" fontAlgn="b"/>
                      <a:r>
                        <a:rPr lang="es-CO" sz="1400" b="0" i="0" u="none" strike="noStrike" dirty="0" smtClean="0">
                          <a:solidFill>
                            <a:srgbClr val="000000"/>
                          </a:solidFill>
                          <a:effectLst/>
                          <a:latin typeface="Calibri" panose="020F0502020204030204" pitchFamily="34" charset="0"/>
                        </a:rPr>
                        <a:t>Asistencial</a:t>
                      </a:r>
                      <a:endParaRPr lang="es-CO"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smtClean="0">
                          <a:solidFill>
                            <a:srgbClr val="000000"/>
                          </a:solidFill>
                          <a:effectLst/>
                          <a:latin typeface="Calibri" panose="020F0502020204030204" pitchFamily="34" charset="0"/>
                        </a:rPr>
                        <a:t>91</a:t>
                      </a:r>
                      <a:endParaRPr lang="es-C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126443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04119" y="6354629"/>
            <a:ext cx="4557938" cy="515526"/>
          </a:xfrm>
          <a:prstGeom prst="rect">
            <a:avLst/>
          </a:prstGeom>
          <a:noFill/>
        </p:spPr>
        <p:txBody>
          <a:bodyPr wrap="square" rtlCol="0">
            <a:spAutoFit/>
          </a:bodyPr>
          <a:lstStyle/>
          <a:p>
            <a:pPr defTabSz="685800">
              <a:defRPr/>
            </a:pPr>
            <a:r>
              <a:rPr lang="es-CO" sz="1400" dirty="0">
                <a:solidFill>
                  <a:prstClr val="black"/>
                </a:solidFill>
                <a:latin typeface="Calibri" panose="020F0502020204030204"/>
              </a:rPr>
              <a:t>Código : F- GI--56 Versión:02 Fecha Aprobación :2020-01-13</a:t>
            </a:r>
          </a:p>
          <a:p>
            <a:pPr defTabSz="685800">
              <a:defRPr/>
            </a:pPr>
            <a:endParaRPr lang="es-CO" sz="1350" dirty="0">
              <a:solidFill>
                <a:prstClr val="black"/>
              </a:solidFill>
              <a:latin typeface="Calibri" panose="020F0502020204030204"/>
            </a:endParaRPr>
          </a:p>
        </p:txBody>
      </p:sp>
      <p:sp>
        <p:nvSpPr>
          <p:cNvPr id="5" name="Rectángulo 4"/>
          <p:cNvSpPr/>
          <p:nvPr/>
        </p:nvSpPr>
        <p:spPr>
          <a:xfrm>
            <a:off x="2200656" y="1197907"/>
            <a:ext cx="7900416" cy="3280385"/>
          </a:xfrm>
          <a:prstGeom prst="rect">
            <a:avLst/>
          </a:prstGeom>
        </p:spPr>
        <p:txBody>
          <a:bodyPr wrap="square">
            <a:spAutoFit/>
          </a:bodyPr>
          <a:lstStyle/>
          <a:p>
            <a:pPr algn="ctr" defTabSz="685800">
              <a:lnSpc>
                <a:spcPct val="107000"/>
              </a:lnSpc>
              <a:spcAft>
                <a:spcPts val="800"/>
              </a:spcAft>
              <a:defRPr/>
            </a:pPr>
            <a:r>
              <a:rPr lang="es-CO" sz="1600" b="1" dirty="0">
                <a:solidFill>
                  <a:prstClr val="black"/>
                </a:solidFill>
                <a:latin typeface="Calibri" panose="020F0502020204030204"/>
                <a:ea typeface="Calibri" panose="020F0502020204030204" pitchFamily="34" charset="0"/>
                <a:cs typeface="Times New Roman" panose="02020603050405020304" pitchFamily="18" charset="0"/>
              </a:rPr>
              <a:t>PROCESO EVALUACION DE DESEMPEÑO LABORAL</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lnSpc>
                <a:spcPct val="107000"/>
              </a:lnSpc>
              <a:spcAft>
                <a:spcPts val="800"/>
              </a:spcAft>
              <a:defRPr/>
            </a:pPr>
            <a:r>
              <a:rPr lang="es-CO" sz="1500" dirty="0">
                <a:solidFill>
                  <a:prstClr val="black"/>
                </a:solidFill>
                <a:latin typeface="Calibri" panose="020F0502020204030204"/>
                <a:ea typeface="Calibri" panose="020F0502020204030204" pitchFamily="34" charset="0"/>
                <a:cs typeface="Times New Roman" panose="02020603050405020304" pitchFamily="18" charset="0"/>
              </a:rPr>
              <a:t>En la Alcaldía Municipal de Bello, el número de funcionarios a evaluar es el siguiente:</a:t>
            </a:r>
          </a:p>
          <a:p>
            <a:pPr algn="just" defTabSz="685800">
              <a:lnSpc>
                <a:spcPct val="107000"/>
              </a:lnSpc>
              <a:spcAft>
                <a:spcPts val="800"/>
              </a:spcAft>
              <a:defRPr/>
            </a:pPr>
            <a:r>
              <a:rPr lang="es-CO" sz="1500" b="1" dirty="0">
                <a:solidFill>
                  <a:prstClr val="black"/>
                </a:solidFill>
                <a:latin typeface="Calibri" panose="020F0502020204030204"/>
                <a:ea typeface="Calibri" panose="020F0502020204030204" pitchFamily="34" charset="0"/>
                <a:cs typeface="Times New Roman" panose="02020603050405020304" pitchFamily="18" charset="0"/>
              </a:rPr>
              <a:t>CARRERA ADMINISTRATIVA:		</a:t>
            </a:r>
            <a:r>
              <a:rPr lang="es-CO" sz="1500" dirty="0">
                <a:solidFill>
                  <a:prstClr val="black"/>
                </a:solidFill>
                <a:latin typeface="Calibri" panose="020F0502020204030204"/>
                <a:ea typeface="Calibri" panose="020F0502020204030204" pitchFamily="34" charset="0"/>
                <a:cs typeface="Times New Roman" panose="02020603050405020304" pitchFamily="18" charset="0"/>
              </a:rPr>
              <a:t>166 </a:t>
            </a:r>
          </a:p>
          <a:p>
            <a:pPr algn="just" defTabSz="685800">
              <a:lnSpc>
                <a:spcPct val="107000"/>
              </a:lnSpc>
              <a:spcAft>
                <a:spcPts val="800"/>
              </a:spcAft>
              <a:defRPr/>
            </a:pPr>
            <a:r>
              <a:rPr lang="es-CO" sz="1500" b="1" dirty="0">
                <a:solidFill>
                  <a:prstClr val="black"/>
                </a:solidFill>
                <a:latin typeface="Calibri" panose="020F0502020204030204"/>
                <a:ea typeface="Calibri" panose="020F0502020204030204" pitchFamily="34" charset="0"/>
                <a:cs typeface="Times New Roman" panose="02020603050405020304" pitchFamily="18" charset="0"/>
              </a:rPr>
              <a:t>CLASIFICACIÓN POR NIVEL JERÁRQUICO:</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lnSpc>
                <a:spcPct val="107000"/>
              </a:lnSpc>
              <a:spcAft>
                <a:spcPts val="800"/>
              </a:spcAft>
              <a:defRPr/>
            </a:pPr>
            <a:r>
              <a:rPr lang="es-CO" sz="1500" b="1" dirty="0">
                <a:solidFill>
                  <a:prstClr val="black"/>
                </a:solidFill>
                <a:latin typeface="Calibri" panose="020F0502020204030204"/>
                <a:ea typeface="Calibri" panose="020F0502020204030204" pitchFamily="34" charset="0"/>
                <a:cs typeface="Times New Roman" panose="02020603050405020304" pitchFamily="18" charset="0"/>
              </a:rPr>
              <a:t>PROFESIONAL:	</a:t>
            </a:r>
            <a:r>
              <a:rPr lang="es-CO" sz="1500" dirty="0">
                <a:solidFill>
                  <a:prstClr val="black"/>
                </a:solidFill>
                <a:latin typeface="Calibri" panose="020F0502020204030204"/>
                <a:ea typeface="Calibri" panose="020F0502020204030204" pitchFamily="34" charset="0"/>
                <a:cs typeface="Times New Roman" panose="02020603050405020304" pitchFamily="18" charset="0"/>
              </a:rPr>
              <a:t>62</a:t>
            </a:r>
          </a:p>
          <a:p>
            <a:pPr algn="just" defTabSz="685800">
              <a:lnSpc>
                <a:spcPct val="107000"/>
              </a:lnSpc>
              <a:spcAft>
                <a:spcPts val="800"/>
              </a:spcAft>
              <a:defRPr/>
            </a:pPr>
            <a:r>
              <a:rPr lang="es-CO" sz="1500" b="1" dirty="0">
                <a:solidFill>
                  <a:prstClr val="black"/>
                </a:solidFill>
                <a:latin typeface="Calibri" panose="020F0502020204030204"/>
                <a:ea typeface="Calibri" panose="020F0502020204030204" pitchFamily="34" charset="0"/>
                <a:cs typeface="Times New Roman" panose="02020603050405020304" pitchFamily="18" charset="0"/>
              </a:rPr>
              <a:t>TÉCNICO:		</a:t>
            </a:r>
            <a:r>
              <a:rPr lang="es-CO" sz="1500" dirty="0">
                <a:solidFill>
                  <a:prstClr val="black"/>
                </a:solidFill>
                <a:latin typeface="Calibri" panose="020F0502020204030204"/>
                <a:ea typeface="Calibri" panose="020F0502020204030204" pitchFamily="34" charset="0"/>
                <a:cs typeface="Times New Roman" panose="02020603050405020304" pitchFamily="18" charset="0"/>
              </a:rPr>
              <a:t>53</a:t>
            </a:r>
          </a:p>
          <a:p>
            <a:pPr algn="just" defTabSz="685800">
              <a:lnSpc>
                <a:spcPct val="107000"/>
              </a:lnSpc>
              <a:spcAft>
                <a:spcPts val="800"/>
              </a:spcAft>
              <a:defRPr/>
            </a:pPr>
            <a:r>
              <a:rPr lang="es-CO" sz="1500" b="1" dirty="0">
                <a:solidFill>
                  <a:prstClr val="black"/>
                </a:solidFill>
                <a:latin typeface="Calibri" panose="020F0502020204030204"/>
                <a:ea typeface="Calibri" panose="020F0502020204030204" pitchFamily="34" charset="0"/>
                <a:cs typeface="Times New Roman" panose="02020603050405020304" pitchFamily="18" charset="0"/>
              </a:rPr>
              <a:t>ASISTENCIAL:	</a:t>
            </a:r>
            <a:r>
              <a:rPr lang="es-CO" sz="1500" dirty="0">
                <a:solidFill>
                  <a:prstClr val="black"/>
                </a:solidFill>
                <a:latin typeface="Calibri" panose="020F0502020204030204"/>
                <a:ea typeface="Calibri" panose="020F0502020204030204" pitchFamily="34" charset="0"/>
                <a:cs typeface="Times New Roman" panose="02020603050405020304" pitchFamily="18" charset="0"/>
              </a:rPr>
              <a:t>51</a:t>
            </a:r>
          </a:p>
          <a:p>
            <a:pPr algn="just" defTabSz="685800">
              <a:lnSpc>
                <a:spcPct val="107000"/>
              </a:lnSpc>
              <a:spcAft>
                <a:spcPts val="800"/>
              </a:spcAft>
              <a:defRPr/>
            </a:pPr>
            <a:r>
              <a:rPr lang="es-CO" sz="1500" dirty="0">
                <a:solidFill>
                  <a:prstClr val="black"/>
                </a:solidFill>
                <a:latin typeface="Calibri" panose="020F0502020204030204"/>
                <a:ea typeface="Calibri" panose="020F0502020204030204" pitchFamily="34" charset="0"/>
                <a:cs typeface="Times New Roman" panose="02020603050405020304" pitchFamily="18" charset="0"/>
              </a:rPr>
              <a:t>A la fecha se encuentra consolidado el proceso de evaluación de desempeño laboral del primer semestre del año 2020 en el aplicado EDL- APP de la Comisión Nacional del Servicio Civil cumpliendo con los términos establecidos en la normatividad vigente. </a:t>
            </a:r>
          </a:p>
        </p:txBody>
      </p:sp>
      <p:sp>
        <p:nvSpPr>
          <p:cNvPr id="6" name="Título 1"/>
          <p:cNvSpPr>
            <a:spLocks noGrp="1"/>
          </p:cNvSpPr>
          <p:nvPr>
            <p:ph type="title"/>
          </p:nvPr>
        </p:nvSpPr>
        <p:spPr>
          <a:xfrm>
            <a:off x="3871722" y="4478291"/>
            <a:ext cx="3970782" cy="512066"/>
          </a:xfrm>
        </p:spPr>
        <p:txBody>
          <a:bodyPr>
            <a:normAutofit/>
          </a:bodyPr>
          <a:lstStyle/>
          <a:p>
            <a:r>
              <a:rPr lang="es-ES_tradnl" sz="1600" b="1" dirty="0">
                <a:latin typeface="+mn-lt"/>
              </a:rPr>
              <a:t>GERENCIA PÚBLICA Y ACUERDO DE GESTIÓN</a:t>
            </a:r>
          </a:p>
        </p:txBody>
      </p:sp>
      <p:sp>
        <p:nvSpPr>
          <p:cNvPr id="7" name="Rectángulo 6"/>
          <p:cNvSpPr/>
          <p:nvPr/>
        </p:nvSpPr>
        <p:spPr>
          <a:xfrm>
            <a:off x="2017776" y="5239514"/>
            <a:ext cx="7973568" cy="784830"/>
          </a:xfrm>
          <a:prstGeom prst="rect">
            <a:avLst/>
          </a:prstGeom>
        </p:spPr>
        <p:txBody>
          <a:bodyPr wrap="square">
            <a:spAutoFit/>
          </a:bodyPr>
          <a:lstStyle/>
          <a:p>
            <a:pPr marL="342900" indent="-342900" algn="just" defTabSz="685800">
              <a:buFont typeface="Symbol" panose="05050102010706020507" pitchFamily="18" charset="2"/>
              <a:buChar char=""/>
              <a:defRPr/>
            </a:pPr>
            <a:r>
              <a:rPr lang="es-ES" sz="1500" dirty="0">
                <a:solidFill>
                  <a:prstClr val="black"/>
                </a:solidFill>
                <a:latin typeface="Calibri" panose="020F0502020204030204"/>
                <a:ea typeface="Calibri" panose="020F0502020204030204" pitchFamily="34" charset="0"/>
                <a:cs typeface="Times New Roman" panose="02020603050405020304" pitchFamily="18" charset="0"/>
              </a:rPr>
              <a:t>Las Secretarias han cumplido en un 98% con los Acuerdos de Gestión de los Gerentes Públicos (Subsecretarios, Directores y Jefes de Oficina).</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Symbol" panose="05050102010706020507" pitchFamily="18" charset="2"/>
              <a:buChar char=""/>
              <a:defRPr/>
            </a:pPr>
            <a:r>
              <a:rPr lang="es-ES" sz="1500" dirty="0">
                <a:solidFill>
                  <a:prstClr val="black"/>
                </a:solidFill>
                <a:latin typeface="Calibri" panose="020F0502020204030204"/>
                <a:ea typeface="Calibri" panose="020F0502020204030204" pitchFamily="34" charset="0"/>
                <a:cs typeface="Times New Roman" panose="02020603050405020304" pitchFamily="18" charset="0"/>
              </a:rPr>
              <a:t>Se les solicito realizar de manera virtual con el DAFP el curso para gerentes públicos.</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258440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071546" y="259122"/>
            <a:ext cx="8084391" cy="4947508"/>
          </a:xfrm>
          <a:prstGeom prst="rect">
            <a:avLst/>
          </a:prstGeom>
        </p:spPr>
        <p:txBody>
          <a:bodyPr wrap="square">
            <a:spAutoFit/>
          </a:bodyPr>
          <a:lstStyle/>
          <a:p>
            <a:pPr algn="just" defTabSz="685800">
              <a:defRPr/>
            </a:pPr>
            <a:r>
              <a:rPr lang="es-ES" sz="1400" b="1" dirty="0">
                <a:solidFill>
                  <a:prstClr val="black"/>
                </a:solidFill>
                <a:latin typeface="Calibri" panose="020F0502020204030204"/>
                <a:ea typeface="Calibri" panose="020F0502020204030204" pitchFamily="34" charset="0"/>
                <a:cs typeface="Times New Roman" panose="02020603050405020304" pitchFamily="18" charset="0"/>
              </a:rPr>
              <a:t>Modelo integrado de Planeación y Gestión </a:t>
            </a:r>
            <a:r>
              <a:rPr lang="es-ES" sz="1400" b="1" dirty="0" err="1">
                <a:solidFill>
                  <a:prstClr val="black"/>
                </a:solidFill>
                <a:latin typeface="Calibri" panose="020F0502020204030204"/>
                <a:ea typeface="Calibri" panose="020F0502020204030204" pitchFamily="34" charset="0"/>
                <a:cs typeface="Times New Roman" panose="02020603050405020304" pitchFamily="18" charset="0"/>
              </a:rPr>
              <a:t>Mipg</a:t>
            </a:r>
            <a:r>
              <a:rPr lang="es-ES" sz="1400" dirty="0">
                <a:solidFill>
                  <a:prstClr val="black"/>
                </a:solidFill>
                <a:latin typeface="Calibri" panose="020F0502020204030204"/>
                <a:ea typeface="Calibri" panose="020F0502020204030204" pitchFamily="34" charset="0"/>
                <a:cs typeface="Times New Roman" panose="02020603050405020304" pitchFamily="18" charset="0"/>
              </a:rPr>
              <a:t>,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Se avanza en la implementación de la Dimensión 1 Talento Humano.</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Se encuentran actualizados para esta vigencia las 3 Políticas y los 6 Planes de responsabilidad de la Dirección de Talento Humano:</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Symbol" panose="05050102010706020507" pitchFamily="18" charset="2"/>
              <a:buChar char=""/>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Política de Gestión Estratégica de Talento Humano</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Symbol" panose="05050102010706020507" pitchFamily="18" charset="2"/>
              <a:buChar char=""/>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Política de Integridad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Symbol" panose="05050102010706020507" pitchFamily="18" charset="2"/>
              <a:buChar char=""/>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Política de Gestión del Conocimiento y la Innovación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b="1" dirty="0">
                <a:solidFill>
                  <a:prstClr val="black"/>
                </a:solidFill>
                <a:latin typeface="Calibri" panose="020F0502020204030204"/>
                <a:ea typeface="Calibri" panose="020F0502020204030204" pitchFamily="34" charset="0"/>
                <a:cs typeface="Times New Roman" panose="02020603050405020304" pitchFamily="18" charset="0"/>
              </a:rPr>
              <a:t>Planes:</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buFont typeface="Arial" panose="020B0604020202020204" pitchFamily="34" charset="0"/>
              <a:buChar char="•"/>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Plan Anual de vacantes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spcAft>
                <a:spcPts val="300"/>
              </a:spcAft>
              <a:buFont typeface="Arial" panose="020B0604020202020204" pitchFamily="34" charset="0"/>
              <a:buChar char="•"/>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Provisión de Empleo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spcAft>
                <a:spcPts val="300"/>
              </a:spcAft>
              <a:buFont typeface="Arial" panose="020B0604020202020204" pitchFamily="34" charset="0"/>
              <a:buChar char="•"/>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Plan Institucional de Capacitación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spcAft>
                <a:spcPts val="300"/>
              </a:spcAft>
              <a:buFont typeface="Arial" panose="020B0604020202020204" pitchFamily="34" charset="0"/>
              <a:buChar char="•"/>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Plan de Estímulos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buFont typeface="Arial" panose="020B0604020202020204" pitchFamily="34" charset="0"/>
              <a:buChar char="•"/>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Plan del Sistema de Gestión de Salud y Seguridad en el Trabajo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buFont typeface="Arial" panose="020B0604020202020204" pitchFamily="34" charset="0"/>
              <a:buChar char="•"/>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Plan Estratégico de Talento Humano.</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srgbClr val="000000"/>
                </a:solidFill>
                <a:latin typeface="Calibri" panose="020F0502020204030204"/>
                <a:ea typeface="Calibri" panose="020F0502020204030204" pitchFamily="34" charset="0"/>
                <a:cs typeface="Verdana" panose="020B0604030504040204" pitchFamily="34" charset="0"/>
              </a:rPr>
              <a:t>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Para esta vigencia se proyectó:</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buFont typeface="Arial" panose="020B0604020202020204" pitchFamily="34" charset="0"/>
              <a:buChar char="•"/>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La Política de Gestión Estratégica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buFont typeface="Arial" panose="020B0604020202020204" pitchFamily="34" charset="0"/>
              <a:buChar char="•"/>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La Política de Integridad</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marL="285750" indent="-285750" algn="just" defTabSz="685800">
              <a:buFont typeface="Arial" panose="020B0604020202020204" pitchFamily="34" charset="0"/>
              <a:buChar char="•"/>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Acto Administrativo (Decreto), mediante el cual se adopta el Código de Integridad.</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prstClr val="black"/>
                </a:solidFill>
                <a:latin typeface="Calibri" panose="020F0502020204030204"/>
                <a:ea typeface="Calibri" panose="020F0502020204030204" pitchFamily="34" charset="0"/>
                <a:cs typeface="Times New Roman" panose="02020603050405020304" pitchFamily="18" charset="0"/>
              </a:rPr>
              <a:t> </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ES" sz="1400" dirty="0">
                <a:solidFill>
                  <a:srgbClr val="000000"/>
                </a:solidFill>
                <a:latin typeface="Calibri" panose="020F0502020204030204"/>
                <a:ea typeface="Times New Roman" panose="02020603050405020304" pitchFamily="18" charset="0"/>
                <a:cs typeface="Times New Roman" panose="02020603050405020304" pitchFamily="18" charset="0"/>
              </a:rPr>
              <a:t>Se tienen actualizada la información del Sistema de Gestión en un 95%</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12432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defRPr/>
            </a:pPr>
            <a:r>
              <a:rPr lang="es-CO" sz="1400" dirty="0">
                <a:solidFill>
                  <a:prstClr val="black"/>
                </a:solidFill>
                <a:latin typeface="Calibri" panose="020F0502020204030204"/>
              </a:rPr>
              <a:t>Código : F- GI--56 Versión:02 Fecha Aprobación :2020-01-13</a:t>
            </a:r>
          </a:p>
          <a:p>
            <a:pPr defTabSz="685800">
              <a:defRPr/>
            </a:pPr>
            <a:endParaRPr lang="es-CO" sz="1350" dirty="0">
              <a:solidFill>
                <a:prstClr val="black"/>
              </a:solidFill>
              <a:latin typeface="Calibri" panose="020F0502020204030204"/>
            </a:endParaRPr>
          </a:p>
        </p:txBody>
      </p:sp>
      <p:sp>
        <p:nvSpPr>
          <p:cNvPr id="7" name="Título 1"/>
          <p:cNvSpPr>
            <a:spLocks noGrp="1"/>
          </p:cNvSpPr>
          <p:nvPr>
            <p:ph type="title"/>
          </p:nvPr>
        </p:nvSpPr>
        <p:spPr>
          <a:xfrm>
            <a:off x="4248542" y="1184564"/>
            <a:ext cx="3111246" cy="299485"/>
          </a:xfrm>
        </p:spPr>
        <p:txBody>
          <a:bodyPr>
            <a:noAutofit/>
          </a:bodyPr>
          <a:lstStyle/>
          <a:p>
            <a:r>
              <a:rPr lang="es-ES_tradnl" sz="1600" b="1" dirty="0">
                <a:latin typeface="+mn-lt"/>
              </a:rPr>
              <a:t>SITUACIONES ADMINISTRATIVAS</a:t>
            </a:r>
          </a:p>
        </p:txBody>
      </p:sp>
      <p:sp>
        <p:nvSpPr>
          <p:cNvPr id="8" name="Rectángulo 7"/>
          <p:cNvSpPr/>
          <p:nvPr/>
        </p:nvSpPr>
        <p:spPr>
          <a:xfrm>
            <a:off x="2017776" y="1484049"/>
            <a:ext cx="8238744" cy="2031325"/>
          </a:xfrm>
          <a:prstGeom prst="rect">
            <a:avLst/>
          </a:prstGeom>
        </p:spPr>
        <p:txBody>
          <a:bodyPr wrap="square">
            <a:spAutoFit/>
          </a:bodyPr>
          <a:lstStyle/>
          <a:p>
            <a:pPr algn="just" defTabSz="685800">
              <a:defRPr/>
            </a:pPr>
            <a:r>
              <a:rPr lang="es-CO" sz="1400" dirty="0">
                <a:solidFill>
                  <a:srgbClr val="000000"/>
                </a:solidFill>
                <a:latin typeface="Calibri" panose="020F0502020204030204"/>
                <a:ea typeface="Times New Roman" panose="02020603050405020304" pitchFamily="18" charset="0"/>
                <a:cs typeface="Times New Roman" panose="02020603050405020304" pitchFamily="18" charset="0"/>
              </a:rPr>
              <a:t>Se lleva registro de los estudiantes que se reciben a través de Talento Humano para realizar su </a:t>
            </a:r>
            <a:r>
              <a:rPr lang="es-CO" sz="1400" b="1" dirty="0">
                <a:solidFill>
                  <a:srgbClr val="000000"/>
                </a:solidFill>
                <a:latin typeface="Calibri" panose="020F0502020204030204"/>
                <a:ea typeface="Times New Roman" panose="02020603050405020304" pitchFamily="18" charset="0"/>
                <a:cs typeface="Times New Roman" panose="02020603050405020304" pitchFamily="18" charset="0"/>
              </a:rPr>
              <a:t>PRÁCTICA</a:t>
            </a:r>
            <a:r>
              <a:rPr lang="es-CO" sz="1400" dirty="0">
                <a:solidFill>
                  <a:srgbClr val="000000"/>
                </a:solidFill>
                <a:latin typeface="Calibri" panose="020F0502020204030204"/>
                <a:ea typeface="Times New Roman" panose="02020603050405020304" pitchFamily="18" charset="0"/>
                <a:cs typeface="Times New Roman" panose="02020603050405020304" pitchFamily="18" charset="0"/>
              </a:rPr>
              <a:t> o </a:t>
            </a:r>
            <a:r>
              <a:rPr lang="es-CO" sz="1400" b="1" dirty="0">
                <a:solidFill>
                  <a:srgbClr val="000000"/>
                </a:solidFill>
                <a:latin typeface="Calibri" panose="020F0502020204030204"/>
                <a:ea typeface="Times New Roman" panose="02020603050405020304" pitchFamily="18" charset="0"/>
                <a:cs typeface="Times New Roman" panose="02020603050405020304" pitchFamily="18" charset="0"/>
              </a:rPr>
              <a:t>PASANTÍA</a:t>
            </a:r>
            <a:r>
              <a:rPr lang="es-CO" sz="1400" dirty="0">
                <a:solidFill>
                  <a:srgbClr val="000000"/>
                </a:solidFill>
                <a:latin typeface="Calibri" panose="020F0502020204030204"/>
                <a:ea typeface="Times New Roman" panose="02020603050405020304" pitchFamily="18" charset="0"/>
                <a:cs typeface="Times New Roman" panose="02020603050405020304" pitchFamily="18" charset="0"/>
              </a:rPr>
              <a:t> profesional y/o social, Judicatura, Alfabetización, que a la fecha son en total 84 estudiantes, de algunos programas, tales como Ingeniería Civil, Trabajo Social, Psicología, Tránsito y Transporte, Gestión Catastral, Manejo Ambiental, Ingeniería Ambiental, Gestión Administrativa, Gestión Financiera y Contable, Desarrollo Gráfico y Proyectos de Arquitectura, Nutrición y Dietética, Arquitectura, Asistentes Administrativos, Gestión Comunitaria y Hotelería y Turismo, entre otros, de acuerdo con los requerimientos de las diferentes dependencias </a:t>
            </a:r>
            <a:r>
              <a:rPr lang="es-CO" sz="1400" dirty="0">
                <a:solidFill>
                  <a:prstClr val="black"/>
                </a:solidFill>
                <a:latin typeface="Calibri" panose="020F0502020204030204"/>
                <a:ea typeface="Calibri" panose="020F0502020204030204" pitchFamily="34" charset="0"/>
                <a:cs typeface="Times New Roman" panose="02020603050405020304" pitchFamily="18" charset="0"/>
              </a:rPr>
              <a:t>Con estos profesionales en formación, se realiza apoyo a procesos en las diferentes dependencias. Así mismo, hemos recibido 33 estudiantes para realizar </a:t>
            </a:r>
            <a:r>
              <a:rPr lang="es-CO" sz="1400" b="1" dirty="0">
                <a:solidFill>
                  <a:prstClr val="black"/>
                </a:solidFill>
                <a:latin typeface="Calibri" panose="020F0502020204030204"/>
                <a:ea typeface="Calibri" panose="020F0502020204030204" pitchFamily="34" charset="0"/>
                <a:cs typeface="Times New Roman" panose="02020603050405020304" pitchFamily="18" charset="0"/>
              </a:rPr>
              <a:t>SERVICIO SOCIAL Y/O ALFABETIZACIÓN</a:t>
            </a:r>
            <a:r>
              <a:rPr lang="es-CO" sz="1400" dirty="0">
                <a:solidFill>
                  <a:prstClr val="black"/>
                </a:solidFill>
                <a:latin typeface="Calibri" panose="020F0502020204030204"/>
                <a:ea typeface="Calibri" panose="020F0502020204030204" pitchFamily="34" charset="0"/>
                <a:cs typeface="Times New Roman" panose="02020603050405020304" pitchFamily="18" charset="0"/>
              </a:rPr>
              <a:t>, los cuales de igual manera se han distribuido en las diferentes dependencias que los han requerido.</a:t>
            </a:r>
            <a:endParaRPr lang="es-CO"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9" name="Rectángulo 8"/>
          <p:cNvSpPr/>
          <p:nvPr/>
        </p:nvSpPr>
        <p:spPr>
          <a:xfrm>
            <a:off x="1981973" y="4582027"/>
            <a:ext cx="8238744" cy="1738938"/>
          </a:xfrm>
          <a:prstGeom prst="rect">
            <a:avLst/>
          </a:prstGeom>
        </p:spPr>
        <p:txBody>
          <a:bodyPr wrap="square">
            <a:spAutoFit/>
          </a:bodyPr>
          <a:lstStyle/>
          <a:p>
            <a:pPr algn="just" defTabSz="685800">
              <a:defRPr/>
            </a:pPr>
            <a:r>
              <a:rPr lang="es-CO" sz="1400" dirty="0">
                <a:solidFill>
                  <a:prstClr val="black"/>
                </a:solidFill>
                <a:latin typeface="Calibri" panose="020F0502020204030204"/>
                <a:ea typeface="Calibri" panose="020F0502020204030204" pitchFamily="34" charset="0"/>
                <a:cs typeface="Times New Roman" panose="02020603050405020304" pitchFamily="18" charset="0"/>
              </a:rPr>
              <a:t>Llevamos un registro de </a:t>
            </a:r>
            <a:r>
              <a:rPr lang="es-CO" sz="1400" b="1" dirty="0">
                <a:solidFill>
                  <a:prstClr val="black"/>
                </a:solidFill>
                <a:latin typeface="Calibri" panose="020F0502020204030204"/>
                <a:ea typeface="Calibri" panose="020F0502020204030204" pitchFamily="34" charset="0"/>
                <a:cs typeface="Times New Roman" panose="02020603050405020304" pitchFamily="18" charset="0"/>
              </a:rPr>
              <a:t>PERMISOS SINDICALES</a:t>
            </a:r>
            <a:r>
              <a:rPr lang="es-CO" sz="1400" dirty="0">
                <a:solidFill>
                  <a:prstClr val="black"/>
                </a:solidFill>
                <a:latin typeface="Calibri" panose="020F0502020204030204"/>
                <a:ea typeface="Calibri" panose="020F0502020204030204" pitchFamily="34" charset="0"/>
                <a:cs typeface="Times New Roman" panose="02020603050405020304" pitchFamily="18" charset="0"/>
              </a:rPr>
              <a:t>:  Puede apreciar un consolidado que reúne las solicitudes de los permisos, donde se aprecia el tiempo requerido por cada organización con su respectiva respuesta, costo por organización, además, de las organizaciones sindicales que tenemos, donde encontrará los valores y tiempos generados durante este período, ver cuadro.</a:t>
            </a:r>
            <a:endParaRPr lang="es-CO"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CO" sz="900" dirty="0">
                <a:solidFill>
                  <a:prstClr val="black"/>
                </a:solidFill>
                <a:latin typeface="Calibri" panose="020F0502020204030204"/>
                <a:ea typeface="Calibri" panose="020F0502020204030204" pitchFamily="34" charset="0"/>
                <a:cs typeface="Times New Roman" panose="02020603050405020304" pitchFamily="18" charset="0"/>
              </a:rPr>
              <a:t> </a:t>
            </a:r>
            <a:endParaRPr lang="es-CO" sz="105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defRPr/>
            </a:pPr>
            <a:r>
              <a:rPr lang="es-CO" sz="1400" dirty="0">
                <a:solidFill>
                  <a:prstClr val="black"/>
                </a:solidFill>
                <a:latin typeface="Calibri" panose="020F0502020204030204"/>
                <a:ea typeface="Calibri" panose="020F0502020204030204" pitchFamily="34" charset="0"/>
                <a:cs typeface="Times New Roman" panose="02020603050405020304" pitchFamily="18" charset="0"/>
              </a:rPr>
              <a:t>Llevamos un registro de </a:t>
            </a:r>
            <a:r>
              <a:rPr lang="es-CO" sz="1400" b="1" dirty="0">
                <a:solidFill>
                  <a:prstClr val="black"/>
                </a:solidFill>
                <a:latin typeface="Calibri" panose="020F0502020204030204"/>
                <a:ea typeface="Calibri" panose="020F0502020204030204" pitchFamily="34" charset="0"/>
                <a:cs typeface="Times New Roman" panose="02020603050405020304" pitchFamily="18" charset="0"/>
              </a:rPr>
              <a:t>PERMISOS REMUNERADOS</a:t>
            </a:r>
            <a:r>
              <a:rPr lang="es-CO" sz="1400" dirty="0">
                <a:solidFill>
                  <a:prstClr val="black"/>
                </a:solidFill>
                <a:latin typeface="Calibri" panose="020F0502020204030204"/>
                <a:ea typeface="Calibri" panose="020F0502020204030204" pitchFamily="34" charset="0"/>
                <a:cs typeface="Times New Roman" panose="02020603050405020304" pitchFamily="18" charset="0"/>
              </a:rPr>
              <a:t>. Podemos apreciar un consolidado del 100%, que reúne todas las solicitudes de los permisos concedidos, ver anexo que contiene la relación en los términos acordados, donde se aprecia el tiempo solicitado, Ver consolidado a continuación:</a:t>
            </a:r>
            <a:endParaRPr lang="es-CO"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0" name="Rectángulo 9"/>
          <p:cNvSpPr/>
          <p:nvPr/>
        </p:nvSpPr>
        <p:spPr>
          <a:xfrm>
            <a:off x="1981974" y="3573442"/>
            <a:ext cx="8202941" cy="954107"/>
          </a:xfrm>
          <a:prstGeom prst="rect">
            <a:avLst/>
          </a:prstGeom>
        </p:spPr>
        <p:txBody>
          <a:bodyPr wrap="square">
            <a:spAutoFit/>
          </a:bodyPr>
          <a:lstStyle/>
          <a:p>
            <a:pPr algn="just" defTabSz="685800">
              <a:defRPr/>
            </a:pPr>
            <a:r>
              <a:rPr lang="es-CO" sz="1400" dirty="0">
                <a:solidFill>
                  <a:prstClr val="black"/>
                </a:solidFill>
                <a:latin typeface="Calibri" panose="020F0502020204030204"/>
                <a:ea typeface="Calibri" panose="020F0502020204030204" pitchFamily="34" charset="0"/>
                <a:cs typeface="Times New Roman" panose="02020603050405020304" pitchFamily="18" charset="0"/>
              </a:rPr>
              <a:t>Con el único propósito de dar continuidad de manera oportuna el proceso de identificación del personal, se viene </a:t>
            </a:r>
            <a:r>
              <a:rPr lang="es-CO" sz="1400" b="1" dirty="0">
                <a:solidFill>
                  <a:prstClr val="black"/>
                </a:solidFill>
                <a:latin typeface="Calibri" panose="020F0502020204030204"/>
                <a:ea typeface="Calibri" panose="020F0502020204030204" pitchFamily="34" charset="0"/>
                <a:cs typeface="Times New Roman" panose="02020603050405020304" pitchFamily="18" charset="0"/>
              </a:rPr>
              <a:t>CARNETIZANDO</a:t>
            </a:r>
            <a:r>
              <a:rPr lang="es-CO" sz="1400" dirty="0">
                <a:solidFill>
                  <a:prstClr val="black"/>
                </a:solidFill>
                <a:latin typeface="Calibri" panose="020F0502020204030204"/>
                <a:ea typeface="Calibri" panose="020F0502020204030204" pitchFamily="34" charset="0"/>
                <a:cs typeface="Times New Roman" panose="02020603050405020304" pitchFamily="18" charset="0"/>
              </a:rPr>
              <a:t> al personal de planta, contratistas y Administrativos de instituciones educativas; anotando que también se ha apoyado con la carnetización del personal del Concejo Municipal, Concejales y Personería.</a:t>
            </a:r>
            <a:endParaRPr lang="es-CO"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818381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p:cNvPicPr>
            <a:picLocks noChangeAspect="1"/>
          </p:cNvPicPr>
          <p:nvPr/>
        </p:nvPicPr>
        <p:blipFill rotWithShape="1">
          <a:blip r:embed="rId3" cstate="print"/>
          <a:srcRect l="2820" t="22786" r="67632" b="7988"/>
          <a:stretch/>
        </p:blipFill>
        <p:spPr>
          <a:xfrm>
            <a:off x="0" y="480484"/>
            <a:ext cx="4864228" cy="6377515"/>
          </a:xfrm>
          <a:prstGeom prst="rect">
            <a:avLst/>
          </a:prstGeom>
        </p:spPr>
      </p:pic>
      <p:sp>
        <p:nvSpPr>
          <p:cNvPr id="8"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2"/>
          <p:cNvSpPr>
            <a:spLocks noGrp="1"/>
          </p:cNvSpPr>
          <p:nvPr>
            <p:ph type="ctrTitle"/>
          </p:nvPr>
        </p:nvSpPr>
        <p:spPr>
          <a:xfrm>
            <a:off x="8483986" y="931697"/>
            <a:ext cx="2894396" cy="954089"/>
          </a:xfrm>
        </p:spPr>
        <p:txBody>
          <a:bodyPr>
            <a:normAutofit/>
          </a:bodyPr>
          <a:lstStyle/>
          <a:p>
            <a:pPr algn="l"/>
            <a:r>
              <a:rPr lang="es-CO" sz="4800" b="1" dirty="0">
                <a:solidFill>
                  <a:srgbClr val="F7AF24"/>
                </a:solidFill>
                <a:latin typeface="Segoe UI" panose="020B0502040204020203" pitchFamily="34" charset="0"/>
                <a:cs typeface="Segoe UI" panose="020B0502040204020203" pitchFamily="34" charset="0"/>
              </a:rPr>
              <a:t>CALIDAD</a:t>
            </a:r>
          </a:p>
        </p:txBody>
      </p:sp>
      <p:sp>
        <p:nvSpPr>
          <p:cNvPr id="14" name="Título 2">
            <a:extLst>
              <a:ext uri="{FF2B5EF4-FFF2-40B4-BE49-F238E27FC236}">
                <a16:creationId xmlns:a16="http://schemas.microsoft.com/office/drawing/2014/main" xmlns="" id="{55C315F6-2ADB-4011-985C-08BEA5DD9F6F}"/>
              </a:ext>
            </a:extLst>
          </p:cNvPr>
          <p:cNvSpPr txBox="1">
            <a:spLocks/>
          </p:cNvSpPr>
          <p:nvPr/>
        </p:nvSpPr>
        <p:spPr>
          <a:xfrm>
            <a:off x="8514466" y="1675967"/>
            <a:ext cx="2668369" cy="70171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800" b="1" dirty="0">
                <a:solidFill>
                  <a:srgbClr val="3160A6"/>
                </a:solidFill>
                <a:latin typeface="Segoe UI" panose="020B0502040204020203" pitchFamily="34" charset="0"/>
                <a:cs typeface="Segoe UI" panose="020B0502040204020203" pitchFamily="34" charset="0"/>
              </a:rPr>
              <a:t>PROGRAMAS</a:t>
            </a:r>
          </a:p>
        </p:txBody>
      </p:sp>
      <p:grpSp>
        <p:nvGrpSpPr>
          <p:cNvPr id="2" name="Grupo 1"/>
          <p:cNvGrpSpPr/>
          <p:nvPr/>
        </p:nvGrpSpPr>
        <p:grpSpPr>
          <a:xfrm>
            <a:off x="8277075" y="2425065"/>
            <a:ext cx="3741952" cy="2807335"/>
            <a:chOff x="7028170" y="2282825"/>
            <a:chExt cx="5166902" cy="3825183"/>
          </a:xfrm>
        </p:grpSpPr>
        <p:sp>
          <p:nvSpPr>
            <p:cNvPr id="10" name="Rectángulo 9">
              <a:extLst>
                <a:ext uri="{FF2B5EF4-FFF2-40B4-BE49-F238E27FC236}">
                  <a16:creationId xmlns:a16="http://schemas.microsoft.com/office/drawing/2014/main" xmlns="" id="{39CC42D3-D0C9-4244-B7F0-5F7177363FBE}"/>
                </a:ext>
              </a:extLst>
            </p:cNvPr>
            <p:cNvSpPr/>
            <p:nvPr/>
          </p:nvSpPr>
          <p:spPr>
            <a:xfrm>
              <a:off x="7028170" y="3690012"/>
              <a:ext cx="327790" cy="61599"/>
            </a:xfrm>
            <a:prstGeom prst="rect">
              <a:avLst/>
            </a:prstGeom>
            <a:solidFill>
              <a:srgbClr val="28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xmlns="" id="{8B035727-FC8D-40DF-B994-296289937FEE}"/>
                </a:ext>
              </a:extLst>
            </p:cNvPr>
            <p:cNvSpPr/>
            <p:nvPr/>
          </p:nvSpPr>
          <p:spPr>
            <a:xfrm>
              <a:off x="7028170" y="2463368"/>
              <a:ext cx="327790" cy="61599"/>
            </a:xfrm>
            <a:prstGeom prst="rect">
              <a:avLst/>
            </a:prstGeom>
            <a:solidFill>
              <a:srgbClr val="28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xmlns="" id="{25982D09-DB0B-47E3-99D8-CDDE6C7A8890}"/>
                </a:ext>
              </a:extLst>
            </p:cNvPr>
            <p:cNvSpPr/>
            <p:nvPr/>
          </p:nvSpPr>
          <p:spPr>
            <a:xfrm>
              <a:off x="7028170" y="4551935"/>
              <a:ext cx="327790" cy="61599"/>
            </a:xfrm>
            <a:prstGeom prst="rect">
              <a:avLst/>
            </a:prstGeom>
            <a:solidFill>
              <a:srgbClr val="28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xmlns="" id="{CAA0583F-AA5B-4D38-A578-752CB5F1ED04}"/>
                </a:ext>
              </a:extLst>
            </p:cNvPr>
            <p:cNvSpPr/>
            <p:nvPr/>
          </p:nvSpPr>
          <p:spPr>
            <a:xfrm>
              <a:off x="7028170" y="5502826"/>
              <a:ext cx="327790" cy="61599"/>
            </a:xfrm>
            <a:prstGeom prst="rect">
              <a:avLst/>
            </a:prstGeom>
            <a:solidFill>
              <a:srgbClr val="285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xmlns="" id="{5662FE53-48D1-45A5-BE90-B876EB6049F8}"/>
                </a:ext>
              </a:extLst>
            </p:cNvPr>
            <p:cNvPicPr>
              <a:picLocks noChangeAspect="1"/>
            </p:cNvPicPr>
            <p:nvPr/>
          </p:nvPicPr>
          <p:blipFill rotWithShape="1">
            <a:blip r:embed="rId4" cstate="print"/>
            <a:srcRect l="44025" t="25907" r="5608" b="52968"/>
            <a:stretch/>
          </p:blipFill>
          <p:spPr>
            <a:xfrm>
              <a:off x="7474687" y="2282825"/>
              <a:ext cx="4720385" cy="1113616"/>
            </a:xfrm>
            <a:prstGeom prst="rect">
              <a:avLst/>
            </a:prstGeom>
          </p:spPr>
        </p:pic>
        <p:pic>
          <p:nvPicPr>
            <p:cNvPr id="16" name="Imagen 15">
              <a:extLst>
                <a:ext uri="{FF2B5EF4-FFF2-40B4-BE49-F238E27FC236}">
                  <a16:creationId xmlns:a16="http://schemas.microsoft.com/office/drawing/2014/main" xmlns="" id="{D5081B22-1CFD-4984-B519-5B5A033A9373}"/>
                </a:ext>
              </a:extLst>
            </p:cNvPr>
            <p:cNvPicPr>
              <a:picLocks noChangeAspect="1"/>
            </p:cNvPicPr>
            <p:nvPr/>
          </p:nvPicPr>
          <p:blipFill rotWithShape="1">
            <a:blip r:embed="rId5" cstate="print"/>
            <a:srcRect l="46296" t="25336" r="17718" b="62100"/>
            <a:stretch/>
          </p:blipFill>
          <p:spPr>
            <a:xfrm>
              <a:off x="7486943" y="3575694"/>
              <a:ext cx="2742476" cy="538587"/>
            </a:xfrm>
            <a:prstGeom prst="rect">
              <a:avLst/>
            </a:prstGeom>
          </p:spPr>
        </p:pic>
        <p:pic>
          <p:nvPicPr>
            <p:cNvPr id="17" name="Imagen 16">
              <a:extLst>
                <a:ext uri="{FF2B5EF4-FFF2-40B4-BE49-F238E27FC236}">
                  <a16:creationId xmlns:a16="http://schemas.microsoft.com/office/drawing/2014/main" xmlns="" id="{86575C0B-33D7-4109-83B3-FFDD105A1DCC}"/>
                </a:ext>
              </a:extLst>
            </p:cNvPr>
            <p:cNvPicPr>
              <a:picLocks noChangeAspect="1"/>
            </p:cNvPicPr>
            <p:nvPr/>
          </p:nvPicPr>
          <p:blipFill rotWithShape="1">
            <a:blip r:embed="rId6" cstate="print"/>
            <a:srcRect l="46365" t="10510" r="14621" b="73598"/>
            <a:stretch/>
          </p:blipFill>
          <p:spPr>
            <a:xfrm>
              <a:off x="7474687" y="4456986"/>
              <a:ext cx="3184727" cy="729725"/>
            </a:xfrm>
            <a:prstGeom prst="rect">
              <a:avLst/>
            </a:prstGeom>
          </p:spPr>
        </p:pic>
        <p:pic>
          <p:nvPicPr>
            <p:cNvPr id="18" name="Imagen 17">
              <a:extLst>
                <a:ext uri="{FF2B5EF4-FFF2-40B4-BE49-F238E27FC236}">
                  <a16:creationId xmlns:a16="http://schemas.microsoft.com/office/drawing/2014/main" xmlns="" id="{0392FD6E-865D-4E84-8BCA-394B31948D12}"/>
                </a:ext>
              </a:extLst>
            </p:cNvPr>
            <p:cNvPicPr>
              <a:picLocks noChangeAspect="1"/>
            </p:cNvPicPr>
            <p:nvPr/>
          </p:nvPicPr>
          <p:blipFill rotWithShape="1">
            <a:blip r:embed="rId7" cstate="print"/>
            <a:srcRect l="45344" t="11132" r="22316" b="73578"/>
            <a:stretch/>
          </p:blipFill>
          <p:spPr>
            <a:xfrm>
              <a:off x="7474687" y="5403766"/>
              <a:ext cx="2647952" cy="704242"/>
            </a:xfrm>
            <a:prstGeom prst="rect">
              <a:avLst/>
            </a:prstGeom>
          </p:spPr>
        </p:pic>
      </p:grpSp>
      <p:pic>
        <p:nvPicPr>
          <p:cNvPr id="19" name="Imagen 18">
            <a:extLst>
              <a:ext uri="{FF2B5EF4-FFF2-40B4-BE49-F238E27FC236}">
                <a16:creationId xmlns:a16="http://schemas.microsoft.com/office/drawing/2014/main" xmlns="" id="{2011DFB9-EC5B-40BF-9D0C-3140D50078D7}"/>
              </a:ext>
            </a:extLst>
          </p:cNvPr>
          <p:cNvPicPr>
            <a:picLocks noChangeAspect="1"/>
          </p:cNvPicPr>
          <p:nvPr/>
        </p:nvPicPr>
        <p:blipFill rotWithShape="1">
          <a:blip r:embed="rId8" cstate="print"/>
          <a:srcRect l="3140"/>
          <a:stretch/>
        </p:blipFill>
        <p:spPr>
          <a:xfrm>
            <a:off x="4887055" y="1191301"/>
            <a:ext cx="3390020" cy="3499919"/>
          </a:xfrm>
          <a:prstGeom prst="rect">
            <a:avLst/>
          </a:prstGeom>
        </p:spPr>
      </p:pic>
    </p:spTree>
    <p:extLst>
      <p:ext uri="{BB962C8B-B14F-4D97-AF65-F5344CB8AC3E}">
        <p14:creationId xmlns:p14="http://schemas.microsoft.com/office/powerpoint/2010/main" xmlns="" val="143324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04119" y="6354629"/>
            <a:ext cx="4557938"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2" name="Rectángulo 1"/>
          <p:cNvSpPr/>
          <p:nvPr/>
        </p:nvSpPr>
        <p:spPr>
          <a:xfrm>
            <a:off x="2104120" y="1828956"/>
            <a:ext cx="8070104" cy="1015663"/>
          </a:xfrm>
          <a:prstGeom prst="rect">
            <a:avLst/>
          </a:prstGeom>
        </p:spPr>
        <p:txBody>
          <a:bodyPr wrap="square">
            <a:spAutoFit/>
          </a:bodyPr>
          <a:lstStyle/>
          <a:p>
            <a:pPr algn="just" defTabSz="685800"/>
            <a:r>
              <a:rPr lang="es-ES" sz="1500" dirty="0">
                <a:solidFill>
                  <a:prstClr val="black"/>
                </a:solidFill>
                <a:latin typeface="Calibri" panose="020F0502020204030204"/>
              </a:rPr>
              <a:t>El pilar fundamental de la Administración Municipal de Bello es su talento humano, de manera que su bienestar, es el eje y prioridad fundamental institucional; en consecuencia, la manera como se implementen las políticas y procedimientos en su manejo, incidirá directamente en el éxito de la administración y el cumplimiento de los objetivos y metas institucionales. </a:t>
            </a:r>
            <a:endParaRPr lang="es-CO" sz="1500" dirty="0">
              <a:solidFill>
                <a:prstClr val="black"/>
              </a:solidFill>
              <a:latin typeface="Calibri" panose="020F0502020204030204"/>
            </a:endParaRPr>
          </a:p>
        </p:txBody>
      </p:sp>
      <p:sp>
        <p:nvSpPr>
          <p:cNvPr id="8" name="Rectángulo 7"/>
          <p:cNvSpPr/>
          <p:nvPr/>
        </p:nvSpPr>
        <p:spPr>
          <a:xfrm>
            <a:off x="2101895" y="3387175"/>
            <a:ext cx="7987808" cy="1015663"/>
          </a:xfrm>
          <a:prstGeom prst="rect">
            <a:avLst/>
          </a:prstGeom>
        </p:spPr>
        <p:txBody>
          <a:bodyPr wrap="square">
            <a:spAutoFit/>
          </a:bodyPr>
          <a:lstStyle/>
          <a:p>
            <a:pPr algn="just" defTabSz="685800"/>
            <a:r>
              <a:rPr lang="es-ES" sz="1500" b="1" dirty="0">
                <a:solidFill>
                  <a:prstClr val="black"/>
                </a:solidFill>
                <a:latin typeface="Calibri" panose="020F0502020204030204"/>
              </a:rPr>
              <a:t>Decreto Ley 1567 de 1998</a:t>
            </a:r>
            <a:r>
              <a:rPr lang="es-ES" sz="1500" dirty="0">
                <a:solidFill>
                  <a:prstClr val="black"/>
                </a:solidFill>
                <a:latin typeface="Calibri" panose="020F0502020204030204"/>
              </a:rPr>
              <a:t>. Por el cual se crea el Sistema Nacional de Capacitación y el Sistema de Estímulos para los empleados del Estado, junto con las políticas de Bienestar Social, orientados a la planeación, ejecución y evaluación de Programas y Proyectos que den respuesta a las necesidades de los funcionarios para su identificación y compromiso con la misión y la visión institucional.</a:t>
            </a:r>
            <a:endParaRPr lang="es-CO" sz="1500" dirty="0">
              <a:solidFill>
                <a:prstClr val="black"/>
              </a:solidFill>
              <a:latin typeface="Calibri" panose="020F0502020204030204"/>
            </a:endParaRPr>
          </a:p>
        </p:txBody>
      </p:sp>
      <p:sp>
        <p:nvSpPr>
          <p:cNvPr id="9" name="Rectángulo 8"/>
          <p:cNvSpPr/>
          <p:nvPr/>
        </p:nvSpPr>
        <p:spPr>
          <a:xfrm>
            <a:off x="5102066" y="2931071"/>
            <a:ext cx="1987467" cy="338554"/>
          </a:xfrm>
          <a:prstGeom prst="rect">
            <a:avLst/>
          </a:prstGeom>
        </p:spPr>
        <p:txBody>
          <a:bodyPr wrap="none">
            <a:spAutoFit/>
          </a:bodyPr>
          <a:lstStyle/>
          <a:p>
            <a:pPr defTabSz="685800"/>
            <a:r>
              <a:rPr lang="es-ES" sz="1600" b="1" dirty="0">
                <a:solidFill>
                  <a:prstClr val="black"/>
                </a:solidFill>
                <a:latin typeface="Calibri" panose="020F0502020204030204"/>
              </a:rPr>
              <a:t>MARCO NORMATIVO</a:t>
            </a:r>
            <a:endParaRPr lang="es-CO" sz="1600" b="1" dirty="0">
              <a:solidFill>
                <a:prstClr val="black"/>
              </a:solidFill>
              <a:latin typeface="Calibri" panose="020F0502020204030204"/>
            </a:endParaRPr>
          </a:p>
        </p:txBody>
      </p:sp>
      <p:sp>
        <p:nvSpPr>
          <p:cNvPr id="10" name="Rectángulo 9"/>
          <p:cNvSpPr/>
          <p:nvPr/>
        </p:nvSpPr>
        <p:spPr>
          <a:xfrm>
            <a:off x="2104120" y="4637937"/>
            <a:ext cx="7987808" cy="1246495"/>
          </a:xfrm>
          <a:prstGeom prst="rect">
            <a:avLst/>
          </a:prstGeom>
        </p:spPr>
        <p:txBody>
          <a:bodyPr wrap="square">
            <a:spAutoFit/>
          </a:bodyPr>
          <a:lstStyle/>
          <a:p>
            <a:pPr algn="just" defTabSz="685800"/>
            <a:r>
              <a:rPr lang="es-ES" sz="1500" b="1" dirty="0">
                <a:solidFill>
                  <a:prstClr val="black"/>
                </a:solidFill>
                <a:latin typeface="Calibri" panose="020F0502020204030204"/>
              </a:rPr>
              <a:t>Ley 909 del 23 de septiembre de 2004, parágrafo del Artículo 36. </a:t>
            </a:r>
            <a:r>
              <a:rPr lang="es-ES" sz="1500" dirty="0">
                <a:solidFill>
                  <a:prstClr val="black"/>
                </a:solidFill>
                <a:latin typeface="Calibri" panose="020F0502020204030204"/>
              </a:rPr>
              <a:t>Establece que con el propósito de elevar los niveles de eficiencia, satisfacción y desarrollo de los empleados en el desempeño de su labor y de contribuir al cumplimiento efectivo de los resultados institucionales, las entidades deberán implementar programas de bienestar e incentivos, de acuerdo con las normas vigentes y las que desarrollen la presente Ley. </a:t>
            </a:r>
            <a:endParaRPr lang="es-CO" sz="1500" dirty="0">
              <a:solidFill>
                <a:prstClr val="black"/>
              </a:solidFill>
              <a:latin typeface="Calibri" panose="020F0502020204030204"/>
            </a:endParaRPr>
          </a:p>
        </p:txBody>
      </p:sp>
      <p:sp>
        <p:nvSpPr>
          <p:cNvPr id="7" name="Rectángulo 6"/>
          <p:cNvSpPr/>
          <p:nvPr/>
        </p:nvSpPr>
        <p:spPr>
          <a:xfrm>
            <a:off x="4888705" y="1342638"/>
            <a:ext cx="2724528" cy="338554"/>
          </a:xfrm>
          <a:prstGeom prst="rect">
            <a:avLst/>
          </a:prstGeom>
        </p:spPr>
        <p:txBody>
          <a:bodyPr wrap="none">
            <a:spAutoFit/>
          </a:bodyPr>
          <a:lstStyle/>
          <a:p>
            <a:pPr defTabSz="685800"/>
            <a:r>
              <a:rPr lang="es-ES" sz="1600" b="1" dirty="0">
                <a:solidFill>
                  <a:prstClr val="black"/>
                </a:solidFill>
                <a:latin typeface="Calibri" panose="020F0502020204030204"/>
              </a:rPr>
              <a:t>PLAN DE BIENESTAR LABORAL</a:t>
            </a:r>
            <a:endParaRPr lang="es-CO" sz="1600" b="1" dirty="0">
              <a:solidFill>
                <a:prstClr val="black"/>
              </a:solidFill>
              <a:latin typeface="Calibri" panose="020F0502020204030204"/>
            </a:endParaRPr>
          </a:p>
        </p:txBody>
      </p:sp>
    </p:spTree>
    <p:extLst>
      <p:ext uri="{BB962C8B-B14F-4D97-AF65-F5344CB8AC3E}">
        <p14:creationId xmlns:p14="http://schemas.microsoft.com/office/powerpoint/2010/main" xmlns="" val="3769691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4641927" y="468779"/>
            <a:ext cx="1524520" cy="338554"/>
          </a:xfrm>
          <a:prstGeom prst="rect">
            <a:avLst/>
          </a:prstGeom>
        </p:spPr>
        <p:txBody>
          <a:bodyPr wrap="none">
            <a:spAutoFit/>
          </a:bodyPr>
          <a:lstStyle/>
          <a:p>
            <a:pPr defTabSz="685800"/>
            <a:r>
              <a:rPr lang="es-ES" sz="1600" b="1" dirty="0">
                <a:solidFill>
                  <a:prstClr val="black"/>
                </a:solidFill>
                <a:latin typeface="Calibri" panose="020F0502020204030204"/>
              </a:rPr>
              <a:t>COMPONENTES</a:t>
            </a:r>
            <a:endParaRPr lang="es-CO" sz="1600" b="1" dirty="0">
              <a:solidFill>
                <a:prstClr val="black"/>
              </a:solidFill>
              <a:latin typeface="Calibri" panose="020F0502020204030204"/>
            </a:endParaRPr>
          </a:p>
        </p:txBody>
      </p:sp>
      <p:pic>
        <p:nvPicPr>
          <p:cNvPr id="11" name="Imagen 10"/>
          <p:cNvPicPr>
            <a:picLocks noChangeAspect="1"/>
          </p:cNvPicPr>
          <p:nvPr/>
        </p:nvPicPr>
        <p:blipFill>
          <a:blip r:embed="rId3" cstate="print"/>
          <a:stretch>
            <a:fillRect/>
          </a:stretch>
        </p:blipFill>
        <p:spPr>
          <a:xfrm>
            <a:off x="3572419" y="3256737"/>
            <a:ext cx="1831768" cy="1466874"/>
          </a:xfrm>
          <a:prstGeom prst="rect">
            <a:avLst/>
          </a:prstGeom>
        </p:spPr>
      </p:pic>
      <p:pic>
        <p:nvPicPr>
          <p:cNvPr id="12" name="Imagen 11"/>
          <p:cNvPicPr>
            <a:picLocks noChangeAspect="1"/>
          </p:cNvPicPr>
          <p:nvPr/>
        </p:nvPicPr>
        <p:blipFill>
          <a:blip r:embed="rId4" cstate="print"/>
          <a:stretch>
            <a:fillRect/>
          </a:stretch>
        </p:blipFill>
        <p:spPr>
          <a:xfrm>
            <a:off x="3259186" y="1036058"/>
            <a:ext cx="1493170" cy="1493170"/>
          </a:xfrm>
          <a:prstGeom prst="rect">
            <a:avLst/>
          </a:prstGeom>
        </p:spPr>
      </p:pic>
      <p:sp>
        <p:nvSpPr>
          <p:cNvPr id="14" name="Rectángulo 13"/>
          <p:cNvSpPr/>
          <p:nvPr/>
        </p:nvSpPr>
        <p:spPr>
          <a:xfrm>
            <a:off x="6166448" y="2267647"/>
            <a:ext cx="2634343" cy="338554"/>
          </a:xfrm>
          <a:prstGeom prst="rect">
            <a:avLst/>
          </a:prstGeom>
        </p:spPr>
        <p:txBody>
          <a:bodyPr wrap="square">
            <a:spAutoFit/>
          </a:bodyPr>
          <a:lstStyle/>
          <a:p>
            <a:pPr algn="ctr" defTabSz="457200">
              <a:defRPr/>
            </a:pPr>
            <a:r>
              <a:rPr lang="es-ES" sz="1600" kern="0" dirty="0">
                <a:solidFill>
                  <a:prstClr val="black"/>
                </a:solidFill>
                <a:latin typeface="Calibri" panose="020F0502020204030204"/>
              </a:rPr>
              <a:t>ESTIMULOS E INCENTIVOS  </a:t>
            </a:r>
            <a:endParaRPr lang="es-CO" sz="1600" kern="0" dirty="0">
              <a:solidFill>
                <a:prstClr val="black"/>
              </a:solidFill>
              <a:latin typeface="Calibri" panose="020F0502020204030204"/>
            </a:endParaRPr>
          </a:p>
        </p:txBody>
      </p:sp>
      <p:sp>
        <p:nvSpPr>
          <p:cNvPr id="15" name="Rectángulo 14"/>
          <p:cNvSpPr/>
          <p:nvPr/>
        </p:nvSpPr>
        <p:spPr>
          <a:xfrm>
            <a:off x="1431434" y="4715608"/>
            <a:ext cx="5961282" cy="338554"/>
          </a:xfrm>
          <a:prstGeom prst="rect">
            <a:avLst/>
          </a:prstGeom>
        </p:spPr>
        <p:txBody>
          <a:bodyPr wrap="square">
            <a:spAutoFit/>
          </a:bodyPr>
          <a:lstStyle/>
          <a:p>
            <a:pPr algn="ctr" defTabSz="457200">
              <a:defRPr/>
            </a:pPr>
            <a:r>
              <a:rPr lang="es-ES" sz="1600" kern="0" dirty="0">
                <a:solidFill>
                  <a:prstClr val="black"/>
                </a:solidFill>
                <a:latin typeface="Calibri" panose="020F0502020204030204"/>
              </a:rPr>
              <a:t>SISTEMA DE GESTION DE SEGURIDAD Y SALUD EN EL TRABAJO </a:t>
            </a:r>
            <a:endParaRPr lang="es-CO" sz="1600" kern="0" dirty="0">
              <a:solidFill>
                <a:prstClr val="black"/>
              </a:solidFill>
              <a:latin typeface="Calibri" panose="020F0502020204030204"/>
            </a:endParaRPr>
          </a:p>
        </p:txBody>
      </p:sp>
      <p:pic>
        <p:nvPicPr>
          <p:cNvPr id="16" name="Imagen 15"/>
          <p:cNvPicPr>
            <a:picLocks noChangeAspect="1"/>
          </p:cNvPicPr>
          <p:nvPr/>
        </p:nvPicPr>
        <p:blipFill>
          <a:blip r:embed="rId5" cstate="print"/>
          <a:stretch>
            <a:fillRect/>
          </a:stretch>
        </p:blipFill>
        <p:spPr>
          <a:xfrm>
            <a:off x="6438360" y="1036059"/>
            <a:ext cx="1908715" cy="1147645"/>
          </a:xfrm>
          <a:prstGeom prst="rect">
            <a:avLst/>
          </a:prstGeom>
        </p:spPr>
      </p:pic>
      <p:pic>
        <p:nvPicPr>
          <p:cNvPr id="17" name="Imagen 16"/>
          <p:cNvPicPr>
            <a:picLocks noChangeAspect="1"/>
          </p:cNvPicPr>
          <p:nvPr/>
        </p:nvPicPr>
        <p:blipFill rotWithShape="1">
          <a:blip r:embed="rId6" cstate="print"/>
          <a:srcRect l="7662" r="9221" b="20138"/>
          <a:stretch/>
        </p:blipFill>
        <p:spPr>
          <a:xfrm>
            <a:off x="7849379" y="2586249"/>
            <a:ext cx="1741715" cy="1673519"/>
          </a:xfrm>
          <a:prstGeom prst="rect">
            <a:avLst/>
          </a:prstGeom>
        </p:spPr>
      </p:pic>
      <p:sp>
        <p:nvSpPr>
          <p:cNvPr id="18" name="Rectángulo 17"/>
          <p:cNvSpPr/>
          <p:nvPr/>
        </p:nvSpPr>
        <p:spPr>
          <a:xfrm>
            <a:off x="2567893" y="2578186"/>
            <a:ext cx="2705927" cy="338554"/>
          </a:xfrm>
          <a:prstGeom prst="rect">
            <a:avLst/>
          </a:prstGeom>
        </p:spPr>
        <p:txBody>
          <a:bodyPr wrap="square">
            <a:spAutoFit/>
          </a:bodyPr>
          <a:lstStyle/>
          <a:p>
            <a:pPr algn="ctr" defTabSz="685800"/>
            <a:r>
              <a:rPr lang="es-ES" sz="1600" dirty="0">
                <a:solidFill>
                  <a:prstClr val="black"/>
                </a:solidFill>
                <a:latin typeface="Calibri" panose="020F0502020204030204"/>
              </a:rPr>
              <a:t>FORMACION Y CAPACITACION  </a:t>
            </a:r>
            <a:endParaRPr lang="es-MX" sz="1600" dirty="0">
              <a:solidFill>
                <a:prstClr val="black"/>
              </a:solidFill>
              <a:latin typeface="Calibri" panose="020F0502020204030204"/>
            </a:endParaRPr>
          </a:p>
        </p:txBody>
      </p:sp>
      <p:sp>
        <p:nvSpPr>
          <p:cNvPr id="19" name="Rectángulo 18"/>
          <p:cNvSpPr/>
          <p:nvPr/>
        </p:nvSpPr>
        <p:spPr>
          <a:xfrm>
            <a:off x="7311194" y="4293110"/>
            <a:ext cx="2818083" cy="338554"/>
          </a:xfrm>
          <a:prstGeom prst="rect">
            <a:avLst/>
          </a:prstGeom>
        </p:spPr>
        <p:txBody>
          <a:bodyPr wrap="square">
            <a:spAutoFit/>
          </a:bodyPr>
          <a:lstStyle/>
          <a:p>
            <a:pPr defTabSz="685800"/>
            <a:r>
              <a:rPr lang="es-ES" sz="1600" dirty="0">
                <a:solidFill>
                  <a:prstClr val="black"/>
                </a:solidFill>
                <a:latin typeface="Calibri" panose="020F0502020204030204"/>
              </a:rPr>
              <a:t>ESTILOS DE VIDA SALUDABLES  </a:t>
            </a:r>
            <a:endParaRPr lang="es-CO" sz="1600" dirty="0">
              <a:solidFill>
                <a:prstClr val="black"/>
              </a:solidFill>
              <a:latin typeface="Calibri" panose="020F0502020204030204"/>
            </a:endParaRPr>
          </a:p>
        </p:txBody>
      </p:sp>
    </p:spTree>
    <p:extLst>
      <p:ext uri="{BB962C8B-B14F-4D97-AF65-F5344CB8AC3E}">
        <p14:creationId xmlns:p14="http://schemas.microsoft.com/office/powerpoint/2010/main" xmlns="" val="593893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00640" y="161375"/>
            <a:ext cx="3855593" cy="400110"/>
          </a:xfrm>
          <a:prstGeom prst="rect">
            <a:avLst/>
          </a:prstGeom>
        </p:spPr>
        <p:txBody>
          <a:bodyPr wrap="square">
            <a:spAutoFit/>
          </a:bodyPr>
          <a:lstStyle/>
          <a:p>
            <a:pPr algn="ctr" defTabSz="685800"/>
            <a:r>
              <a:rPr lang="es-ES" sz="2000" b="1" dirty="0">
                <a:solidFill>
                  <a:prstClr val="black"/>
                </a:solidFill>
                <a:latin typeface="Calibri" panose="020F0502020204030204"/>
              </a:rPr>
              <a:t>FORMACIÓN Y CAPACITACIÓN</a:t>
            </a:r>
            <a:endParaRPr lang="es-CO" sz="2000" b="1" dirty="0">
              <a:solidFill>
                <a:prstClr val="black"/>
              </a:solidFill>
              <a:latin typeface="Calibri" panose="020F0502020204030204"/>
            </a:endParaRPr>
          </a:p>
        </p:txBody>
      </p:sp>
      <p:graphicFrame>
        <p:nvGraphicFramePr>
          <p:cNvPr id="9" name="Tabla 8"/>
          <p:cNvGraphicFramePr>
            <a:graphicFrameLocks noGrp="1"/>
          </p:cNvGraphicFramePr>
          <p:nvPr>
            <p:extLst/>
          </p:nvPr>
        </p:nvGraphicFramePr>
        <p:xfrm>
          <a:off x="1791208" y="548564"/>
          <a:ext cx="8520176" cy="1130347"/>
        </p:xfrm>
        <a:graphic>
          <a:graphicData uri="http://schemas.openxmlformats.org/drawingml/2006/table">
            <a:tbl>
              <a:tblPr>
                <a:tableStyleId>{5C22544A-7EE6-4342-B048-85BDC9FD1C3A}</a:tableStyleId>
              </a:tblPr>
              <a:tblGrid>
                <a:gridCol w="5895058">
                  <a:extLst>
                    <a:ext uri="{9D8B030D-6E8A-4147-A177-3AD203B41FA5}">
                      <a16:colId xmlns:a16="http://schemas.microsoft.com/office/drawing/2014/main" xmlns="" val="3673038172"/>
                    </a:ext>
                  </a:extLst>
                </a:gridCol>
                <a:gridCol w="2625118">
                  <a:extLst>
                    <a:ext uri="{9D8B030D-6E8A-4147-A177-3AD203B41FA5}">
                      <a16:colId xmlns:a16="http://schemas.microsoft.com/office/drawing/2014/main" xmlns="" val="2685824396"/>
                    </a:ext>
                  </a:extLst>
                </a:gridCol>
              </a:tblGrid>
              <a:tr h="217393">
                <a:tc>
                  <a:txBody>
                    <a:bodyPr/>
                    <a:lstStyle/>
                    <a:p>
                      <a:pPr algn="ctr" fontAlgn="b"/>
                      <a:r>
                        <a:rPr lang="es-CO" sz="1400" u="none" strike="noStrike">
                          <a:effectLst/>
                        </a:rPr>
                        <a:t>Tema</a:t>
                      </a:r>
                      <a:endParaRPr lang="es-CO"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400" u="none" strike="noStrike" dirty="0">
                          <a:effectLst/>
                        </a:rPr>
                        <a:t>Fecha</a:t>
                      </a:r>
                      <a:endParaRPr lang="es-CO"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37194953"/>
                  </a:ext>
                </a:extLst>
              </a:tr>
              <a:tr h="246427">
                <a:tc>
                  <a:txBody>
                    <a:bodyPr/>
                    <a:lstStyle/>
                    <a:p>
                      <a:pPr algn="l" fontAlgn="ctr"/>
                      <a:r>
                        <a:rPr lang="es-ES" sz="1400" u="none" strike="noStrike" dirty="0">
                          <a:effectLst/>
                        </a:rPr>
                        <a:t>Preparación para el retiro laboral (virtual)</a:t>
                      </a:r>
                      <a:endParaRPr lang="es-E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b"/>
                      <a:r>
                        <a:rPr lang="es-ES" sz="1400" u="none" strike="noStrike" dirty="0">
                          <a:effectLst/>
                        </a:rPr>
                        <a:t>Agosto 6, 13, 20 y </a:t>
                      </a:r>
                      <a:r>
                        <a:rPr lang="es-ES" sz="1400" u="none" strike="noStrike" dirty="0" smtClean="0">
                          <a:effectLst/>
                        </a:rPr>
                        <a:t>26 Septiembre </a:t>
                      </a:r>
                      <a:r>
                        <a:rPr lang="es-ES" sz="1400" u="none" strike="noStrike" dirty="0">
                          <a:effectLst/>
                        </a:rPr>
                        <a:t>3</a:t>
                      </a:r>
                      <a:endParaRPr lang="es-E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19011291"/>
                  </a:ext>
                </a:extLst>
              </a:tr>
              <a:tr h="217393">
                <a:tc>
                  <a:txBody>
                    <a:bodyPr/>
                    <a:lstStyle/>
                    <a:p>
                      <a:pPr algn="l" fontAlgn="ctr"/>
                      <a:r>
                        <a:rPr lang="es-CO" sz="1400" u="none" strike="noStrike" dirty="0">
                          <a:effectLst/>
                        </a:rPr>
                        <a:t>Inducción (virtual)</a:t>
                      </a:r>
                      <a:endParaRPr lang="es-CO"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s-CO" sz="1400" u="none" strike="noStrike">
                          <a:effectLst/>
                        </a:rPr>
                        <a:t>Septiembre</a:t>
                      </a:r>
                      <a:endParaRPr lang="es-CO"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1944307682"/>
                  </a:ext>
                </a:extLst>
              </a:tr>
              <a:tr h="217393">
                <a:tc>
                  <a:txBody>
                    <a:bodyPr/>
                    <a:lstStyle/>
                    <a:p>
                      <a:pPr algn="just" fontAlgn="ctr"/>
                      <a:r>
                        <a:rPr lang="es-ES" sz="1400" u="none" strike="noStrike">
                          <a:effectLst/>
                        </a:rPr>
                        <a:t>Presupuesto Público y Formulación del Presupuesto 2021 (Gabinete Municipal)</a:t>
                      </a:r>
                      <a:endParaRPr lang="es-ES"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s-ES" sz="1400" u="none" strike="noStrike">
                          <a:effectLst/>
                        </a:rPr>
                        <a:t>Octubre 6, 7 y 8</a:t>
                      </a:r>
                      <a:endParaRPr lang="es-ES"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3735987745"/>
                  </a:ext>
                </a:extLst>
              </a:tr>
              <a:tr h="217393">
                <a:tc>
                  <a:txBody>
                    <a:bodyPr/>
                    <a:lstStyle/>
                    <a:p>
                      <a:pPr algn="just" fontAlgn="ctr"/>
                      <a:r>
                        <a:rPr lang="es-ES" sz="1400" u="none" strike="noStrike" dirty="0">
                          <a:effectLst/>
                        </a:rPr>
                        <a:t>Capacitación y Seguimiento a las Políticas Públicas (Gabinete Municipal)</a:t>
                      </a:r>
                      <a:endParaRPr lang="es-E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s-CO" sz="1400" u="none" strike="noStrike" dirty="0">
                          <a:effectLst/>
                        </a:rPr>
                        <a:t>27 de octubre</a:t>
                      </a:r>
                      <a:endParaRPr lang="es-CO"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2546865977"/>
                  </a:ext>
                </a:extLst>
              </a:tr>
            </a:tbl>
          </a:graphicData>
        </a:graphic>
      </p:graphicFrame>
      <p:graphicFrame>
        <p:nvGraphicFramePr>
          <p:cNvPr id="10" name="Gráfico 9"/>
          <p:cNvGraphicFramePr>
            <a:graphicFrameLocks/>
          </p:cNvGraphicFramePr>
          <p:nvPr>
            <p:extLst/>
          </p:nvPr>
        </p:nvGraphicFramePr>
        <p:xfrm>
          <a:off x="2791459" y="1888250"/>
          <a:ext cx="6687821" cy="2994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020917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6" name="Rectángulo 5"/>
          <p:cNvSpPr/>
          <p:nvPr/>
        </p:nvSpPr>
        <p:spPr>
          <a:xfrm>
            <a:off x="3945192" y="1261883"/>
            <a:ext cx="3855593" cy="400110"/>
          </a:xfrm>
          <a:prstGeom prst="rect">
            <a:avLst/>
          </a:prstGeom>
        </p:spPr>
        <p:txBody>
          <a:bodyPr wrap="square">
            <a:spAutoFit/>
          </a:bodyPr>
          <a:lstStyle/>
          <a:p>
            <a:pPr algn="ctr" defTabSz="685800"/>
            <a:r>
              <a:rPr lang="es-ES" sz="2000" b="1" dirty="0">
                <a:solidFill>
                  <a:prstClr val="black"/>
                </a:solidFill>
                <a:latin typeface="Calibri" panose="020F0502020204030204"/>
              </a:rPr>
              <a:t>ESTÍMULOS E INCENTIVOS</a:t>
            </a:r>
            <a:endParaRPr lang="es-CO" sz="2000" b="1" dirty="0">
              <a:solidFill>
                <a:prstClr val="black"/>
              </a:solidFill>
              <a:latin typeface="Calibri" panose="020F0502020204030204"/>
            </a:endParaRPr>
          </a:p>
        </p:txBody>
      </p:sp>
      <p:graphicFrame>
        <p:nvGraphicFramePr>
          <p:cNvPr id="4" name="Tabla 3"/>
          <p:cNvGraphicFramePr>
            <a:graphicFrameLocks noGrp="1"/>
          </p:cNvGraphicFramePr>
          <p:nvPr>
            <p:extLst/>
          </p:nvPr>
        </p:nvGraphicFramePr>
        <p:xfrm>
          <a:off x="2267840" y="1834960"/>
          <a:ext cx="7604633" cy="3604260"/>
        </p:xfrm>
        <a:graphic>
          <a:graphicData uri="http://schemas.openxmlformats.org/drawingml/2006/table">
            <a:tbl>
              <a:tblPr>
                <a:tableStyleId>{5C22544A-7EE6-4342-B048-85BDC9FD1C3A}</a:tableStyleId>
              </a:tblPr>
              <a:tblGrid>
                <a:gridCol w="5977001">
                  <a:extLst>
                    <a:ext uri="{9D8B030D-6E8A-4147-A177-3AD203B41FA5}">
                      <a16:colId xmlns:a16="http://schemas.microsoft.com/office/drawing/2014/main" xmlns="" val="2232938212"/>
                    </a:ext>
                  </a:extLst>
                </a:gridCol>
                <a:gridCol w="1627632">
                  <a:extLst>
                    <a:ext uri="{9D8B030D-6E8A-4147-A177-3AD203B41FA5}">
                      <a16:colId xmlns:a16="http://schemas.microsoft.com/office/drawing/2014/main" xmlns="" val="3255076715"/>
                    </a:ext>
                  </a:extLst>
                </a:gridCol>
              </a:tblGrid>
              <a:tr h="182880">
                <a:tc>
                  <a:txBody>
                    <a:bodyPr/>
                    <a:lstStyle/>
                    <a:p>
                      <a:pPr algn="ctr" fontAlgn="ctr"/>
                      <a:r>
                        <a:rPr lang="es-CO" sz="1400" u="none" strike="noStrike">
                          <a:effectLst/>
                        </a:rPr>
                        <a:t>Tema</a:t>
                      </a:r>
                      <a:endParaRPr lang="es-CO" sz="14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CO" sz="1400" u="none" strike="noStrike">
                          <a:effectLst/>
                        </a:rPr>
                        <a:t>Fecha</a:t>
                      </a:r>
                      <a:endParaRPr lang="es-CO"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1849316161"/>
                  </a:ext>
                </a:extLst>
              </a:tr>
              <a:tr h="1097280">
                <a:tc>
                  <a:txBody>
                    <a:bodyPr/>
                    <a:lstStyle/>
                    <a:p>
                      <a:pPr algn="l" fontAlgn="b"/>
                      <a:r>
                        <a:rPr lang="es-ES" sz="1400" u="none" strike="noStrike" dirty="0">
                          <a:effectLst/>
                        </a:rPr>
                        <a:t>Actividades mes de el niño (virtual)</a:t>
                      </a:r>
                      <a:br>
                        <a:rPr lang="es-ES" sz="1400" u="none" strike="noStrike" dirty="0">
                          <a:effectLst/>
                        </a:rPr>
                      </a:br>
                      <a:r>
                        <a:rPr lang="es-ES" sz="1400" u="none" strike="noStrike" dirty="0">
                          <a:effectLst/>
                        </a:rPr>
                        <a:t>Taller "Elaboración de máscaras"</a:t>
                      </a:r>
                      <a:br>
                        <a:rPr lang="es-ES" sz="1400" u="none" strike="noStrike" dirty="0">
                          <a:effectLst/>
                        </a:rPr>
                      </a:br>
                      <a:r>
                        <a:rPr lang="es-ES" sz="1400" u="none" strike="noStrike" dirty="0">
                          <a:effectLst/>
                        </a:rPr>
                        <a:t>Taller "Huerta casera"</a:t>
                      </a:r>
                      <a:br>
                        <a:rPr lang="es-ES" sz="1400" u="none" strike="noStrike" dirty="0">
                          <a:effectLst/>
                        </a:rPr>
                      </a:br>
                      <a:r>
                        <a:rPr lang="es-ES" sz="1400" u="none" strike="noStrike" dirty="0">
                          <a:effectLst/>
                        </a:rPr>
                        <a:t>Entrega de dulces y regalos (padres) </a:t>
                      </a:r>
                      <a:br>
                        <a:rPr lang="es-ES" sz="1400" u="none" strike="noStrike" dirty="0">
                          <a:effectLst/>
                        </a:rPr>
                      </a:br>
                      <a:r>
                        <a:rPr lang="es-ES" sz="1400" u="none" strike="noStrike" dirty="0">
                          <a:effectLst/>
                        </a:rPr>
                        <a:t>Taller "Chefcitos"</a:t>
                      </a:r>
                      <a:br>
                        <a:rPr lang="es-ES" sz="1400" u="none" strike="noStrike" dirty="0">
                          <a:effectLst/>
                        </a:rPr>
                      </a:br>
                      <a:r>
                        <a:rPr lang="es-ES" sz="1400" u="none" strike="noStrike" dirty="0">
                          <a:effectLst/>
                        </a:rPr>
                        <a:t>Show de Magia</a:t>
                      </a:r>
                      <a:endParaRPr lang="es-E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400" u="none" strike="noStrike" dirty="0">
                          <a:effectLst/>
                        </a:rPr>
                        <a:t>octubre 17</a:t>
                      </a:r>
                      <a:br>
                        <a:rPr lang="es-ES" sz="1400" u="none" strike="noStrike" dirty="0">
                          <a:effectLst/>
                        </a:rPr>
                      </a:br>
                      <a:r>
                        <a:rPr lang="es-ES" sz="1400" u="none" strike="noStrike" dirty="0">
                          <a:effectLst/>
                        </a:rPr>
                        <a:t>octubre 24</a:t>
                      </a:r>
                      <a:br>
                        <a:rPr lang="es-ES" sz="1400" u="none" strike="noStrike" dirty="0">
                          <a:effectLst/>
                        </a:rPr>
                      </a:br>
                      <a:r>
                        <a:rPr lang="es-ES" sz="1400" u="none" strike="noStrike" dirty="0">
                          <a:effectLst/>
                        </a:rPr>
                        <a:t>octubre 30</a:t>
                      </a:r>
                      <a:br>
                        <a:rPr lang="es-ES" sz="1400" u="none" strike="noStrike" dirty="0">
                          <a:effectLst/>
                        </a:rPr>
                      </a:br>
                      <a:r>
                        <a:rPr lang="es-ES" sz="1400" u="none" strike="noStrike" dirty="0">
                          <a:effectLst/>
                        </a:rPr>
                        <a:t>octubre 31 </a:t>
                      </a:r>
                      <a:br>
                        <a:rPr lang="es-ES" sz="1400" u="none" strike="noStrike" dirty="0">
                          <a:effectLst/>
                        </a:rPr>
                      </a:br>
                      <a:r>
                        <a:rPr lang="es-ES" sz="1400" u="none" strike="noStrike" dirty="0">
                          <a:effectLst/>
                        </a:rPr>
                        <a:t>octubre 31</a:t>
                      </a:r>
                      <a:endParaRPr lang="es-E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836852614"/>
                  </a:ext>
                </a:extLst>
              </a:tr>
              <a:tr h="1280160">
                <a:tc>
                  <a:txBody>
                    <a:bodyPr/>
                    <a:lstStyle/>
                    <a:p>
                      <a:pPr algn="l" fontAlgn="b"/>
                      <a:r>
                        <a:rPr lang="es-ES" sz="1400" u="none" strike="noStrike">
                          <a:effectLst/>
                        </a:rPr>
                        <a:t>Encuentro de familia (virtual)</a:t>
                      </a:r>
                      <a:br>
                        <a:rPr lang="es-ES" sz="1400" u="none" strike="noStrike">
                          <a:effectLst/>
                        </a:rPr>
                      </a:br>
                      <a:r>
                        <a:rPr lang="es-ES" sz="1400" u="none" strike="noStrike">
                          <a:effectLst/>
                        </a:rPr>
                        <a:t>Entrega de obsequios para las familias</a:t>
                      </a:r>
                      <a:br>
                        <a:rPr lang="es-ES" sz="1400" u="none" strike="noStrike">
                          <a:effectLst/>
                        </a:rPr>
                      </a:br>
                      <a:r>
                        <a:rPr lang="es-ES" sz="1400" u="none" strike="noStrike">
                          <a:effectLst/>
                        </a:rPr>
                        <a:t>Taller de juegos de mesa</a:t>
                      </a:r>
                      <a:br>
                        <a:rPr lang="es-ES" sz="1400" u="none" strike="noStrike">
                          <a:effectLst/>
                        </a:rPr>
                      </a:br>
                      <a:r>
                        <a:rPr lang="es-ES" sz="1400" u="none" strike="noStrike">
                          <a:effectLst/>
                        </a:rPr>
                        <a:t>Conferencia "Educación Emocional para la familia en momentos de Crisis Social" </a:t>
                      </a:r>
                      <a:br>
                        <a:rPr lang="es-ES" sz="1400" u="none" strike="noStrike">
                          <a:effectLst/>
                        </a:rPr>
                      </a:br>
                      <a:r>
                        <a:rPr lang="es-ES" sz="1400" u="none" strike="noStrike">
                          <a:effectLst/>
                        </a:rPr>
                        <a:t>Taller de asados</a:t>
                      </a:r>
                      <a:br>
                        <a:rPr lang="es-ES" sz="1400" u="none" strike="noStrike">
                          <a:effectLst/>
                        </a:rPr>
                      </a:br>
                      <a:r>
                        <a:rPr lang="es-ES" sz="1400" u="none" strike="noStrike">
                          <a:effectLst/>
                        </a:rPr>
                        <a:t>Show de humor</a:t>
                      </a:r>
                      <a:endParaRPr lang="es-E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400" u="none" strike="noStrike" dirty="0">
                          <a:effectLst/>
                        </a:rPr>
                        <a:t>octubre 22 y 23</a:t>
                      </a:r>
                      <a:br>
                        <a:rPr lang="es-ES" sz="1400" u="none" strike="noStrike" dirty="0">
                          <a:effectLst/>
                        </a:rPr>
                      </a:br>
                      <a:r>
                        <a:rPr lang="es-ES" sz="1400" u="none" strike="noStrike" dirty="0">
                          <a:effectLst/>
                        </a:rPr>
                        <a:t>octubre 24</a:t>
                      </a:r>
                      <a:br>
                        <a:rPr lang="es-ES" sz="1400" u="none" strike="noStrike" dirty="0">
                          <a:effectLst/>
                        </a:rPr>
                      </a:br>
                      <a:r>
                        <a:rPr lang="es-ES" sz="1400" u="none" strike="noStrike" dirty="0">
                          <a:effectLst/>
                        </a:rPr>
                        <a:t/>
                      </a:r>
                      <a:br>
                        <a:rPr lang="es-ES" sz="1400" u="none" strike="noStrike" dirty="0">
                          <a:effectLst/>
                        </a:rPr>
                      </a:br>
                      <a:r>
                        <a:rPr lang="es-ES" sz="1400" u="none" strike="noStrike" dirty="0">
                          <a:effectLst/>
                        </a:rPr>
                        <a:t/>
                      </a:r>
                      <a:br>
                        <a:rPr lang="es-ES" sz="1400" u="none" strike="noStrike" dirty="0">
                          <a:effectLst/>
                        </a:rPr>
                      </a:br>
                      <a:r>
                        <a:rPr lang="es-ES" sz="1400" u="none" strike="noStrike" dirty="0">
                          <a:effectLst/>
                        </a:rPr>
                        <a:t/>
                      </a:r>
                      <a:br>
                        <a:rPr lang="es-ES" sz="1400" u="none" strike="noStrike" dirty="0">
                          <a:effectLst/>
                        </a:rPr>
                      </a:br>
                      <a:endParaRPr lang="es-E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734397561"/>
                  </a:ext>
                </a:extLst>
              </a:tr>
              <a:tr h="182880">
                <a:tc>
                  <a:txBody>
                    <a:bodyPr/>
                    <a:lstStyle/>
                    <a:p>
                      <a:pPr algn="l" fontAlgn="b"/>
                      <a:r>
                        <a:rPr lang="es-ES" sz="1400" u="none" strike="noStrike" dirty="0">
                          <a:effectLst/>
                        </a:rPr>
                        <a:t>Reconocimiento a grupos de disposición voluntaria</a:t>
                      </a:r>
                      <a:endParaRPr lang="es-E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ctr"/>
                      <a:r>
                        <a:rPr lang="es-CO" sz="1400" u="none" strike="noStrike" dirty="0">
                          <a:effectLst/>
                        </a:rPr>
                        <a:t>noviembre </a:t>
                      </a:r>
                      <a:r>
                        <a:rPr lang="es-CO" sz="1400" u="none" strike="noStrike" dirty="0" smtClean="0">
                          <a:effectLst/>
                        </a:rPr>
                        <a:t>4</a:t>
                      </a:r>
                      <a:endParaRPr lang="es-CO"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1795055095"/>
                  </a:ext>
                </a:extLst>
              </a:tr>
              <a:tr h="182880">
                <a:tc>
                  <a:txBody>
                    <a:bodyPr/>
                    <a:lstStyle/>
                    <a:p>
                      <a:pPr algn="l" fontAlgn="b"/>
                      <a:r>
                        <a:rPr lang="es-ES" sz="1400" u="none" strike="noStrike">
                          <a:effectLst/>
                        </a:rPr>
                        <a:t>Encuentro de parejas  "El amor en tiempos de pandemia"</a:t>
                      </a:r>
                      <a:endParaRPr lang="es-E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ctr"/>
                      <a:r>
                        <a:rPr lang="es-CO" sz="1400" u="none" strike="noStrike">
                          <a:effectLst/>
                        </a:rPr>
                        <a:t>noviembre 7 y 8</a:t>
                      </a:r>
                      <a:endParaRPr lang="es-CO"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4115607571"/>
                  </a:ext>
                </a:extLst>
              </a:tr>
              <a:tr h="365760">
                <a:tc>
                  <a:txBody>
                    <a:bodyPr/>
                    <a:lstStyle/>
                    <a:p>
                      <a:pPr algn="just" fontAlgn="ctr"/>
                      <a:r>
                        <a:rPr lang="es-CO" sz="1400" u="none" strike="noStrike">
                          <a:effectLst/>
                        </a:rPr>
                        <a:t>ENCUENTRO DE VIDA “Una Vida emocionalmente inteligente” (Prejubilados)</a:t>
                      </a:r>
                      <a:endParaRPr lang="es-CO"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s-CO" sz="1400" u="none" strike="noStrike" dirty="0">
                          <a:effectLst/>
                        </a:rPr>
                        <a:t>noviembre 20 </a:t>
                      </a:r>
                      <a:endParaRPr lang="es-CO"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xmlns="" val="1739479199"/>
                  </a:ext>
                </a:extLst>
              </a:tr>
            </a:tbl>
          </a:graphicData>
        </a:graphic>
      </p:graphicFrame>
    </p:spTree>
    <p:extLst>
      <p:ext uri="{BB962C8B-B14F-4D97-AF65-F5344CB8AC3E}">
        <p14:creationId xmlns:p14="http://schemas.microsoft.com/office/powerpoint/2010/main" xmlns="" val="2538509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graphicFrame>
        <p:nvGraphicFramePr>
          <p:cNvPr id="8" name="Gráfico 7"/>
          <p:cNvGraphicFramePr>
            <a:graphicFrameLocks/>
          </p:cNvGraphicFramePr>
          <p:nvPr>
            <p:extLst/>
          </p:nvPr>
        </p:nvGraphicFramePr>
        <p:xfrm>
          <a:off x="2447544" y="1298448"/>
          <a:ext cx="7324344" cy="4864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852473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stretch>
            <a:fillRect/>
          </a:stretch>
        </p:blipFill>
        <p:spPr>
          <a:xfrm>
            <a:off x="8329819" y="1368595"/>
            <a:ext cx="2090420" cy="3562400"/>
          </a:xfrm>
          <a:prstGeom prst="rect">
            <a:avLst/>
          </a:prstGeom>
        </p:spPr>
      </p:pic>
      <p:pic>
        <p:nvPicPr>
          <p:cNvPr id="15" name="Imagen 14"/>
          <p:cNvPicPr>
            <a:picLocks noChangeAspect="1"/>
          </p:cNvPicPr>
          <p:nvPr/>
        </p:nvPicPr>
        <p:blipFill rotWithShape="1">
          <a:blip r:embed="rId4" cstate="print"/>
          <a:srcRect t="13139" b="30991"/>
          <a:stretch/>
        </p:blipFill>
        <p:spPr>
          <a:xfrm>
            <a:off x="5856333" y="2465456"/>
            <a:ext cx="1820576" cy="1808294"/>
          </a:xfrm>
          <a:prstGeom prst="rect">
            <a:avLst/>
          </a:prstGeom>
        </p:spPr>
      </p:pic>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3" name="Rectángulo 2"/>
          <p:cNvSpPr/>
          <p:nvPr/>
        </p:nvSpPr>
        <p:spPr>
          <a:xfrm>
            <a:off x="4053967" y="1238954"/>
            <a:ext cx="3294761" cy="338554"/>
          </a:xfrm>
          <a:prstGeom prst="rect">
            <a:avLst/>
          </a:prstGeom>
        </p:spPr>
        <p:txBody>
          <a:bodyPr wrap="square">
            <a:spAutoFit/>
          </a:bodyPr>
          <a:lstStyle/>
          <a:p>
            <a:pPr defTabSz="685800"/>
            <a:r>
              <a:rPr lang="es-ES" sz="1600" dirty="0">
                <a:solidFill>
                  <a:prstClr val="black"/>
                </a:solidFill>
                <a:latin typeface="Calibri" panose="020F0502020204030204"/>
              </a:rPr>
              <a:t>Actividades mes de el niño (virtual)</a:t>
            </a:r>
            <a:endParaRPr lang="es-CO" sz="1600" dirty="0">
              <a:solidFill>
                <a:prstClr val="black"/>
              </a:solidFill>
              <a:latin typeface="Calibri" panose="020F0502020204030204"/>
            </a:endParaRPr>
          </a:p>
        </p:txBody>
      </p:sp>
      <p:sp>
        <p:nvSpPr>
          <p:cNvPr id="6" name="AutoShape 2" descr="blob:https://web.whatsapp.com/81137b12-7ff5-4c5f-9194-373dbcdd7f3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7" name="AutoShape 4" descr="blob:https://web.whatsapp.com/81137b12-7ff5-4c5f-9194-373dbcdd7f3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pic>
        <p:nvPicPr>
          <p:cNvPr id="9" name="Imagen 8"/>
          <p:cNvPicPr>
            <a:picLocks noChangeAspect="1"/>
          </p:cNvPicPr>
          <p:nvPr/>
        </p:nvPicPr>
        <p:blipFill>
          <a:blip r:embed="rId5" cstate="print"/>
          <a:stretch>
            <a:fillRect/>
          </a:stretch>
        </p:blipFill>
        <p:spPr>
          <a:xfrm>
            <a:off x="1679575" y="1533156"/>
            <a:ext cx="4176671" cy="2201784"/>
          </a:xfrm>
          <a:prstGeom prst="rect">
            <a:avLst/>
          </a:prstGeom>
        </p:spPr>
      </p:pic>
      <p:pic>
        <p:nvPicPr>
          <p:cNvPr id="13" name="Imagen 12"/>
          <p:cNvPicPr>
            <a:picLocks noChangeAspect="1"/>
          </p:cNvPicPr>
          <p:nvPr/>
        </p:nvPicPr>
        <p:blipFill rotWithShape="1">
          <a:blip r:embed="rId6" cstate="print"/>
          <a:srcRect t="9442" b="33422"/>
          <a:stretch/>
        </p:blipFill>
        <p:spPr>
          <a:xfrm flipH="1">
            <a:off x="7118037" y="4136222"/>
            <a:ext cx="1611455" cy="1919427"/>
          </a:xfrm>
          <a:prstGeom prst="rect">
            <a:avLst/>
          </a:prstGeom>
        </p:spPr>
      </p:pic>
      <p:sp>
        <p:nvSpPr>
          <p:cNvPr id="12" name="AutoShape 6" descr="blob:https://web.whatsapp.com/89cf16cc-94c5-47db-a57b-154f22a82ac6"/>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pic>
        <p:nvPicPr>
          <p:cNvPr id="16" name="Imagen 15"/>
          <p:cNvPicPr>
            <a:picLocks noChangeAspect="1"/>
          </p:cNvPicPr>
          <p:nvPr/>
        </p:nvPicPr>
        <p:blipFill rotWithShape="1">
          <a:blip r:embed="rId7" cstate="print"/>
          <a:srcRect b="40213"/>
          <a:stretch/>
        </p:blipFill>
        <p:spPr>
          <a:xfrm>
            <a:off x="3714854" y="4616728"/>
            <a:ext cx="2141392" cy="1707035"/>
          </a:xfrm>
          <a:prstGeom prst="rect">
            <a:avLst/>
          </a:prstGeom>
        </p:spPr>
      </p:pic>
      <p:pic>
        <p:nvPicPr>
          <p:cNvPr id="14" name="Imagen 13"/>
          <p:cNvPicPr>
            <a:picLocks noChangeAspect="1"/>
          </p:cNvPicPr>
          <p:nvPr/>
        </p:nvPicPr>
        <p:blipFill rotWithShape="1">
          <a:blip r:embed="rId8" cstate="print"/>
          <a:srcRect t="26448"/>
          <a:stretch/>
        </p:blipFill>
        <p:spPr>
          <a:xfrm>
            <a:off x="5217936" y="4241194"/>
            <a:ext cx="1850181" cy="1814455"/>
          </a:xfrm>
          <a:prstGeom prst="rect">
            <a:avLst/>
          </a:prstGeom>
        </p:spPr>
      </p:pic>
      <p:pic>
        <p:nvPicPr>
          <p:cNvPr id="17" name="Imagen 16"/>
          <p:cNvPicPr>
            <a:picLocks noChangeAspect="1"/>
          </p:cNvPicPr>
          <p:nvPr/>
        </p:nvPicPr>
        <p:blipFill>
          <a:blip r:embed="rId9" cstate="print"/>
          <a:stretch>
            <a:fillRect/>
          </a:stretch>
        </p:blipFill>
        <p:spPr>
          <a:xfrm>
            <a:off x="2084374" y="4217350"/>
            <a:ext cx="1523663" cy="2031550"/>
          </a:xfrm>
          <a:prstGeom prst="rect">
            <a:avLst/>
          </a:prstGeom>
        </p:spPr>
      </p:pic>
    </p:spTree>
    <p:extLst>
      <p:ext uri="{BB962C8B-B14F-4D97-AF65-F5344CB8AC3E}">
        <p14:creationId xmlns:p14="http://schemas.microsoft.com/office/powerpoint/2010/main" xmlns="" val="3189280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2" name="AutoShape 2" descr="▷ Gifs Animados de Caritas Felices - Gifs Animado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pic>
        <p:nvPicPr>
          <p:cNvPr id="3" name="Imagen 2"/>
          <p:cNvPicPr>
            <a:picLocks noChangeAspect="1"/>
          </p:cNvPicPr>
          <p:nvPr/>
        </p:nvPicPr>
        <p:blipFill>
          <a:blip r:embed="rId3" cstate="print"/>
          <a:stretch>
            <a:fillRect/>
          </a:stretch>
        </p:blipFill>
        <p:spPr>
          <a:xfrm rot="20799466">
            <a:off x="1938348" y="1444254"/>
            <a:ext cx="2539788" cy="2539788"/>
          </a:xfrm>
          <a:prstGeom prst="rect">
            <a:avLst/>
          </a:prstGeom>
        </p:spPr>
      </p:pic>
      <p:pic>
        <p:nvPicPr>
          <p:cNvPr id="6" name="Imagen 5"/>
          <p:cNvPicPr>
            <a:picLocks noChangeAspect="1"/>
          </p:cNvPicPr>
          <p:nvPr/>
        </p:nvPicPr>
        <p:blipFill>
          <a:blip r:embed="rId4" cstate="print"/>
          <a:stretch>
            <a:fillRect/>
          </a:stretch>
        </p:blipFill>
        <p:spPr>
          <a:xfrm>
            <a:off x="4736910" y="1088136"/>
            <a:ext cx="2953512" cy="2953512"/>
          </a:xfrm>
          <a:prstGeom prst="rect">
            <a:avLst/>
          </a:prstGeom>
        </p:spPr>
      </p:pic>
      <p:pic>
        <p:nvPicPr>
          <p:cNvPr id="8" name="Imagen 7"/>
          <p:cNvPicPr>
            <a:picLocks noChangeAspect="1"/>
          </p:cNvPicPr>
          <p:nvPr/>
        </p:nvPicPr>
        <p:blipFill>
          <a:blip r:embed="rId5" cstate="print"/>
          <a:stretch>
            <a:fillRect/>
          </a:stretch>
        </p:blipFill>
        <p:spPr>
          <a:xfrm flipH="1">
            <a:off x="8470265" y="1289304"/>
            <a:ext cx="1810269" cy="2413692"/>
          </a:xfrm>
          <a:prstGeom prst="rect">
            <a:avLst/>
          </a:prstGeom>
        </p:spPr>
      </p:pic>
      <p:pic>
        <p:nvPicPr>
          <p:cNvPr id="9" name="Imagen 8"/>
          <p:cNvPicPr>
            <a:picLocks noChangeAspect="1"/>
          </p:cNvPicPr>
          <p:nvPr/>
        </p:nvPicPr>
        <p:blipFill>
          <a:blip r:embed="rId6" cstate="print"/>
          <a:stretch>
            <a:fillRect/>
          </a:stretch>
        </p:blipFill>
        <p:spPr>
          <a:xfrm>
            <a:off x="8102272" y="3839880"/>
            <a:ext cx="2243202" cy="1665408"/>
          </a:xfrm>
          <a:prstGeom prst="rect">
            <a:avLst/>
          </a:prstGeom>
        </p:spPr>
      </p:pic>
      <p:pic>
        <p:nvPicPr>
          <p:cNvPr id="11" name="Imagen 10"/>
          <p:cNvPicPr>
            <a:picLocks noChangeAspect="1"/>
          </p:cNvPicPr>
          <p:nvPr/>
        </p:nvPicPr>
        <p:blipFill>
          <a:blip r:embed="rId7" cstate="print"/>
          <a:stretch>
            <a:fillRect/>
          </a:stretch>
        </p:blipFill>
        <p:spPr>
          <a:xfrm>
            <a:off x="2592437" y="3702996"/>
            <a:ext cx="1566932" cy="2783260"/>
          </a:xfrm>
          <a:prstGeom prst="rect">
            <a:avLst/>
          </a:prstGeom>
        </p:spPr>
      </p:pic>
      <p:pic>
        <p:nvPicPr>
          <p:cNvPr id="12" name="Imagen 11"/>
          <p:cNvPicPr>
            <a:picLocks noChangeAspect="1"/>
          </p:cNvPicPr>
          <p:nvPr/>
        </p:nvPicPr>
        <p:blipFill>
          <a:blip r:embed="rId8" cstate="print"/>
          <a:stretch>
            <a:fillRect/>
          </a:stretch>
        </p:blipFill>
        <p:spPr>
          <a:xfrm>
            <a:off x="4736910" y="4340160"/>
            <a:ext cx="3043266" cy="1709460"/>
          </a:xfrm>
          <a:prstGeom prst="rect">
            <a:avLst/>
          </a:prstGeom>
        </p:spPr>
      </p:pic>
    </p:spTree>
    <p:extLst>
      <p:ext uri="{BB962C8B-B14F-4D97-AF65-F5344CB8AC3E}">
        <p14:creationId xmlns:p14="http://schemas.microsoft.com/office/powerpoint/2010/main" xmlns="" val="8740912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2" name="AutoShape 2" descr="▷ Gifs Animados de Caritas Felices - Gifs Animado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pic>
        <p:nvPicPr>
          <p:cNvPr id="3" name="Imagen 2"/>
          <p:cNvPicPr>
            <a:picLocks noChangeAspect="1"/>
          </p:cNvPicPr>
          <p:nvPr/>
        </p:nvPicPr>
        <p:blipFill>
          <a:blip r:embed="rId3" cstate="print"/>
          <a:stretch>
            <a:fillRect/>
          </a:stretch>
        </p:blipFill>
        <p:spPr>
          <a:xfrm flipH="1">
            <a:off x="1788664" y="1232265"/>
            <a:ext cx="2414528" cy="2348506"/>
          </a:xfrm>
          <a:prstGeom prst="rect">
            <a:avLst/>
          </a:prstGeom>
        </p:spPr>
      </p:pic>
      <p:pic>
        <p:nvPicPr>
          <p:cNvPr id="6" name="Imagen 5"/>
          <p:cNvPicPr>
            <a:picLocks noChangeAspect="1"/>
          </p:cNvPicPr>
          <p:nvPr/>
        </p:nvPicPr>
        <p:blipFill>
          <a:blip r:embed="rId4" cstate="print"/>
          <a:stretch>
            <a:fillRect/>
          </a:stretch>
        </p:blipFill>
        <p:spPr>
          <a:xfrm>
            <a:off x="1914865" y="3130593"/>
            <a:ext cx="1703396" cy="2271195"/>
          </a:xfrm>
          <a:prstGeom prst="rect">
            <a:avLst/>
          </a:prstGeom>
        </p:spPr>
      </p:pic>
      <p:pic>
        <p:nvPicPr>
          <p:cNvPr id="8" name="Imagen 7"/>
          <p:cNvPicPr>
            <a:picLocks noChangeAspect="1"/>
          </p:cNvPicPr>
          <p:nvPr/>
        </p:nvPicPr>
        <p:blipFill>
          <a:blip r:embed="rId5" cstate="print"/>
          <a:stretch>
            <a:fillRect/>
          </a:stretch>
        </p:blipFill>
        <p:spPr>
          <a:xfrm>
            <a:off x="4110222" y="1405424"/>
            <a:ext cx="2580138" cy="2303983"/>
          </a:xfrm>
          <a:prstGeom prst="rect">
            <a:avLst/>
          </a:prstGeom>
        </p:spPr>
      </p:pic>
      <p:pic>
        <p:nvPicPr>
          <p:cNvPr id="9" name="Imagen 8"/>
          <p:cNvPicPr>
            <a:picLocks noChangeAspect="1"/>
          </p:cNvPicPr>
          <p:nvPr/>
        </p:nvPicPr>
        <p:blipFill>
          <a:blip r:embed="rId6" cstate="print"/>
          <a:stretch>
            <a:fillRect/>
          </a:stretch>
        </p:blipFill>
        <p:spPr>
          <a:xfrm>
            <a:off x="3844805" y="3753930"/>
            <a:ext cx="4024364" cy="1955589"/>
          </a:xfrm>
          <a:prstGeom prst="rect">
            <a:avLst/>
          </a:prstGeom>
        </p:spPr>
      </p:pic>
      <p:pic>
        <p:nvPicPr>
          <p:cNvPr id="11" name="Imagen 10"/>
          <p:cNvPicPr>
            <a:picLocks noChangeAspect="1"/>
          </p:cNvPicPr>
          <p:nvPr/>
        </p:nvPicPr>
        <p:blipFill>
          <a:blip r:embed="rId7" cstate="print"/>
          <a:stretch>
            <a:fillRect/>
          </a:stretch>
        </p:blipFill>
        <p:spPr>
          <a:xfrm>
            <a:off x="7092696" y="1428336"/>
            <a:ext cx="2935695" cy="1956365"/>
          </a:xfrm>
          <a:prstGeom prst="rect">
            <a:avLst/>
          </a:prstGeom>
        </p:spPr>
      </p:pic>
      <p:pic>
        <p:nvPicPr>
          <p:cNvPr id="12" name="Imagen 11"/>
          <p:cNvPicPr>
            <a:picLocks noChangeAspect="1"/>
          </p:cNvPicPr>
          <p:nvPr/>
        </p:nvPicPr>
        <p:blipFill>
          <a:blip r:embed="rId8" cstate="print"/>
          <a:stretch>
            <a:fillRect/>
          </a:stretch>
        </p:blipFill>
        <p:spPr>
          <a:xfrm>
            <a:off x="8434110" y="3064660"/>
            <a:ext cx="1676106" cy="2842364"/>
          </a:xfrm>
          <a:prstGeom prst="rect">
            <a:avLst/>
          </a:prstGeom>
        </p:spPr>
      </p:pic>
    </p:spTree>
    <p:extLst>
      <p:ext uri="{BB962C8B-B14F-4D97-AF65-F5344CB8AC3E}">
        <p14:creationId xmlns:p14="http://schemas.microsoft.com/office/powerpoint/2010/main" xmlns="" val="1933294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04119" y="6354629"/>
            <a:ext cx="4557938"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graphicFrame>
        <p:nvGraphicFramePr>
          <p:cNvPr id="3" name="Tabla 2"/>
          <p:cNvGraphicFramePr>
            <a:graphicFrameLocks noGrp="1"/>
          </p:cNvGraphicFramePr>
          <p:nvPr>
            <p:extLst/>
          </p:nvPr>
        </p:nvGraphicFramePr>
        <p:xfrm>
          <a:off x="4028770" y="3615582"/>
          <a:ext cx="3814064" cy="441960"/>
        </p:xfrm>
        <a:graphic>
          <a:graphicData uri="http://schemas.openxmlformats.org/drawingml/2006/table">
            <a:tbl>
              <a:tblPr>
                <a:tableStyleId>{5C22544A-7EE6-4342-B048-85BDC9FD1C3A}</a:tableStyleId>
              </a:tblPr>
              <a:tblGrid>
                <a:gridCol w="2021840">
                  <a:extLst>
                    <a:ext uri="{9D8B030D-6E8A-4147-A177-3AD203B41FA5}">
                      <a16:colId xmlns:a16="http://schemas.microsoft.com/office/drawing/2014/main" xmlns="" val="4135754507"/>
                    </a:ext>
                  </a:extLst>
                </a:gridCol>
                <a:gridCol w="1792224">
                  <a:extLst>
                    <a:ext uri="{9D8B030D-6E8A-4147-A177-3AD203B41FA5}">
                      <a16:colId xmlns:a16="http://schemas.microsoft.com/office/drawing/2014/main" xmlns="" val="3972999310"/>
                    </a:ext>
                  </a:extLst>
                </a:gridCol>
              </a:tblGrid>
              <a:tr h="167640">
                <a:tc>
                  <a:txBody>
                    <a:bodyPr/>
                    <a:lstStyle/>
                    <a:p>
                      <a:pPr algn="l" fontAlgn="b"/>
                      <a:r>
                        <a:rPr lang="es-CO" sz="1400" u="none" strike="noStrike" dirty="0" smtClean="0">
                          <a:effectLst/>
                        </a:rPr>
                        <a:t>SOLICITUDES APROBADAS  </a:t>
                      </a:r>
                      <a:endParaRPr lang="es-CO" sz="1400" b="0" i="0" u="none" strike="noStrike" dirty="0">
                        <a:effectLst/>
                        <a:latin typeface="Arial" panose="020B0604020202020204" pitchFamily="34" charset="0"/>
                      </a:endParaRPr>
                    </a:p>
                  </a:txBody>
                  <a:tcPr marL="7620" marR="7620" marT="7620" marB="0" anchor="b"/>
                </a:tc>
                <a:tc>
                  <a:txBody>
                    <a:bodyPr/>
                    <a:lstStyle/>
                    <a:p>
                      <a:pPr algn="r" fontAlgn="ctr"/>
                      <a:r>
                        <a:rPr lang="es-CO" sz="1400" u="none" strike="noStrike" dirty="0">
                          <a:effectLst/>
                        </a:rPr>
                        <a:t>59</a:t>
                      </a:r>
                      <a:endParaRPr lang="es-CO" sz="1400" b="0" i="0" u="none" strike="noStrike" dirty="0">
                        <a:effectLst/>
                        <a:latin typeface="Arial" panose="020B0604020202020204" pitchFamily="34" charset="0"/>
                      </a:endParaRPr>
                    </a:p>
                  </a:txBody>
                  <a:tcPr marL="7620" marR="7620" marT="7620" marB="0" anchor="ctr"/>
                </a:tc>
                <a:extLst>
                  <a:ext uri="{0D108BD9-81ED-4DB2-BD59-A6C34878D82A}">
                    <a16:rowId xmlns:a16="http://schemas.microsoft.com/office/drawing/2014/main" xmlns="" val="3270987056"/>
                  </a:ext>
                </a:extLst>
              </a:tr>
              <a:tr h="167640">
                <a:tc>
                  <a:txBody>
                    <a:bodyPr/>
                    <a:lstStyle/>
                    <a:p>
                      <a:pPr algn="l" fontAlgn="b"/>
                      <a:r>
                        <a:rPr lang="es-CO" sz="1400" u="none" strike="noStrike" dirty="0">
                          <a:effectLst/>
                        </a:rPr>
                        <a:t>VALOR</a:t>
                      </a:r>
                      <a:endParaRPr lang="es-CO" sz="1400" b="0" i="0" u="none" strike="noStrike" dirty="0">
                        <a:effectLst/>
                        <a:latin typeface="Arial" panose="020B0604020202020204" pitchFamily="34" charset="0"/>
                      </a:endParaRPr>
                    </a:p>
                  </a:txBody>
                  <a:tcPr marL="7620" marR="7620" marT="7620" marB="0" anchor="ctr"/>
                </a:tc>
                <a:tc>
                  <a:txBody>
                    <a:bodyPr/>
                    <a:lstStyle/>
                    <a:p>
                      <a:pPr algn="r" fontAlgn="b"/>
                      <a:r>
                        <a:rPr lang="es-CO" sz="1400" u="none" strike="noStrike" dirty="0">
                          <a:effectLst/>
                        </a:rPr>
                        <a:t>$ 27,968,640.00</a:t>
                      </a:r>
                      <a:endParaRPr lang="es-CO" sz="14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xmlns="" val="3591783560"/>
                  </a:ext>
                </a:extLst>
              </a:tr>
            </a:tbl>
          </a:graphicData>
        </a:graphic>
      </p:graphicFrame>
      <p:sp>
        <p:nvSpPr>
          <p:cNvPr id="8" name="Subtítulo 2"/>
          <p:cNvSpPr txBox="1">
            <a:spLocks/>
          </p:cNvSpPr>
          <p:nvPr/>
        </p:nvSpPr>
        <p:spPr>
          <a:xfrm>
            <a:off x="3648539" y="3082767"/>
            <a:ext cx="4428222" cy="3859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1600" dirty="0">
                <a:solidFill>
                  <a:prstClr val="black"/>
                </a:solidFill>
                <a:latin typeface="Calibri" panose="020F0502020204030204"/>
                <a:cs typeface="Arial"/>
              </a:rPr>
              <a:t>Decreto N° 201704000307 del  08 de Junio de 2017</a:t>
            </a:r>
          </a:p>
        </p:txBody>
      </p:sp>
      <p:graphicFrame>
        <p:nvGraphicFramePr>
          <p:cNvPr id="10" name="Tabla 9"/>
          <p:cNvGraphicFramePr>
            <a:graphicFrameLocks noGrp="1"/>
          </p:cNvGraphicFramePr>
          <p:nvPr>
            <p:extLst/>
          </p:nvPr>
        </p:nvGraphicFramePr>
        <p:xfrm>
          <a:off x="4177995" y="5366151"/>
          <a:ext cx="3369310" cy="381000"/>
        </p:xfrm>
        <a:graphic>
          <a:graphicData uri="http://schemas.openxmlformats.org/drawingml/2006/table">
            <a:tbl>
              <a:tblPr>
                <a:tableStyleId>{5C22544A-7EE6-4342-B048-85BDC9FD1C3A}</a:tableStyleId>
              </a:tblPr>
              <a:tblGrid>
                <a:gridCol w="1869694">
                  <a:extLst>
                    <a:ext uri="{9D8B030D-6E8A-4147-A177-3AD203B41FA5}">
                      <a16:colId xmlns:a16="http://schemas.microsoft.com/office/drawing/2014/main" xmlns="" val="3852465077"/>
                    </a:ext>
                  </a:extLst>
                </a:gridCol>
                <a:gridCol w="1499616">
                  <a:extLst>
                    <a:ext uri="{9D8B030D-6E8A-4147-A177-3AD203B41FA5}">
                      <a16:colId xmlns:a16="http://schemas.microsoft.com/office/drawing/2014/main" xmlns="" val="755244219"/>
                    </a:ext>
                  </a:extLst>
                </a:gridCol>
              </a:tblGrid>
              <a:tr h="167640">
                <a:tc>
                  <a:txBody>
                    <a:bodyPr/>
                    <a:lstStyle/>
                    <a:p>
                      <a:pPr algn="l" fontAlgn="b"/>
                      <a:r>
                        <a:rPr lang="es-CO" sz="1200" u="none" strike="noStrike" dirty="0">
                          <a:effectLst/>
                          <a:latin typeface="+mn-lt"/>
                        </a:rPr>
                        <a:t>SOLICITUDES APROBADAS</a:t>
                      </a:r>
                      <a:endParaRPr lang="es-CO" sz="1200" b="0" i="0" u="none" strike="noStrike" dirty="0">
                        <a:effectLst/>
                        <a:latin typeface="+mn-lt"/>
                      </a:endParaRPr>
                    </a:p>
                  </a:txBody>
                  <a:tcPr marL="7620" marR="7620" marT="7620" marB="0" anchor="b"/>
                </a:tc>
                <a:tc>
                  <a:txBody>
                    <a:bodyPr/>
                    <a:lstStyle/>
                    <a:p>
                      <a:pPr algn="r" fontAlgn="ctr"/>
                      <a:r>
                        <a:rPr lang="es-CO" sz="1200" u="none" strike="noStrike" dirty="0">
                          <a:effectLst/>
                          <a:latin typeface="+mn-lt"/>
                        </a:rPr>
                        <a:t>24</a:t>
                      </a:r>
                      <a:endParaRPr lang="es-CO" sz="1200" b="0" i="0" u="none" strike="noStrike" dirty="0">
                        <a:effectLst/>
                        <a:latin typeface="+mn-lt"/>
                      </a:endParaRPr>
                    </a:p>
                  </a:txBody>
                  <a:tcPr marL="7620" marR="7620" marT="7620" marB="0" anchor="ctr"/>
                </a:tc>
                <a:extLst>
                  <a:ext uri="{0D108BD9-81ED-4DB2-BD59-A6C34878D82A}">
                    <a16:rowId xmlns:a16="http://schemas.microsoft.com/office/drawing/2014/main" xmlns="" val="1047365199"/>
                  </a:ext>
                </a:extLst>
              </a:tr>
              <a:tr h="167640">
                <a:tc>
                  <a:txBody>
                    <a:bodyPr/>
                    <a:lstStyle/>
                    <a:p>
                      <a:pPr algn="l" fontAlgn="b"/>
                      <a:r>
                        <a:rPr lang="es-CO" sz="1200" u="none" strike="noStrike">
                          <a:effectLst/>
                          <a:latin typeface="+mn-lt"/>
                        </a:rPr>
                        <a:t>VALOR</a:t>
                      </a:r>
                      <a:endParaRPr lang="es-CO" sz="1200" b="0" i="0" u="none" strike="noStrike">
                        <a:effectLst/>
                        <a:latin typeface="+mn-lt"/>
                      </a:endParaRPr>
                    </a:p>
                  </a:txBody>
                  <a:tcPr marL="7620" marR="7620" marT="7620" marB="0" anchor="b"/>
                </a:tc>
                <a:tc>
                  <a:txBody>
                    <a:bodyPr/>
                    <a:lstStyle/>
                    <a:p>
                      <a:pPr algn="r" fontAlgn="b"/>
                      <a:r>
                        <a:rPr lang="es-CO" sz="1200" u="none" strike="noStrike" dirty="0">
                          <a:effectLst/>
                          <a:latin typeface="+mn-lt"/>
                        </a:rPr>
                        <a:t>$ 134,700,000.00</a:t>
                      </a:r>
                      <a:endParaRPr lang="es-CO" sz="1200" b="0" i="0" u="none" strike="noStrike" dirty="0">
                        <a:effectLst/>
                        <a:latin typeface="+mn-lt"/>
                      </a:endParaRPr>
                    </a:p>
                  </a:txBody>
                  <a:tcPr marL="7620" marR="7620" marT="7620" marB="0" anchor="b"/>
                </a:tc>
                <a:extLst>
                  <a:ext uri="{0D108BD9-81ED-4DB2-BD59-A6C34878D82A}">
                    <a16:rowId xmlns:a16="http://schemas.microsoft.com/office/drawing/2014/main" xmlns="" val="2709309297"/>
                  </a:ext>
                </a:extLst>
              </a:tr>
            </a:tbl>
          </a:graphicData>
        </a:graphic>
      </p:graphicFrame>
      <p:sp>
        <p:nvSpPr>
          <p:cNvPr id="11" name="Rectángulo 10"/>
          <p:cNvSpPr/>
          <p:nvPr/>
        </p:nvSpPr>
        <p:spPr>
          <a:xfrm>
            <a:off x="2320083" y="4296349"/>
            <a:ext cx="7597555" cy="830997"/>
          </a:xfrm>
          <a:prstGeom prst="rect">
            <a:avLst/>
          </a:prstGeom>
        </p:spPr>
        <p:txBody>
          <a:bodyPr wrap="square">
            <a:spAutoFit/>
          </a:bodyPr>
          <a:lstStyle/>
          <a:p>
            <a:pPr algn="ctr" defTabSz="685800"/>
            <a:r>
              <a:rPr lang="es-CO" sz="1600" b="1" dirty="0">
                <a:solidFill>
                  <a:prstClr val="black"/>
                </a:solidFill>
                <a:latin typeface="Calibri" panose="020F0502020204030204"/>
              </a:rPr>
              <a:t>FONDO ROTATORIO DE PRÉSTAMOS PARA LOS EMPLEADOS DEL MUNICIPIO DE BELLO</a:t>
            </a:r>
          </a:p>
          <a:p>
            <a:pPr algn="just" defTabSz="685800"/>
            <a:r>
              <a:rPr lang="es-CO" sz="1600" dirty="0">
                <a:solidFill>
                  <a:prstClr val="black"/>
                </a:solidFill>
                <a:latin typeface="Calibri" panose="020F0502020204030204"/>
              </a:rPr>
              <a:t>Creado mediante Acuerdo Municipal 011 de 1978 – Modificado mediante Acuerdo Municipal N° 001 de 2019</a:t>
            </a:r>
          </a:p>
        </p:txBody>
      </p:sp>
      <p:sp>
        <p:nvSpPr>
          <p:cNvPr id="12" name="Rectángulo 11"/>
          <p:cNvSpPr/>
          <p:nvPr/>
        </p:nvSpPr>
        <p:spPr>
          <a:xfrm>
            <a:off x="1990343" y="1366231"/>
            <a:ext cx="8257032" cy="1569660"/>
          </a:xfrm>
          <a:prstGeom prst="rect">
            <a:avLst/>
          </a:prstGeom>
        </p:spPr>
        <p:txBody>
          <a:bodyPr wrap="square">
            <a:spAutoFit/>
          </a:bodyPr>
          <a:lstStyle/>
          <a:p>
            <a:pPr algn="just" defTabSz="685800"/>
            <a:r>
              <a:rPr lang="es-ES_tradnl" sz="1600" b="1" dirty="0">
                <a:solidFill>
                  <a:prstClr val="black"/>
                </a:solidFill>
                <a:latin typeface="Calibri" panose="020F0502020204030204"/>
                <a:ea typeface="Times New Roman" panose="02020603050405020304" pitchFamily="18" charset="0"/>
                <a:cs typeface="Arial" panose="020B0604020202020204" pitchFamily="34" charset="0"/>
              </a:rPr>
              <a:t>APORTE PARA LENTES Y MONTURAS A FAVOR DE LOS EMPLEADOS PÚBLICOS QUE CONFORMAN LA PLANTA DE CARGOS DEL MUNICIPIO DE BELLO</a:t>
            </a:r>
            <a:r>
              <a:rPr lang="es-ES_tradnl" sz="1600" dirty="0">
                <a:solidFill>
                  <a:prstClr val="black"/>
                </a:solidFill>
                <a:latin typeface="Calibri" panose="020F0502020204030204"/>
                <a:ea typeface="Times New Roman" panose="02020603050405020304" pitchFamily="18" charset="0"/>
                <a:cs typeface="Arial" panose="020B0604020202020204" pitchFamily="34" charset="0"/>
              </a:rPr>
              <a:t>: </a:t>
            </a:r>
          </a:p>
          <a:p>
            <a:pPr algn="just" defTabSz="685800"/>
            <a:r>
              <a:rPr lang="es-ES_tradnl" sz="1600" dirty="0">
                <a:solidFill>
                  <a:prstClr val="black"/>
                </a:solidFill>
                <a:latin typeface="Calibri" panose="020F0502020204030204"/>
                <a:ea typeface="Times New Roman" panose="02020603050405020304" pitchFamily="18" charset="0"/>
                <a:cs typeface="Arial" panose="020B0604020202020204" pitchFamily="34" charset="0"/>
              </a:rPr>
              <a:t>Beneficio que otorga la Administración Central del Municipio de Bello a los Empleados con mínimo un (1) año de vinculación en la administración Municipal de Bello y por el valor correspondiente hasta (8) días del salario mínimo de la Entidad Municipal, vigente al momento del reconocimiento y pago.  </a:t>
            </a:r>
            <a:endParaRPr lang="es-CO" sz="1100" dirty="0">
              <a:solidFill>
                <a:prstClr val="black"/>
              </a:solidFill>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97756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889760" y="605579"/>
            <a:ext cx="8183880" cy="4278094"/>
          </a:xfrm>
          <a:prstGeom prst="rect">
            <a:avLst/>
          </a:prstGeom>
        </p:spPr>
        <p:txBody>
          <a:bodyPr wrap="square">
            <a:spAutoFit/>
          </a:bodyPr>
          <a:lstStyle/>
          <a:p>
            <a:pPr algn="ctr" defTabSz="685800"/>
            <a:r>
              <a:rPr lang="es-ES" sz="1600" b="1" dirty="0">
                <a:solidFill>
                  <a:prstClr val="black"/>
                </a:solidFill>
                <a:latin typeface="Calibri" panose="020F0502020204030204"/>
              </a:rPr>
              <a:t>¿Qué es seguridad y salud en el trabajo?</a:t>
            </a:r>
          </a:p>
          <a:p>
            <a:pPr algn="ctr" defTabSz="685800"/>
            <a:endParaRPr lang="es-ES" sz="1600" b="1" dirty="0">
              <a:solidFill>
                <a:prstClr val="black"/>
              </a:solidFill>
              <a:latin typeface="Calibri" panose="020F0502020204030204"/>
            </a:endParaRPr>
          </a:p>
          <a:p>
            <a:pPr algn="just" defTabSz="685800"/>
            <a:r>
              <a:rPr lang="es-ES" sz="1600" dirty="0">
                <a:solidFill>
                  <a:prstClr val="black"/>
                </a:solidFill>
                <a:latin typeface="Calibri" panose="020F0502020204030204"/>
              </a:rPr>
              <a:t>La seguridad y salud en el trabajo consiste en prevenir las enfermedades y </a:t>
            </a:r>
            <a:r>
              <a:rPr lang="es-ES" sz="1600" dirty="0">
                <a:solidFill>
                  <a:prstClr val="black"/>
                </a:solidFill>
                <a:latin typeface="Calibri" panose="020F0502020204030204"/>
                <a:hlinkClick r:id="rId3"/>
              </a:rPr>
              <a:t>riesgos laborales</a:t>
            </a:r>
            <a:r>
              <a:rPr lang="es-ES" sz="1600" dirty="0">
                <a:solidFill>
                  <a:prstClr val="black"/>
                </a:solidFill>
                <a:latin typeface="Calibri" panose="020F0502020204030204"/>
              </a:rPr>
              <a:t> causados por las condiciones de trabajo con el fin de proteger las condiciones de salud y seguridad de los trabajadores sin importar el tipo de contrato que tengan con la empresa</a:t>
            </a:r>
          </a:p>
          <a:p>
            <a:pPr algn="just" defTabSz="685800"/>
            <a:r>
              <a:rPr lang="es-ES" sz="1600" dirty="0">
                <a:solidFill>
                  <a:prstClr val="black"/>
                </a:solidFill>
                <a:latin typeface="Calibri" panose="020F0502020204030204"/>
              </a:rPr>
              <a:t>De igual modo promover una actitud, encaminada en la prevención de riesgos laborales cuyo objetivo es la aplicación de medidas y el desarrollo de las actividades necesarias para la prevención de riesgos derivados del trabajo.</a:t>
            </a:r>
          </a:p>
          <a:p>
            <a:pPr algn="just" defTabSz="685800"/>
            <a:endParaRPr lang="es-ES" sz="1600" dirty="0">
              <a:solidFill>
                <a:prstClr val="black"/>
              </a:solidFill>
              <a:latin typeface="Calibri" panose="020F0502020204030204"/>
            </a:endParaRPr>
          </a:p>
          <a:p>
            <a:pPr algn="just" defTabSz="685800"/>
            <a:r>
              <a:rPr lang="es-ES" sz="1600" dirty="0">
                <a:solidFill>
                  <a:prstClr val="black"/>
                </a:solidFill>
                <a:latin typeface="Calibri" panose="020F0502020204030204"/>
              </a:rPr>
              <a:t>La seguridad y salud en el trabajo se trata de un conjunto de técnicas y procedimientos que tienen como resultado eliminar o disminuir el riesgo de que se produzcan accidentes.</a:t>
            </a:r>
          </a:p>
          <a:p>
            <a:pPr algn="just" defTabSz="685800"/>
            <a:endParaRPr lang="es-ES" sz="1600" dirty="0">
              <a:solidFill>
                <a:prstClr val="black"/>
              </a:solidFill>
              <a:latin typeface="Calibri" panose="020F0502020204030204"/>
            </a:endParaRPr>
          </a:p>
          <a:p>
            <a:pPr algn="just" defTabSz="685800"/>
            <a:r>
              <a:rPr lang="es-ES" sz="1600" dirty="0">
                <a:solidFill>
                  <a:prstClr val="black"/>
                </a:solidFill>
                <a:latin typeface="Calibri" panose="020F0502020204030204"/>
              </a:rPr>
              <a:t>El Sistema de Gestión de Seguridad y Salud en el Trabajo como lo indica su sigla SGSST, consiste en la implementación de un proceso lógico y por etapas basado en la mejora continua.</a:t>
            </a:r>
          </a:p>
          <a:p>
            <a:pPr algn="just" defTabSz="685800"/>
            <a:endParaRPr lang="es-ES" sz="1600" dirty="0">
              <a:solidFill>
                <a:prstClr val="black"/>
              </a:solidFill>
              <a:latin typeface="Calibri" panose="020F0502020204030204"/>
            </a:endParaRPr>
          </a:p>
          <a:p>
            <a:pPr algn="just" defTabSz="685800"/>
            <a:r>
              <a:rPr lang="es-ES" sz="1600" dirty="0">
                <a:solidFill>
                  <a:prstClr val="black"/>
                </a:solidFill>
                <a:latin typeface="Calibri" panose="020F0502020204030204"/>
              </a:rPr>
              <a:t>Este sistema SGSST debe prevenir y reducir los peligros, riesgos y enfermedades que afectan la Seguridad y la Salud en el Trabajo según el </a:t>
            </a:r>
            <a:r>
              <a:rPr lang="es-ES" sz="1600" dirty="0">
                <a:solidFill>
                  <a:prstClr val="black"/>
                </a:solidFill>
                <a:latin typeface="Calibri" panose="020F0502020204030204"/>
                <a:hlinkClick r:id="rId4"/>
              </a:rPr>
              <a:t>Decreto 1072 del 2015</a:t>
            </a:r>
            <a:r>
              <a:rPr lang="es-ES" sz="1600" dirty="0">
                <a:solidFill>
                  <a:prstClr val="black"/>
                </a:solidFill>
                <a:latin typeface="Calibri" panose="020F0502020204030204"/>
              </a:rPr>
              <a:t>.</a:t>
            </a:r>
            <a:endParaRPr lang="es-ES" sz="1600" b="1" dirty="0">
              <a:solidFill>
                <a:prstClr val="black"/>
              </a:solidFill>
              <a:latin typeface="Calibri" panose="020F0502020204030204"/>
            </a:endParaRPr>
          </a:p>
        </p:txBody>
      </p:sp>
      <p:sp>
        <p:nvSpPr>
          <p:cNvPr id="2" name="Rectángulo 1"/>
          <p:cNvSpPr/>
          <p:nvPr/>
        </p:nvSpPr>
        <p:spPr>
          <a:xfrm>
            <a:off x="3142488" y="282493"/>
            <a:ext cx="5678424" cy="307777"/>
          </a:xfrm>
          <a:prstGeom prst="rect">
            <a:avLst/>
          </a:prstGeom>
        </p:spPr>
        <p:txBody>
          <a:bodyPr wrap="square">
            <a:spAutoFit/>
          </a:bodyPr>
          <a:lstStyle/>
          <a:p>
            <a:pPr algn="ctr" defTabSz="685800"/>
            <a:r>
              <a:rPr lang="es-ES_tradnl" sz="1400" b="1" dirty="0">
                <a:solidFill>
                  <a:prstClr val="black"/>
                </a:solidFill>
                <a:latin typeface="Calibri" panose="020F0502020204030204"/>
              </a:rPr>
              <a:t>SISTEMA DE GESTIÓN DE SEGURIDAD Y SALUD EN EL TRABAJO</a:t>
            </a:r>
          </a:p>
        </p:txBody>
      </p:sp>
    </p:spTree>
    <p:extLst>
      <p:ext uri="{BB962C8B-B14F-4D97-AF65-F5344CB8AC3E}">
        <p14:creationId xmlns:p14="http://schemas.microsoft.com/office/powerpoint/2010/main" xmlns="" val="3824210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 y="2240569"/>
            <a:ext cx="4606283" cy="181051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1" y="5047488"/>
            <a:ext cx="4606283" cy="181051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1" y="-1"/>
            <a:ext cx="12191999" cy="2102649"/>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ítulo 2"/>
          <p:cNvSpPr txBox="1">
            <a:spLocks/>
          </p:cNvSpPr>
          <p:nvPr/>
        </p:nvSpPr>
        <p:spPr>
          <a:xfrm>
            <a:off x="4039616" y="2507170"/>
            <a:ext cx="7792665" cy="43508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Consideración de la Agenda Urbana Global</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Recuperación de confianza en lo público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Determinación por acortar la brecha social</a:t>
            </a:r>
            <a:endParaRPr lang="en-US" sz="18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Presencia institucional en el territorio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Proyecto de largo aliento</a:t>
            </a:r>
            <a:endParaRPr lang="en-US" sz="18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Una apuesta por la </a:t>
            </a:r>
            <a:r>
              <a:rPr lang="es-CO" sz="18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Glocalidad</a:t>
            </a:r>
            <a:endPar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La educación y la cultura como elemento estructural</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Giro de énfasis entre fondo y forma - Calidad Vs Cantidad</a:t>
            </a: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Apropiación de la tecnología a favor del proyecto Urbano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Dimensión humana del funcionario público</a:t>
            </a:r>
          </a:p>
          <a:p>
            <a:pPr algn="r"/>
            <a:endPar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xmlns="" val="0"/>
              </a:ext>
            </a:extLst>
          </a:blip>
          <a:srcRect l="9121" t="14385" r="10683"/>
          <a:stretch/>
        </p:blipFill>
        <p:spPr>
          <a:xfrm>
            <a:off x="0" y="2563705"/>
            <a:ext cx="4606284" cy="3971160"/>
          </a:xfrm>
          <a:prstGeom prst="rect">
            <a:avLst/>
          </a:prstGeom>
        </p:spPr>
      </p:pic>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rgbClr val="004591"/>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2">
            <a:extLst>
              <a:ext uri="{FF2B5EF4-FFF2-40B4-BE49-F238E27FC236}">
                <a16:creationId xmlns:a16="http://schemas.microsoft.com/office/drawing/2014/main" xmlns="" id="{55C315F6-2ADB-4011-985C-08BEA5DD9F6F}"/>
              </a:ext>
            </a:extLst>
          </p:cNvPr>
          <p:cNvSpPr txBox="1">
            <a:spLocks/>
          </p:cNvSpPr>
          <p:nvPr/>
        </p:nvSpPr>
        <p:spPr>
          <a:xfrm>
            <a:off x="142241" y="683791"/>
            <a:ext cx="12049759" cy="103858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10000"/>
              </a:lnSpc>
            </a:pPr>
            <a:r>
              <a:rPr lang="es-CO" sz="2000" dirty="0">
                <a:solidFill>
                  <a:schemeClr val="bg1"/>
                </a:solidFill>
                <a:latin typeface="Segoe UI" panose="020B0502040204020203" pitchFamily="34" charset="0"/>
                <a:cs typeface="Segoe UI" panose="020B0502040204020203" pitchFamily="34" charset="0"/>
              </a:rPr>
              <a:t>Hemos planteado 10 grandes retos como parte del </a:t>
            </a:r>
            <a:r>
              <a:rPr lang="es-CO" sz="2000" b="1" dirty="0">
                <a:solidFill>
                  <a:schemeClr val="bg1"/>
                </a:solidFill>
                <a:latin typeface="Segoe UI" panose="020B0502040204020203" pitchFamily="34" charset="0"/>
                <a:cs typeface="Segoe UI" panose="020B0502040204020203" pitchFamily="34" charset="0"/>
              </a:rPr>
              <a:t>CAMBIO DE PARADIGMA</a:t>
            </a:r>
            <a:r>
              <a:rPr lang="es-CO" sz="2000" dirty="0">
                <a:solidFill>
                  <a:schemeClr val="bg1"/>
                </a:solidFill>
                <a:latin typeface="Segoe UI" panose="020B0502040204020203" pitchFamily="34" charset="0"/>
                <a:cs typeface="Segoe UI" panose="020B0502040204020203" pitchFamily="34" charset="0"/>
              </a:rPr>
              <a:t> y estrategia del </a:t>
            </a:r>
            <a:r>
              <a:rPr lang="es-CO" sz="2000" b="1" dirty="0">
                <a:solidFill>
                  <a:schemeClr val="bg1"/>
                </a:solidFill>
                <a:latin typeface="Segoe UI" panose="020B0502040204020203" pitchFamily="34" charset="0"/>
                <a:cs typeface="Segoe UI" panose="020B0502040204020203" pitchFamily="34" charset="0"/>
              </a:rPr>
              <a:t>PDM</a:t>
            </a:r>
            <a:r>
              <a:rPr lang="es-CO" sz="2000" dirty="0">
                <a:solidFill>
                  <a:schemeClr val="bg1"/>
                </a:solidFill>
                <a:latin typeface="Segoe UI" panose="020B0502040204020203" pitchFamily="34" charset="0"/>
                <a:cs typeface="Segoe UI" panose="020B0502040204020203" pitchFamily="34" charset="0"/>
              </a:rPr>
              <a:t>, </a:t>
            </a:r>
          </a:p>
          <a:p>
            <a:pPr algn="just">
              <a:lnSpc>
                <a:spcPct val="110000"/>
              </a:lnSpc>
            </a:pPr>
            <a:r>
              <a:rPr lang="es-CO" sz="2000" dirty="0">
                <a:solidFill>
                  <a:schemeClr val="bg1"/>
                </a:solidFill>
                <a:latin typeface="Segoe UI" panose="020B0502040204020203" pitchFamily="34" charset="0"/>
                <a:cs typeface="Segoe UI" panose="020B0502040204020203" pitchFamily="34" charset="0"/>
              </a:rPr>
              <a:t>8 de ellos fortalecen el pacto por la calidad y el Ordenamiento Territorial</a:t>
            </a:r>
          </a:p>
        </p:txBody>
      </p:sp>
    </p:spTree>
    <p:extLst>
      <p:ext uri="{BB962C8B-B14F-4D97-AF65-F5344CB8AC3E}">
        <p14:creationId xmlns:p14="http://schemas.microsoft.com/office/powerpoint/2010/main" xmlns="" val="1353387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7" name="Rectángulo 6"/>
          <p:cNvSpPr/>
          <p:nvPr/>
        </p:nvSpPr>
        <p:spPr>
          <a:xfrm>
            <a:off x="4404183" y="1138445"/>
            <a:ext cx="2843961" cy="338554"/>
          </a:xfrm>
          <a:prstGeom prst="rect">
            <a:avLst/>
          </a:prstGeom>
        </p:spPr>
        <p:txBody>
          <a:bodyPr wrap="square">
            <a:spAutoFit/>
          </a:bodyPr>
          <a:lstStyle/>
          <a:p>
            <a:pPr algn="ctr" defTabSz="685800"/>
            <a:r>
              <a:rPr lang="es-ES" sz="1600" b="1" dirty="0">
                <a:solidFill>
                  <a:prstClr val="black"/>
                </a:solidFill>
                <a:latin typeface="Calibri" panose="020F0502020204030204"/>
              </a:rPr>
              <a:t>ACTIVIDADES EJECUTADAS</a:t>
            </a:r>
            <a:endParaRPr lang="es-CO" sz="1600" b="1" dirty="0">
              <a:solidFill>
                <a:prstClr val="black"/>
              </a:solidFill>
              <a:latin typeface="Calibri" panose="020F0502020204030204"/>
            </a:endParaRPr>
          </a:p>
        </p:txBody>
      </p:sp>
      <p:sp>
        <p:nvSpPr>
          <p:cNvPr id="4" name="Rectángulo 3"/>
          <p:cNvSpPr/>
          <p:nvPr/>
        </p:nvSpPr>
        <p:spPr>
          <a:xfrm>
            <a:off x="1984376" y="1363758"/>
            <a:ext cx="8441399" cy="1005916"/>
          </a:xfrm>
          <a:prstGeom prst="rect">
            <a:avLst/>
          </a:prstGeom>
        </p:spPr>
        <p:txBody>
          <a:bodyPr wrap="square">
            <a:spAutoFit/>
          </a:bodyPr>
          <a:lstStyle/>
          <a:p>
            <a:pPr algn="just" defTabSz="685800">
              <a:lnSpc>
                <a:spcPct val="106000"/>
              </a:lnSpc>
              <a:spcAft>
                <a:spcPts val="800"/>
              </a:spcAft>
            </a:pPr>
            <a:r>
              <a:rPr lang="es-ES" sz="1400" b="1" dirty="0">
                <a:solidFill>
                  <a:prstClr val="black"/>
                </a:solidFill>
                <a:latin typeface="Arial" panose="020B0604020202020204" pitchFamily="34" charset="0"/>
                <a:ea typeface="Calibri" panose="020F0502020204030204" pitchFamily="34" charset="0"/>
                <a:cs typeface="Arial" panose="020B0604020202020204" pitchFamily="34" charset="0"/>
              </a:rPr>
              <a:t>Se elabora el protocolo de Bioseguridad de la Alcaldía del Municipio de Bello: </a:t>
            </a:r>
            <a:r>
              <a:rPr lang="es-ES" sz="1400" dirty="0">
                <a:solidFill>
                  <a:prstClr val="black"/>
                </a:solidFill>
                <a:latin typeface="Arial" panose="020B0604020202020204" pitchFamily="34" charset="0"/>
                <a:ea typeface="Calibri" panose="020F0502020204030204" pitchFamily="34" charset="0"/>
                <a:cs typeface="Arial" panose="020B0604020202020204" pitchFamily="34" charset="0"/>
              </a:rPr>
              <a:t>según los lineamientos del Gobierno Nacional se debe crear un protocolo de bioseguridad el cual se debe ejecutar a cabalidad</a:t>
            </a:r>
            <a:r>
              <a:rPr lang="es-ES" sz="1400" b="1" dirty="0">
                <a:solidFill>
                  <a:prstClr val="black"/>
                </a:solidFill>
                <a:latin typeface="Arial" panose="020B0604020202020204" pitchFamily="34" charset="0"/>
                <a:ea typeface="Calibri" panose="020F0502020204030204" pitchFamily="34" charset="0"/>
                <a:cs typeface="Arial" panose="020B0604020202020204" pitchFamily="34" charset="0"/>
              </a:rPr>
              <a:t>, enmarcado en las disposiciones para</a:t>
            </a:r>
            <a:r>
              <a:rPr lang="es-ES" sz="1400" dirty="0">
                <a:solidFill>
                  <a:prstClr val="black"/>
                </a:solidFill>
                <a:latin typeface="Calibri" panose="020F0502020204030204"/>
              </a:rPr>
              <a:t> enfrentar dicha pandemia del COVID -19. </a:t>
            </a:r>
            <a:r>
              <a:rPr lang="es-ES" sz="1400" dirty="0">
                <a:solidFill>
                  <a:prstClr val="black"/>
                </a:solidFill>
                <a:latin typeface="Arial" panose="020B0604020202020204" pitchFamily="34" charset="0"/>
                <a:ea typeface="Calibri" panose="020F0502020204030204" pitchFamily="34" charset="0"/>
                <a:cs typeface="Arial" panose="020B0604020202020204" pitchFamily="34" charset="0"/>
              </a:rPr>
              <a:t>La evidencia reposa en el siguiente link:  </a:t>
            </a:r>
            <a:r>
              <a:rPr lang="es-ES" sz="1400" dirty="0">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SGI/apoyo/</a:t>
            </a:r>
            <a:r>
              <a:rPr lang="es-ES" sz="1400" dirty="0" err="1">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gestiondeltalentohumano</a:t>
            </a:r>
            <a:r>
              <a:rPr lang="es-ES" sz="1400" dirty="0">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/registros/</a:t>
            </a:r>
            <a:r>
              <a:rPr lang="es-ES" sz="1400" dirty="0" err="1">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seguridadysaludeneltrabajo</a:t>
            </a:r>
            <a:r>
              <a:rPr lang="es-ES" sz="1400" dirty="0">
                <a:solidFill>
                  <a:srgbClr val="4472C4">
                    <a:lumMod val="75000"/>
                  </a:srgbClr>
                </a:solidFill>
                <a:latin typeface="Arial" panose="020B0604020202020204" pitchFamily="34" charset="0"/>
                <a:ea typeface="Calibri" panose="020F0502020204030204" pitchFamily="34" charset="0"/>
                <a:cs typeface="Arial" panose="020B0604020202020204" pitchFamily="34" charset="0"/>
              </a:rPr>
              <a:t> </a:t>
            </a:r>
            <a:endParaRPr lang="es-CO" sz="1400" dirty="0">
              <a:solidFill>
                <a:srgbClr val="4472C4">
                  <a:lumMod val="75000"/>
                </a:srgbClr>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956852" y="2387323"/>
            <a:ext cx="8468922" cy="1169551"/>
          </a:xfrm>
          <a:prstGeom prst="rect">
            <a:avLst/>
          </a:prstGeom>
        </p:spPr>
        <p:txBody>
          <a:bodyPr wrap="square">
            <a:spAutoFit/>
          </a:bodyPr>
          <a:lstStyle/>
          <a:p>
            <a:pPr algn="just" defTabSz="685800"/>
            <a:r>
              <a:rPr lang="es-ES" sz="1400"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es-ES" sz="1400" b="1" dirty="0">
                <a:solidFill>
                  <a:prstClr val="black"/>
                </a:solidFill>
                <a:latin typeface="Arial" panose="020B0604020202020204" pitchFamily="34" charset="0"/>
                <a:ea typeface="Calibri" panose="020F0502020204030204" pitchFamily="34" charset="0"/>
                <a:cs typeface="Arial" panose="020B0604020202020204" pitchFamily="34" charset="0"/>
              </a:rPr>
              <a:t>nspecciones de Seguridad:</a:t>
            </a:r>
            <a:r>
              <a:rPr lang="es-ES" sz="1400" dirty="0">
                <a:solidFill>
                  <a:prstClr val="black"/>
                </a:solidFill>
                <a:latin typeface="Arial" panose="020B0604020202020204" pitchFamily="34" charset="0"/>
                <a:ea typeface="Calibri" panose="020F0502020204030204" pitchFamily="34" charset="0"/>
                <a:cs typeface="Arial" panose="020B0604020202020204" pitchFamily="34" charset="0"/>
              </a:rPr>
              <a:t> Estas inspecciones nos permiten identificar las condiciones de trabajo físicas y necesidades que tiene las Secretarias para la prestación del servicio y protección y cuidad de la Salud de los trabajadores, emitiendo unas recomendaciones que sirven de apoyo para adoptar medidas preventivas y minimizar los riesgos, las inspecciones en lo que va de la vigencia 020 se enfocaron en protocolos de bioseguridad.</a:t>
            </a:r>
            <a:endParaRPr lang="es-CO" sz="16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1956852" y="3544879"/>
            <a:ext cx="4532340" cy="2492990"/>
          </a:xfrm>
          <a:prstGeom prst="rect">
            <a:avLst/>
          </a:prstGeom>
        </p:spPr>
        <p:txBody>
          <a:bodyPr wrap="square">
            <a:spAutoFit/>
          </a:bodyPr>
          <a:lstStyle/>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Secretaria de Medio Ambiente, en la sede Edificio Celio Arroyave</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Sede Tulio Ospina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Patios de Girardota, Secretaria de Movilidad</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Sede Casa Betania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Casa de la Cultura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Obras Publicas, sede </a:t>
            </a:r>
            <a:r>
              <a:rPr lang="es-ES" sz="1300" dirty="0" err="1">
                <a:solidFill>
                  <a:prstClr val="black"/>
                </a:solidFill>
                <a:latin typeface="Calibri" panose="020F0502020204030204"/>
                <a:ea typeface="Calibri" panose="020F0502020204030204" pitchFamily="34" charset="0"/>
                <a:cs typeface="Arial" panose="020B0604020202020204" pitchFamily="34" charset="0"/>
              </a:rPr>
              <a:t>Perlatto</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Inspección de permanencia, Medio ambiente </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Secretaria de Salud</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Comisaria primera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Secretaria de Movilidad</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Inspección cuarta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Sede san Félix, Corregiduría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9" name="Rectángulo 8"/>
          <p:cNvSpPr/>
          <p:nvPr/>
        </p:nvSpPr>
        <p:spPr>
          <a:xfrm>
            <a:off x="6558956" y="3679380"/>
            <a:ext cx="3890073" cy="2492990"/>
          </a:xfrm>
          <a:prstGeom prst="rect">
            <a:avLst/>
          </a:prstGeom>
        </p:spPr>
        <p:txBody>
          <a:bodyPr wrap="square">
            <a:spAutoFit/>
          </a:bodyPr>
          <a:lstStyle/>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Sede espacio público, oficina del consumidor</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Casa de Justicia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Rentas</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Patrimonio cultural</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Familias en acción</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Casa afro</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Adulto mayor las dos sedes</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err="1">
                <a:solidFill>
                  <a:prstClr val="black"/>
                </a:solidFill>
                <a:latin typeface="Calibri" panose="020F0502020204030204"/>
                <a:ea typeface="Calibri" panose="020F0502020204030204" pitchFamily="34" charset="0"/>
                <a:cs typeface="Arial" panose="020B0604020202020204" pitchFamily="34" charset="0"/>
              </a:rPr>
              <a:t>Sisben</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Edificio Gaspar de rodas</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Participación e inclusión Ciudadana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300" dirty="0">
                <a:solidFill>
                  <a:prstClr val="black"/>
                </a:solidFill>
                <a:latin typeface="Calibri" panose="020F0502020204030204"/>
                <a:ea typeface="Calibri" panose="020F0502020204030204" pitchFamily="34" charset="0"/>
                <a:cs typeface="Arial" panose="020B0604020202020204" pitchFamily="34" charset="0"/>
              </a:rPr>
              <a:t>Seguridad y convivencia ciudadana comisaria tercera, inspección sexta</a:t>
            </a:r>
            <a:endParaRPr lang="es-CO" sz="13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11" name="Rectángulo 10"/>
          <p:cNvSpPr/>
          <p:nvPr/>
        </p:nvSpPr>
        <p:spPr>
          <a:xfrm>
            <a:off x="1956852" y="6075389"/>
            <a:ext cx="7708392" cy="307777"/>
          </a:xfrm>
          <a:prstGeom prst="rect">
            <a:avLst/>
          </a:prstGeom>
        </p:spPr>
        <p:txBody>
          <a:bodyPr wrap="square">
            <a:spAutoFit/>
          </a:bodyPr>
          <a:lstStyle/>
          <a:p>
            <a:pPr defTabSz="685800"/>
            <a:r>
              <a:rPr lang="es-ES" sz="1400" b="1" dirty="0">
                <a:solidFill>
                  <a:prstClr val="black"/>
                </a:solidFill>
                <a:latin typeface="Calibri" panose="020F0502020204030204"/>
                <a:ea typeface="Calibri" panose="020F0502020204030204" pitchFamily="34" charset="0"/>
              </a:rPr>
              <a:t>La evidencia reposa en el archivo de la oficina de SST de forma virtual.</a:t>
            </a:r>
            <a:endParaRPr lang="es-CO" sz="1350" b="1" dirty="0">
              <a:solidFill>
                <a:prstClr val="black"/>
              </a:solidFill>
              <a:latin typeface="Calibri" panose="020F0502020204030204"/>
            </a:endParaRPr>
          </a:p>
        </p:txBody>
      </p:sp>
    </p:spTree>
    <p:extLst>
      <p:ext uri="{BB962C8B-B14F-4D97-AF65-F5344CB8AC3E}">
        <p14:creationId xmlns:p14="http://schemas.microsoft.com/office/powerpoint/2010/main" xmlns="" val="3358589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CO"/>
          </a:p>
        </p:txBody>
      </p:sp>
      <p:sp>
        <p:nvSpPr>
          <p:cNvPr id="3" name="2 Subtítulo"/>
          <p:cNvSpPr>
            <a:spLocks noGrp="1"/>
          </p:cNvSpPr>
          <p:nvPr>
            <p:ph type="subTitle" idx="1"/>
          </p:nvPr>
        </p:nvSpPr>
        <p:spPr/>
        <p:txBody>
          <a:bodyPr/>
          <a:lstStyle/>
          <a:p>
            <a:endParaRPr lang="es-CO"/>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026920" y="947565"/>
            <a:ext cx="8055864" cy="3465436"/>
          </a:xfrm>
          <a:prstGeom prst="rect">
            <a:avLst/>
          </a:prstGeom>
        </p:spPr>
        <p:txBody>
          <a:bodyPr wrap="square">
            <a:spAutoFit/>
          </a:bodyPr>
          <a:lstStyle/>
          <a:p>
            <a:pPr algn="just" defTabSz="685800">
              <a:lnSpc>
                <a:spcPct val="106000"/>
              </a:lnSpc>
              <a:spcAft>
                <a:spcPts val="800"/>
              </a:spcAft>
            </a:pPr>
            <a:r>
              <a:rPr lang="es-ES" sz="1400" dirty="0">
                <a:solidFill>
                  <a:prstClr val="black"/>
                </a:solidFill>
                <a:latin typeface="Calibri" panose="020F0502020204030204"/>
                <a:ea typeface="Calibri" panose="020F0502020204030204" pitchFamily="34" charset="0"/>
                <a:cs typeface="Arial" panose="020B0604020202020204" pitchFamily="34" charset="0"/>
              </a:rPr>
              <a:t>Desde la Dirección Administrativa de Talento Humano, el componente de Seguridad y Salud en el Trabajo y en apoyo con comunicaciones se han proyectado las siguientes circulares e imágenes con campañas frente al Covid-19.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400" dirty="0">
                <a:solidFill>
                  <a:prstClr val="black"/>
                </a:solidFill>
                <a:latin typeface="Calibri" panose="020F0502020204030204"/>
                <a:ea typeface="Calibri" panose="020F0502020204030204" pitchFamily="34" charset="0"/>
                <a:cs typeface="Arial" panose="020B0604020202020204" pitchFamily="34" charset="0"/>
              </a:rPr>
              <a:t>con la y campañas informativas frente al Covid -19: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083 Divulgación de recomendaciones trabajo remoto</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098 Reporte de funcionarios en trabajo remoto o en casa</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106 Uso de elementos de protección personal</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111 Investigación de accidentes laborales</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113 encuesta de riesgo individual</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138 divulgación protocolo de bioseguridad</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151 continuidad de aislamiento </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157 Cuarentena por la Vida Talento Humano</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158 encuesta de síntomas diaria</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201 Divulgación actualización protocolo de bioseguridad</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211 reporte Covid 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8" name="Rectángulo 7"/>
          <p:cNvSpPr/>
          <p:nvPr/>
        </p:nvSpPr>
        <p:spPr>
          <a:xfrm>
            <a:off x="2522759" y="459458"/>
            <a:ext cx="6517609" cy="353302"/>
          </a:xfrm>
          <a:prstGeom prst="rect">
            <a:avLst/>
          </a:prstGeom>
        </p:spPr>
        <p:txBody>
          <a:bodyPr wrap="square">
            <a:spAutoFit/>
          </a:bodyPr>
          <a:lstStyle/>
          <a:p>
            <a:pPr algn="just" defTabSz="685800">
              <a:lnSpc>
                <a:spcPct val="106000"/>
              </a:lnSpc>
              <a:spcAft>
                <a:spcPts val="800"/>
              </a:spcAft>
            </a:pPr>
            <a:r>
              <a:rPr lang="es-ES" sz="1600" dirty="0">
                <a:solidFill>
                  <a:prstClr val="black"/>
                </a:solidFill>
                <a:latin typeface="Calibri" panose="020F0502020204030204"/>
                <a:ea typeface="Calibri" panose="020F0502020204030204" pitchFamily="34" charset="0"/>
                <a:cs typeface="Arial" panose="020B0604020202020204" pitchFamily="34" charset="0"/>
              </a:rPr>
              <a:t>Campañas  de prevención del contagio y procedimiento frente al Covid-19.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6990687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4" name="Rectángulo 3"/>
          <p:cNvSpPr/>
          <p:nvPr/>
        </p:nvSpPr>
        <p:spPr>
          <a:xfrm>
            <a:off x="2153842" y="1453076"/>
            <a:ext cx="7791783" cy="2115003"/>
          </a:xfrm>
          <a:prstGeom prst="rect">
            <a:avLst/>
          </a:prstGeom>
        </p:spPr>
        <p:txBody>
          <a:bodyPr wrap="square">
            <a:spAutoFit/>
          </a:bodyPr>
          <a:lstStyle/>
          <a:p>
            <a:pPr algn="just" defTabSz="685800">
              <a:lnSpc>
                <a:spcPct val="106000"/>
              </a:lnSpc>
              <a:spcAft>
                <a:spcPts val="800"/>
              </a:spcAft>
            </a:pPr>
            <a:r>
              <a:rPr lang="es-ES" sz="1400" b="1" dirty="0">
                <a:solidFill>
                  <a:prstClr val="black"/>
                </a:solidFill>
                <a:latin typeface="Calibri" panose="020F0502020204030204"/>
                <a:ea typeface="Calibri" panose="020F0502020204030204" pitchFamily="34" charset="0"/>
                <a:cs typeface="Arial" panose="020B0604020202020204" pitchFamily="34" charset="0"/>
              </a:rPr>
              <a:t>Realización de exámenes médicos ocupacionales</a:t>
            </a:r>
            <a:r>
              <a:rPr lang="es-ES" sz="1400" dirty="0">
                <a:solidFill>
                  <a:prstClr val="black"/>
                </a:solidFill>
                <a:latin typeface="Calibri" panose="020F0502020204030204"/>
                <a:ea typeface="Calibri" panose="020F0502020204030204" pitchFamily="34" charset="0"/>
                <a:cs typeface="Arial" panose="020B0604020202020204" pitchFamily="34" charset="0"/>
              </a:rPr>
              <a:t>: Con el objetivo de revisar preexistencias de los funcionarios se han realizado alrededor de 66 exámenes médicos ocupacionales, de ingreso y periódicos.</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lnSpc>
                <a:spcPct val="106000"/>
              </a:lnSpc>
              <a:spcAft>
                <a:spcPts val="800"/>
              </a:spcAft>
            </a:pPr>
            <a:r>
              <a:rPr lang="es-ES" sz="1400" b="1" dirty="0">
                <a:solidFill>
                  <a:prstClr val="black"/>
                </a:solidFill>
                <a:latin typeface="Calibri" panose="020F0502020204030204"/>
                <a:ea typeface="Calibri" panose="020F0502020204030204" pitchFamily="34" charset="0"/>
                <a:cs typeface="Arial" panose="020B0604020202020204" pitchFamily="34" charset="0"/>
              </a:rPr>
              <a:t>Revisión y alimentación diaria de encuesta de riesgo individual ARL SURA: </a:t>
            </a:r>
            <a:r>
              <a:rPr lang="es-ES" sz="1400" dirty="0">
                <a:solidFill>
                  <a:prstClr val="black"/>
                </a:solidFill>
                <a:latin typeface="Calibri" panose="020F0502020204030204"/>
                <a:ea typeface="Calibri" panose="020F0502020204030204" pitchFamily="34" charset="0"/>
                <a:cs typeface="Arial" panose="020B0604020202020204" pitchFamily="34" charset="0"/>
              </a:rPr>
              <a:t>es una herramienta que nos permite dar a conocer el estado de salud de los colaboradores para determinar las preexistencias y el trabajo en casa.</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lnSpc>
                <a:spcPct val="106000"/>
              </a:lnSpc>
              <a:spcAft>
                <a:spcPts val="800"/>
              </a:spcAft>
            </a:pPr>
            <a:r>
              <a:rPr lang="es-ES" sz="1400" b="1" dirty="0">
                <a:solidFill>
                  <a:prstClr val="black"/>
                </a:solidFill>
                <a:latin typeface="Calibri" panose="020F0502020204030204"/>
                <a:ea typeface="Calibri" panose="020F0502020204030204" pitchFamily="34" charset="0"/>
                <a:cs typeface="Arial" panose="020B0604020202020204" pitchFamily="34" charset="0"/>
              </a:rPr>
              <a:t>Entrega de kits de desinfección a todos los funcionarios de la alcaldía (2 tapabocas, gel anti bacterial, jabón y alcohol):</a:t>
            </a:r>
            <a:r>
              <a:rPr lang="es-ES" sz="1400" dirty="0">
                <a:solidFill>
                  <a:prstClr val="black"/>
                </a:solidFill>
                <a:latin typeface="Calibri" panose="020F0502020204030204"/>
                <a:ea typeface="Calibri" panose="020F0502020204030204" pitchFamily="34" charset="0"/>
                <a:cs typeface="Arial" panose="020B0604020202020204" pitchFamily="34" charset="0"/>
              </a:rPr>
              <a:t> la administración en su SG-SST estipula el cuidado integral de sus funcionarios es por ello que preocupándose por el estado de salud de cada uno suministra esto a cada funcionario</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6" name="Rectángulo 5"/>
          <p:cNvSpPr/>
          <p:nvPr/>
        </p:nvSpPr>
        <p:spPr>
          <a:xfrm>
            <a:off x="2153841" y="3705523"/>
            <a:ext cx="8037576" cy="2354491"/>
          </a:xfrm>
          <a:prstGeom prst="rect">
            <a:avLst/>
          </a:prstGeom>
        </p:spPr>
        <p:txBody>
          <a:bodyPr wrap="square">
            <a:spAutoFit/>
          </a:bodyPr>
          <a:lstStyle/>
          <a:p>
            <a:pPr algn="just" defTabSz="685800"/>
            <a:r>
              <a:rPr lang="es-ES" sz="1400" b="1" dirty="0">
                <a:solidFill>
                  <a:prstClr val="black"/>
                </a:solidFill>
                <a:latin typeface="Calibri" panose="020F0502020204030204"/>
                <a:ea typeface="Calibri" panose="020F0502020204030204" pitchFamily="34" charset="0"/>
                <a:cs typeface="Arial" panose="020B0604020202020204" pitchFamily="34" charset="0"/>
              </a:rPr>
              <a:t>Elementos de protección personal: </a:t>
            </a:r>
            <a:r>
              <a:rPr lang="es-ES" sz="1400" dirty="0">
                <a:solidFill>
                  <a:prstClr val="black"/>
                </a:solidFill>
                <a:latin typeface="Calibri" panose="020F0502020204030204"/>
                <a:ea typeface="Calibri" panose="020F0502020204030204" pitchFamily="34" charset="0"/>
                <a:cs typeface="Arial" panose="020B0604020202020204" pitchFamily="34" charset="0"/>
              </a:rPr>
              <a:t>Mediante el análisis de la matriz de elementos de protección personal por cargos, y mediante la identificación de peligros y riesgos se evalúa la necesidad de los elementos de protección personal y se realiza la entrega de los mismos al personal de las diferentes sedes.</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457200" algn="just" defTabSz="685800"/>
            <a:r>
              <a:rPr lang="es-ES" sz="600" dirty="0">
                <a:solidFill>
                  <a:prstClr val="black"/>
                </a:solidFill>
                <a:latin typeface="Calibri" panose="020F0502020204030204"/>
                <a:ea typeface="Calibri" panose="020F0502020204030204" pitchFamily="34" charset="0"/>
                <a:cs typeface="Arial" panose="020B0604020202020204" pitchFamily="34" charset="0"/>
              </a:rPr>
              <a:t> </a:t>
            </a:r>
            <a:endParaRPr lang="es-CO" sz="7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400" dirty="0">
                <a:solidFill>
                  <a:prstClr val="black"/>
                </a:solidFill>
                <a:latin typeface="Calibri" panose="020F0502020204030204"/>
                <a:ea typeface="Calibri" panose="020F0502020204030204" pitchFamily="34" charset="0"/>
                <a:cs typeface="Arial" panose="020B0604020202020204" pitchFamily="34" charset="0"/>
              </a:rPr>
              <a:t>Lugar de ejecución: Secretaria de Movilidad, Secretaria de Seguridad y Convivencia Ciudadana, Secretaría De Medio Ambiente, Vivienda y Desarrollo Rural, Secretaria de Obras Públicas, Secretaria de Planeación, Secretaria general y Secretaria de Hacienda.</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600" dirty="0">
                <a:solidFill>
                  <a:prstClr val="black"/>
                </a:solidFill>
                <a:latin typeface="Calibri" panose="020F0502020204030204"/>
                <a:ea typeface="Calibri" panose="020F0502020204030204" pitchFamily="34" charset="0"/>
                <a:cs typeface="Arial" panose="020B0604020202020204" pitchFamily="34" charset="0"/>
              </a:rPr>
              <a:t> </a:t>
            </a:r>
            <a:endParaRPr lang="es-CO" sz="7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400" dirty="0">
                <a:solidFill>
                  <a:prstClr val="black"/>
                </a:solidFill>
                <a:latin typeface="Calibri" panose="020F0502020204030204"/>
                <a:ea typeface="Calibri" panose="020F0502020204030204" pitchFamily="34" charset="0"/>
                <a:cs typeface="Arial" panose="020B0604020202020204" pitchFamily="34" charset="0"/>
              </a:rPr>
              <a:t>Se entregaron a todos los funcionarios kit de bioseguridad (Alcohol, gel antibacterial y jabón).</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600" dirty="0">
                <a:solidFill>
                  <a:prstClr val="black"/>
                </a:solidFill>
                <a:latin typeface="Calibri" panose="020F0502020204030204"/>
                <a:ea typeface="Calibri" panose="020F0502020204030204" pitchFamily="34" charset="0"/>
                <a:cs typeface="Arial" panose="020B0604020202020204" pitchFamily="34" charset="0"/>
              </a:rPr>
              <a:t> </a:t>
            </a:r>
            <a:endParaRPr lang="es-CO" sz="7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400" dirty="0">
                <a:solidFill>
                  <a:prstClr val="black"/>
                </a:solidFill>
                <a:latin typeface="Calibri" panose="020F0502020204030204"/>
                <a:ea typeface="Calibri" panose="020F0502020204030204" pitchFamily="34" charset="0"/>
                <a:cs typeface="Arial" panose="020B0604020202020204" pitchFamily="34" charset="0"/>
              </a:rPr>
              <a:t>Se instalaron 110 acrílicos a los funcionarios que atienden público como medida de bioseguridad frente al covid-19.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316933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026920" y="947565"/>
            <a:ext cx="8055864" cy="3465436"/>
          </a:xfrm>
          <a:prstGeom prst="rect">
            <a:avLst/>
          </a:prstGeom>
        </p:spPr>
        <p:txBody>
          <a:bodyPr wrap="square">
            <a:spAutoFit/>
          </a:bodyPr>
          <a:lstStyle/>
          <a:p>
            <a:pPr algn="just" defTabSz="685800">
              <a:lnSpc>
                <a:spcPct val="106000"/>
              </a:lnSpc>
              <a:spcAft>
                <a:spcPts val="800"/>
              </a:spcAft>
            </a:pPr>
            <a:r>
              <a:rPr lang="es-ES" sz="1400" dirty="0">
                <a:solidFill>
                  <a:prstClr val="black"/>
                </a:solidFill>
                <a:latin typeface="Calibri" panose="020F0502020204030204"/>
                <a:ea typeface="Calibri" panose="020F0502020204030204" pitchFamily="34" charset="0"/>
                <a:cs typeface="Arial" panose="020B0604020202020204" pitchFamily="34" charset="0"/>
              </a:rPr>
              <a:t>Desde la Dirección Administrativa de Talento Humano, el componente de Seguridad y Salud en el Trabajo y en apoyo con comunicaciones se han proyectado las siguientes circulares e imágenes con campañas frente al Covid-19.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 sz="1400" dirty="0">
                <a:solidFill>
                  <a:prstClr val="black"/>
                </a:solidFill>
                <a:latin typeface="Calibri" panose="020F0502020204030204"/>
                <a:ea typeface="Calibri" panose="020F0502020204030204" pitchFamily="34" charset="0"/>
                <a:cs typeface="Arial" panose="020B0604020202020204" pitchFamily="34" charset="0"/>
              </a:rPr>
              <a:t>con la y campañas informativas frente al Covid -19: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083 Divulgación de recomendaciones trabajo remoto</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098 Reporte de funcionarios en trabajo remoto o en casa</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106 Uso de elementos de protección personal</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111 Investigación de accidentes laborales</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113 encuesta de riesgo individual</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138 divulgación protocolo de bioseguridad</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151 continuidad de aislamiento </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157 Cuarentena por la Vida Talento Humano</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158 encuesta de síntomas diaria</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201 Divulgación actualización protocolo de bioseguridad</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a:p>
            <a:pPr marL="342900" indent="-342900" algn="just" defTabSz="685800">
              <a:buFont typeface="Courier New" panose="02070309020205020404" pitchFamily="49" charset="0"/>
              <a:buChar char="o"/>
            </a:pPr>
            <a:r>
              <a:rPr lang="es-ES" sz="1400" dirty="0">
                <a:solidFill>
                  <a:prstClr val="black"/>
                </a:solidFill>
                <a:latin typeface="Calibri" panose="020F0502020204030204"/>
                <a:ea typeface="Calibri" panose="020F0502020204030204" pitchFamily="34" charset="0"/>
                <a:cs typeface="Arial" panose="020B0604020202020204" pitchFamily="34" charset="0"/>
              </a:rPr>
              <a:t>Circular 211 reporte Covid 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8" name="Rectángulo 7"/>
          <p:cNvSpPr/>
          <p:nvPr/>
        </p:nvSpPr>
        <p:spPr>
          <a:xfrm>
            <a:off x="2522759" y="459458"/>
            <a:ext cx="6517609" cy="353302"/>
          </a:xfrm>
          <a:prstGeom prst="rect">
            <a:avLst/>
          </a:prstGeom>
        </p:spPr>
        <p:txBody>
          <a:bodyPr wrap="square">
            <a:spAutoFit/>
          </a:bodyPr>
          <a:lstStyle/>
          <a:p>
            <a:pPr algn="just" defTabSz="685800">
              <a:lnSpc>
                <a:spcPct val="106000"/>
              </a:lnSpc>
              <a:spcAft>
                <a:spcPts val="800"/>
              </a:spcAft>
            </a:pPr>
            <a:r>
              <a:rPr lang="es-ES" sz="1600" dirty="0">
                <a:solidFill>
                  <a:prstClr val="black"/>
                </a:solidFill>
                <a:latin typeface="Calibri" panose="020F0502020204030204"/>
                <a:ea typeface="Calibri" panose="020F0502020204030204" pitchFamily="34" charset="0"/>
                <a:cs typeface="Arial" panose="020B0604020202020204" pitchFamily="34" charset="0"/>
              </a:rPr>
              <a:t>Campañas  de prevención del contagio y procedimiento frente al Covid-19.</a:t>
            </a:r>
            <a:endParaRPr lang="es-CO" sz="16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965901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2" name="AutoShape 2" descr="▷ Gifs Animados de Caritas Felices - Gifs Animado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8" name="Rectángulo 7"/>
          <p:cNvSpPr/>
          <p:nvPr/>
        </p:nvSpPr>
        <p:spPr>
          <a:xfrm>
            <a:off x="4791169" y="1225908"/>
            <a:ext cx="2127634" cy="338554"/>
          </a:xfrm>
          <a:prstGeom prst="rect">
            <a:avLst/>
          </a:prstGeom>
        </p:spPr>
        <p:txBody>
          <a:bodyPr wrap="none">
            <a:spAutoFit/>
          </a:bodyPr>
          <a:lstStyle/>
          <a:p>
            <a:pPr defTabSz="685800"/>
            <a:r>
              <a:rPr lang="es-ES" sz="1600" b="1" dirty="0">
                <a:solidFill>
                  <a:prstClr val="black"/>
                </a:solidFill>
                <a:latin typeface="Calibri" panose="020F0502020204030204"/>
              </a:rPr>
              <a:t>HISTORIAS LABORALES</a:t>
            </a:r>
            <a:endParaRPr lang="es-CO" sz="1600" b="1" dirty="0">
              <a:solidFill>
                <a:prstClr val="black"/>
              </a:solidFill>
              <a:latin typeface="Calibri" panose="020F0502020204030204"/>
            </a:endParaRPr>
          </a:p>
        </p:txBody>
      </p:sp>
      <p:sp>
        <p:nvSpPr>
          <p:cNvPr id="3" name="Rectángulo 2"/>
          <p:cNvSpPr/>
          <p:nvPr/>
        </p:nvSpPr>
        <p:spPr>
          <a:xfrm>
            <a:off x="1831976" y="1568916"/>
            <a:ext cx="8327009" cy="1384995"/>
          </a:xfrm>
          <a:prstGeom prst="rect">
            <a:avLst/>
          </a:prstGeom>
        </p:spPr>
        <p:txBody>
          <a:bodyPr wrap="square">
            <a:spAutoFit/>
          </a:bodyPr>
          <a:lstStyle/>
          <a:p>
            <a:pPr algn="just" defTabSz="685800"/>
            <a:r>
              <a:rPr lang="es-CO" sz="1400" dirty="0">
                <a:solidFill>
                  <a:prstClr val="black"/>
                </a:solidFill>
                <a:latin typeface="Calibri" panose="020F0502020204030204"/>
                <a:ea typeface="Times New Roman" panose="02020603050405020304" pitchFamily="18" charset="0"/>
                <a:cs typeface="Arial" panose="020B0604020202020204" pitchFamily="34" charset="0"/>
              </a:rPr>
              <a:t>En la actualidad,  la información de la historia laboral del 100% de los funcionarios de la Administración Municipal se ha ingresado al aplicativo del SIGEP (</a:t>
            </a:r>
            <a:r>
              <a:rPr lang="es-ES" sz="1350" dirty="0">
                <a:solidFill>
                  <a:prstClr val="black"/>
                </a:solidFill>
                <a:latin typeface="Calibri" panose="020F0502020204030204"/>
              </a:rPr>
              <a:t>Sistema de Información y Gestión del Empleo Público</a:t>
            </a:r>
            <a:r>
              <a:rPr lang="es-CO" sz="1400" dirty="0">
                <a:solidFill>
                  <a:prstClr val="black"/>
                </a:solidFill>
                <a:latin typeface="Calibri" panose="020F0502020204030204"/>
                <a:cs typeface="Arial" panose="020B0604020202020204" pitchFamily="34" charset="0"/>
              </a:rPr>
              <a:t>)</a:t>
            </a:r>
            <a:endParaRPr lang="es-CO" sz="1400" dirty="0">
              <a:solidFill>
                <a:prstClr val="black"/>
              </a:solidFill>
              <a:latin typeface="Calibri" panose="020F0502020204030204"/>
              <a:ea typeface="Times New Roman" panose="02020603050405020304" pitchFamily="18" charset="0"/>
              <a:cs typeface="Arial" panose="020B0604020202020204" pitchFamily="34" charset="0"/>
            </a:endParaRPr>
          </a:p>
          <a:p>
            <a:pPr algn="just" defTabSz="685800"/>
            <a:endParaRPr lang="es-CO" sz="1400" dirty="0">
              <a:solidFill>
                <a:prstClr val="black"/>
              </a:solidFill>
              <a:latin typeface="Calibri" panose="020F0502020204030204"/>
              <a:ea typeface="Times New Roman" panose="02020603050405020304" pitchFamily="18" charset="0"/>
              <a:cs typeface="Arial" panose="020B0604020202020204" pitchFamily="34" charset="0"/>
            </a:endParaRPr>
          </a:p>
          <a:p>
            <a:pPr algn="just" defTabSz="685800"/>
            <a:r>
              <a:rPr lang="es-CO" sz="1400" dirty="0">
                <a:solidFill>
                  <a:prstClr val="black"/>
                </a:solidFill>
                <a:latin typeface="Calibri" panose="020F0502020204030204"/>
                <a:ea typeface="Times New Roman" panose="02020603050405020304" pitchFamily="18" charset="0"/>
                <a:cs typeface="Arial" panose="020B0604020202020204" pitchFamily="34" charset="0"/>
              </a:rPr>
              <a:t>La hoja de vida (en el aplicativo SIGEP) se debe actualizar cada dos años, por ello se expidió la circular N°168 de 2020, con el fin de que los funcionarios actualicen su hoja de vida y repose con fecha vigente en su historia laboral.</a:t>
            </a:r>
            <a:endParaRPr lang="es-CO" sz="1050" dirty="0">
              <a:solidFill>
                <a:prstClr val="black"/>
              </a:solidFill>
              <a:latin typeface="Calibri" panose="020F0502020204030204"/>
              <a:ea typeface="Times New Roman" panose="02020603050405020304" pitchFamily="18" charset="0"/>
              <a:cs typeface="Times New Roman" panose="02020603050405020304" pitchFamily="18" charset="0"/>
            </a:endParaRPr>
          </a:p>
        </p:txBody>
      </p:sp>
      <p:sp>
        <p:nvSpPr>
          <p:cNvPr id="6" name="Rectángulo 5"/>
          <p:cNvSpPr/>
          <p:nvPr/>
        </p:nvSpPr>
        <p:spPr>
          <a:xfrm>
            <a:off x="1831976" y="2977853"/>
            <a:ext cx="8415401" cy="954107"/>
          </a:xfrm>
          <a:prstGeom prst="rect">
            <a:avLst/>
          </a:prstGeom>
        </p:spPr>
        <p:txBody>
          <a:bodyPr wrap="square">
            <a:spAutoFit/>
          </a:bodyPr>
          <a:lstStyle/>
          <a:p>
            <a:pPr algn="just" defTabSz="685800"/>
            <a:r>
              <a:rPr lang="es-CO" sz="1400" dirty="0">
                <a:solidFill>
                  <a:prstClr val="black"/>
                </a:solidFill>
                <a:latin typeface="Calibri" panose="020F0502020204030204"/>
                <a:ea typeface="Times New Roman" panose="02020603050405020304" pitchFamily="18" charset="0"/>
                <a:cs typeface="Arial" panose="020B0604020202020204" pitchFamily="34" charset="0"/>
              </a:rPr>
              <a:t>Durante esta vigencia se hallaron 157 registros de actualización de hoja de vida del SIGEP, correspondientes a empleados públicos; el porcentaje de aprobación de hojas de vida de los funcionarios públicos varía de acuerdo a la actualización que cada uno de ellos reporte en la oficina de historias laborales, esta, por ser una actividad de carácter personal nos impide acceder de manera deliberada y sin consentimiento del funcionario.</a:t>
            </a:r>
            <a:endParaRPr lang="es-CO" sz="1050" dirty="0">
              <a:solidFill>
                <a:prstClr val="black"/>
              </a:solidFill>
              <a:latin typeface="Calibri" panose="020F0502020204030204"/>
              <a:ea typeface="Times New Roman" panose="02020603050405020304" pitchFamily="18" charset="0"/>
              <a:cs typeface="Times New Roman" panose="02020603050405020304" pitchFamily="18" charset="0"/>
            </a:endParaRPr>
          </a:p>
        </p:txBody>
      </p:sp>
      <p:sp>
        <p:nvSpPr>
          <p:cNvPr id="4" name="Rectángulo 3"/>
          <p:cNvSpPr/>
          <p:nvPr/>
        </p:nvSpPr>
        <p:spPr>
          <a:xfrm>
            <a:off x="1831975" y="4031129"/>
            <a:ext cx="8327009" cy="954107"/>
          </a:xfrm>
          <a:prstGeom prst="rect">
            <a:avLst/>
          </a:prstGeom>
        </p:spPr>
        <p:txBody>
          <a:bodyPr wrap="square">
            <a:spAutoFit/>
          </a:bodyPr>
          <a:lstStyle/>
          <a:p>
            <a:pPr algn="just" defTabSz="685800"/>
            <a:r>
              <a:rPr lang="es-CO" sz="1400" b="1" dirty="0">
                <a:solidFill>
                  <a:prstClr val="black"/>
                </a:solidFill>
                <a:latin typeface="Calibri" panose="020F0502020204030204"/>
                <a:ea typeface="Calibri" panose="020F0502020204030204" pitchFamily="34" charset="0"/>
                <a:cs typeface="Arial" panose="020B0604020202020204" pitchFamily="34" charset="0"/>
              </a:rPr>
              <a:t>Registro y Solicitud de Tiempo Compensatorio: </a:t>
            </a:r>
            <a:r>
              <a:rPr lang="es-ES" sz="1400" dirty="0">
                <a:solidFill>
                  <a:prstClr val="black"/>
                </a:solidFill>
                <a:latin typeface="Calibri" panose="020F0502020204030204"/>
                <a:ea typeface="Calibri" panose="020F0502020204030204" pitchFamily="34" charset="0"/>
                <a:cs typeface="Arial" panose="020B0604020202020204" pitchFamily="34" charset="0"/>
              </a:rPr>
              <a:t>Desde la oficina de Historias laborales se realiza el registro del tiempo compensatorios que tiene derecho el funcionario por haber laborado más de la jornada habitual, esto se hace habitualmente para los funcionarios de las Inspecciones de Policía y Agentes de Tránsito y de manera ocasional las demás dependencias, todo de acuerdo a la necesidad del servicio.</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7" name="Rectángulo 6"/>
          <p:cNvSpPr/>
          <p:nvPr/>
        </p:nvSpPr>
        <p:spPr>
          <a:xfrm>
            <a:off x="1847278" y="5084405"/>
            <a:ext cx="8384794" cy="1384995"/>
          </a:xfrm>
          <a:prstGeom prst="rect">
            <a:avLst/>
          </a:prstGeom>
        </p:spPr>
        <p:txBody>
          <a:bodyPr wrap="square">
            <a:spAutoFit/>
          </a:bodyPr>
          <a:lstStyle/>
          <a:p>
            <a:pPr algn="just" defTabSz="685800"/>
            <a:r>
              <a:rPr lang="es-CO" sz="1400" b="1" dirty="0">
                <a:solidFill>
                  <a:prstClr val="black"/>
                </a:solidFill>
                <a:latin typeface="Calibri" panose="020F0502020204030204"/>
                <a:ea typeface="Calibri" panose="020F0502020204030204" pitchFamily="34" charset="0"/>
                <a:cs typeface="Arial" panose="020B0604020202020204" pitchFamily="34" charset="0"/>
              </a:rPr>
              <a:t>Atender </a:t>
            </a:r>
            <a:r>
              <a:rPr lang="es-ES" sz="1400" b="1" dirty="0">
                <a:solidFill>
                  <a:prstClr val="black"/>
                </a:solidFill>
                <a:latin typeface="Calibri" panose="020F0502020204030204"/>
                <a:ea typeface="Calibri" panose="020F0502020204030204" pitchFamily="34" charset="0"/>
                <a:cs typeface="Arial" panose="020B0604020202020204" pitchFamily="34" charset="0"/>
              </a:rPr>
              <a:t>solicitudes gubernamentales y elaborar la respuesta: </a:t>
            </a:r>
            <a:r>
              <a:rPr lang="es-ES" sz="1400" dirty="0">
                <a:solidFill>
                  <a:prstClr val="black"/>
                </a:solidFill>
                <a:latin typeface="Calibri" panose="020F0502020204030204"/>
                <a:ea typeface="Calibri" panose="020F0502020204030204" pitchFamily="34" charset="0"/>
                <a:cs typeface="Arial" panose="020B0604020202020204" pitchFamily="34" charset="0"/>
              </a:rPr>
              <a:t>Para la vigencia 2020 se han atendido aproximadamente 400 requerimientos por parte de los entes de control (fiscalía, contraloría, procuraduría) y la oficina de asuntos internos disciplinarios, dando respuesta al </a:t>
            </a:r>
            <a:r>
              <a:rPr lang="es-ES" sz="1400" dirty="0">
                <a:solidFill>
                  <a:srgbClr val="000000"/>
                </a:solidFill>
                <a:latin typeface="Calibri" panose="020F0502020204030204"/>
                <a:ea typeface="Calibri" panose="020F0502020204030204" pitchFamily="34" charset="0"/>
                <a:cs typeface="Times New Roman" panose="02020603050405020304" pitchFamily="18" charset="0"/>
              </a:rPr>
              <a:t>contenido exacto, de lo estrictamente solicitado</a:t>
            </a:r>
            <a:r>
              <a:rPr lang="es-ES" sz="1400" dirty="0">
                <a:solidFill>
                  <a:prstClr val="black"/>
                </a:solidFill>
                <a:latin typeface="Calibri" panose="020F0502020204030204"/>
                <a:ea typeface="Calibri" panose="020F0502020204030204" pitchFamily="34" charset="0"/>
                <a:cs typeface="Arial" panose="020B0604020202020204" pitchFamily="34" charset="0"/>
              </a:rPr>
              <a:t> donde requieren entre otros documentos, Decreto de nombramiento, acta de posesión, hoja de vida, declaración de bienes y rentas, manual de funciones, tanto de funcionarios como de exfuncionarios de la Administración Municipal.</a:t>
            </a:r>
            <a:endParaRPr lang="es-CO" sz="14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361964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90344" y="460919"/>
            <a:ext cx="8055864" cy="1169551"/>
          </a:xfrm>
          <a:prstGeom prst="rect">
            <a:avLst/>
          </a:prstGeom>
        </p:spPr>
        <p:txBody>
          <a:bodyPr wrap="square">
            <a:spAutoFit/>
          </a:bodyPr>
          <a:lstStyle/>
          <a:p>
            <a:pPr algn="just" defTabSz="685800"/>
            <a:r>
              <a:rPr lang="es-CO" sz="1400" dirty="0">
                <a:solidFill>
                  <a:prstClr val="black"/>
                </a:solidFill>
                <a:latin typeface="Calibri" panose="020F0502020204030204"/>
                <a:ea typeface="Times New Roman" panose="02020603050405020304" pitchFamily="18" charset="0"/>
                <a:cs typeface="Arial" panose="020B0604020202020204" pitchFamily="34" charset="0"/>
              </a:rPr>
              <a:t>Con relación a la Declaración de Bienes y Rentas el 80% de los empleados cumplieron con este requisito para la vigencia 2019, solo 124 personas quedaron pendientes por presentar su declaración, con estos funcionarios se realizan las acciones pertinentes en el sentido de que ya se emitió la circular haciendo el llamado a cumplir con dicho requisito (circular N° 210 de 2020), de lo contrario se remitirán para asuntos disciplinarios.</a:t>
            </a:r>
            <a:endParaRPr lang="es-CO" sz="1050" dirty="0">
              <a:solidFill>
                <a:prstClr val="black"/>
              </a:solidFill>
              <a:latin typeface="Calibri" panose="020F0502020204030204"/>
              <a:ea typeface="Times New Roman" panose="02020603050405020304" pitchFamily="18" charset="0"/>
              <a:cs typeface="Times New Roman" panose="02020603050405020304" pitchFamily="18" charset="0"/>
            </a:endParaRPr>
          </a:p>
        </p:txBody>
      </p:sp>
      <p:graphicFrame>
        <p:nvGraphicFramePr>
          <p:cNvPr id="6" name="Gráfico 5"/>
          <p:cNvGraphicFramePr/>
          <p:nvPr>
            <p:extLst/>
          </p:nvPr>
        </p:nvGraphicFramePr>
        <p:xfrm>
          <a:off x="3624770" y="1630469"/>
          <a:ext cx="5433886" cy="33124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252889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90344" y="952276"/>
            <a:ext cx="8046720" cy="1015663"/>
          </a:xfrm>
          <a:prstGeom prst="rect">
            <a:avLst/>
          </a:prstGeom>
        </p:spPr>
        <p:txBody>
          <a:bodyPr wrap="square">
            <a:spAutoFit/>
          </a:bodyPr>
          <a:lstStyle/>
          <a:p>
            <a:pPr algn="just" defTabSz="685800"/>
            <a:r>
              <a:rPr lang="es-CO" sz="1500" b="1" dirty="0">
                <a:solidFill>
                  <a:prstClr val="black"/>
                </a:solidFill>
                <a:latin typeface="Calibri" panose="020F0502020204030204"/>
                <a:ea typeface="Calibri" panose="020F0502020204030204" pitchFamily="34" charset="0"/>
                <a:cs typeface="Arial" panose="020B0604020202020204" pitchFamily="34" charset="0"/>
              </a:rPr>
              <a:t>Expedición de certificaciones: </a:t>
            </a:r>
            <a:r>
              <a:rPr lang="es-CO" sz="1500" dirty="0">
                <a:solidFill>
                  <a:prstClr val="black"/>
                </a:solidFill>
                <a:latin typeface="Calibri" panose="020F0502020204030204"/>
                <a:ea typeface="Calibri" panose="020F0502020204030204" pitchFamily="34" charset="0"/>
                <a:cs typeface="Arial" panose="020B0604020202020204" pitchFamily="34" charset="0"/>
              </a:rPr>
              <a:t>Durante la vigencia 2020 se han expedido aproximadamente 350 certificaciones laborales, en las cuales se relaciona antigüedad, manual de funciones y cargos desempeñados, del personal activo, retirado y jubilado de la Administración Municipal, el archivo en Word reposa en los sistemas de la oficina de historias laborales.</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p:txBody>
      </p:sp>
      <p:sp>
        <p:nvSpPr>
          <p:cNvPr id="4" name="Rectángulo 3"/>
          <p:cNvSpPr/>
          <p:nvPr/>
        </p:nvSpPr>
        <p:spPr>
          <a:xfrm>
            <a:off x="1990344" y="2275830"/>
            <a:ext cx="8046720" cy="1869743"/>
          </a:xfrm>
          <a:prstGeom prst="rect">
            <a:avLst/>
          </a:prstGeom>
        </p:spPr>
        <p:txBody>
          <a:bodyPr wrap="square">
            <a:spAutoFit/>
          </a:bodyPr>
          <a:lstStyle/>
          <a:p>
            <a:pPr algn="just" defTabSz="685800"/>
            <a:r>
              <a:rPr lang="es-CO" sz="1500" b="1" dirty="0">
                <a:solidFill>
                  <a:prstClr val="black"/>
                </a:solidFill>
                <a:latin typeface="Calibri" panose="020F0502020204030204"/>
                <a:ea typeface="Calibri" panose="020F0502020204030204" pitchFamily="34" charset="0"/>
                <a:cs typeface="Arial" panose="020B0604020202020204" pitchFamily="34" charset="0"/>
              </a:rPr>
              <a:t>Préstamo o Consulta de Historias Laborales: </a:t>
            </a:r>
            <a:r>
              <a:rPr lang="es-ES_tradnl" sz="1500" dirty="0">
                <a:solidFill>
                  <a:prstClr val="black"/>
                </a:solidFill>
                <a:latin typeface="Calibri" panose="020F0502020204030204"/>
                <a:ea typeface="Calibri" panose="020F0502020204030204" pitchFamily="34" charset="0"/>
                <a:cs typeface="Arial" panose="020B0604020202020204" pitchFamily="34" charset="0"/>
              </a:rPr>
              <a:t>Dentro de los parámetros de reserva, confidencialidad y seguridad de la información, este año, se han realizado aproximadamente 585 préstamos o consultas tanto para funcionarios como exfuncionarios de la Administración Municipal.</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_tradnl" sz="1050" dirty="0">
                <a:solidFill>
                  <a:prstClr val="black"/>
                </a:solidFill>
                <a:latin typeface="Calibri" panose="020F0502020204030204"/>
                <a:ea typeface="Calibri" panose="020F0502020204030204" pitchFamily="34" charset="0"/>
                <a:cs typeface="Arial" panose="020B0604020202020204" pitchFamily="34" charset="0"/>
              </a:rPr>
              <a:t> </a:t>
            </a:r>
            <a:endParaRPr lang="es-CO" sz="1050" dirty="0">
              <a:solidFill>
                <a:prstClr val="black"/>
              </a:solidFill>
              <a:latin typeface="Calibri" panose="020F0502020204030204"/>
              <a:ea typeface="Calibri" panose="020F0502020204030204" pitchFamily="34" charset="0"/>
              <a:cs typeface="Times New Roman" panose="02020603050405020304" pitchFamily="18" charset="0"/>
            </a:endParaRPr>
          </a:p>
          <a:p>
            <a:pPr algn="just" defTabSz="685800"/>
            <a:r>
              <a:rPr lang="es-ES_tradnl" sz="1500" dirty="0">
                <a:solidFill>
                  <a:prstClr val="black"/>
                </a:solidFill>
                <a:latin typeface="Calibri" panose="020F0502020204030204"/>
                <a:ea typeface="Calibri" panose="020F0502020204030204" pitchFamily="34" charset="0"/>
                <a:cs typeface="Arial" panose="020B0604020202020204" pitchFamily="34" charset="0"/>
              </a:rPr>
              <a:t>Es de tener en cuenta, que las historias laborales las consultan o se prestan a las oficinas donde el desarrollo </a:t>
            </a:r>
            <a:r>
              <a:rPr lang="es-ES" sz="1500" dirty="0">
                <a:solidFill>
                  <a:prstClr val="black"/>
                </a:solidFill>
                <a:latin typeface="Calibri" panose="020F0502020204030204"/>
                <a:ea typeface="Calibri" panose="020F0502020204030204" pitchFamily="34" charset="0"/>
                <a:cs typeface="Arial" panose="020B0604020202020204" pitchFamily="34" charset="0"/>
              </a:rPr>
              <a:t>de sus funciones tiene que ver con las mismas, por ejemplo. La Dirección de Talento Humano, la oficina de Nómina, Carrera Administrativa, seguridad social o cuando son requeridas por los entes de control.</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18095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34312" y="968558"/>
            <a:ext cx="2871217" cy="3554819"/>
          </a:xfrm>
          <a:prstGeom prst="rect">
            <a:avLst/>
          </a:prstGeom>
        </p:spPr>
        <p:txBody>
          <a:bodyPr wrap="square">
            <a:spAutoFit/>
          </a:bodyPr>
          <a:lstStyle/>
          <a:p>
            <a:pPr algn="just" defTabSz="685800"/>
            <a:r>
              <a:rPr lang="es-MX" sz="1500" dirty="0">
                <a:solidFill>
                  <a:prstClr val="black"/>
                </a:solidFill>
                <a:latin typeface="Calibri" panose="020F0502020204030204"/>
                <a:ea typeface="Calibri" panose="020F0502020204030204" pitchFamily="34" charset="0"/>
                <a:cs typeface="Arial" panose="020B0604020202020204" pitchFamily="34" charset="0"/>
              </a:rPr>
              <a:t>A continuación, se relaciona el resumen de cubrimiento de nómina y prestaciones sociales con corte al 30 de octubre de 2020, totalizado por Centro de costos y tipo de nómina. En este resumen están incluidos los totales de pagos realizados por vacaciones, prima de vacaciones, bonificación recreación, bonificación por servicios prestados, prima de servicios, retroactivos e incrementos, mesada pensional y mesada adicional de junio.</a:t>
            </a:r>
            <a:endParaRPr lang="es-CO" sz="15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5" name="Rectángulo 4"/>
          <p:cNvSpPr/>
          <p:nvPr/>
        </p:nvSpPr>
        <p:spPr>
          <a:xfrm>
            <a:off x="2730244" y="462497"/>
            <a:ext cx="952505" cy="338554"/>
          </a:xfrm>
          <a:prstGeom prst="rect">
            <a:avLst/>
          </a:prstGeom>
        </p:spPr>
        <p:txBody>
          <a:bodyPr wrap="none">
            <a:spAutoFit/>
          </a:bodyPr>
          <a:lstStyle/>
          <a:p>
            <a:pPr defTabSz="685800"/>
            <a:r>
              <a:rPr lang="es-ES" sz="1600" b="1" dirty="0">
                <a:solidFill>
                  <a:prstClr val="black"/>
                </a:solidFill>
                <a:latin typeface="Calibri" panose="020F0502020204030204"/>
              </a:rPr>
              <a:t>NOMINA</a:t>
            </a:r>
            <a:endParaRPr lang="es-CO" sz="1600" b="1" dirty="0">
              <a:solidFill>
                <a:prstClr val="black"/>
              </a:solidFill>
              <a:latin typeface="Calibri" panose="020F0502020204030204"/>
            </a:endParaRPr>
          </a:p>
        </p:txBody>
      </p:sp>
      <p:graphicFrame>
        <p:nvGraphicFramePr>
          <p:cNvPr id="6" name="Tabla 5"/>
          <p:cNvGraphicFramePr>
            <a:graphicFrameLocks noGrp="1"/>
          </p:cNvGraphicFramePr>
          <p:nvPr>
            <p:extLst/>
          </p:nvPr>
        </p:nvGraphicFramePr>
        <p:xfrm>
          <a:off x="5327905" y="436298"/>
          <a:ext cx="4636008" cy="5217160"/>
        </p:xfrm>
        <a:graphic>
          <a:graphicData uri="http://schemas.openxmlformats.org/drawingml/2006/table">
            <a:tbl>
              <a:tblPr firstRow="1" firstCol="1" bandRow="1">
                <a:tableStyleId>{5C22544A-7EE6-4342-B048-85BDC9FD1C3A}</a:tableStyleId>
              </a:tblPr>
              <a:tblGrid>
                <a:gridCol w="3280295">
                  <a:extLst>
                    <a:ext uri="{9D8B030D-6E8A-4147-A177-3AD203B41FA5}">
                      <a16:colId xmlns:a16="http://schemas.microsoft.com/office/drawing/2014/main" xmlns="" val="2116806079"/>
                    </a:ext>
                  </a:extLst>
                </a:gridCol>
                <a:gridCol w="1355713">
                  <a:extLst>
                    <a:ext uri="{9D8B030D-6E8A-4147-A177-3AD203B41FA5}">
                      <a16:colId xmlns:a16="http://schemas.microsoft.com/office/drawing/2014/main" xmlns="" val="4252301358"/>
                    </a:ext>
                  </a:extLst>
                </a:gridCol>
              </a:tblGrid>
              <a:tr h="108783">
                <a:tc>
                  <a:txBody>
                    <a:bodyPr/>
                    <a:lstStyle/>
                    <a:p>
                      <a:pPr>
                        <a:lnSpc>
                          <a:spcPct val="107000"/>
                        </a:lnSpc>
                        <a:spcAft>
                          <a:spcPts val="0"/>
                        </a:spcAft>
                      </a:pPr>
                      <a:r>
                        <a:rPr lang="es-CO" sz="800" b="0" dirty="0">
                          <a:solidFill>
                            <a:schemeClr val="tx1"/>
                          </a:solidFill>
                          <a:effectLst/>
                          <a:latin typeface="+mj-lt"/>
                        </a:rPr>
                        <a:t>ALCALDIA </a:t>
                      </a:r>
                      <a:endParaRPr lang="es-CO" sz="800" b="0" dirty="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3,833,057,464</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497288121"/>
                  </a:ext>
                </a:extLst>
              </a:tr>
              <a:tr h="108783">
                <a:tc>
                  <a:txBody>
                    <a:bodyPr/>
                    <a:lstStyle/>
                    <a:p>
                      <a:pPr>
                        <a:lnSpc>
                          <a:spcPct val="107000"/>
                        </a:lnSpc>
                        <a:spcAft>
                          <a:spcPts val="0"/>
                        </a:spcAft>
                      </a:pPr>
                      <a:r>
                        <a:rPr lang="es-CO" sz="800" b="0">
                          <a:solidFill>
                            <a:schemeClr val="tx1"/>
                          </a:solidFill>
                          <a:effectLst/>
                          <a:latin typeface="+mj-lt"/>
                        </a:rPr>
                        <a:t>INDERBELLO</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29,060,401</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35824216"/>
                  </a:ext>
                </a:extLst>
              </a:tr>
              <a:tr h="108783">
                <a:tc>
                  <a:txBody>
                    <a:bodyPr/>
                    <a:lstStyle/>
                    <a:p>
                      <a:pPr>
                        <a:lnSpc>
                          <a:spcPct val="107000"/>
                        </a:lnSpc>
                        <a:spcAft>
                          <a:spcPts val="0"/>
                        </a:spcAft>
                      </a:pPr>
                      <a:r>
                        <a:rPr lang="es-CO" sz="800" b="0">
                          <a:solidFill>
                            <a:schemeClr val="tx1"/>
                          </a:solidFill>
                          <a:effectLst/>
                          <a:latin typeface="+mj-lt"/>
                        </a:rPr>
                        <a:t>SECRETARIA DE CONTROL INTERNO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444,316,545</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469801782"/>
                  </a:ext>
                </a:extLst>
              </a:tr>
              <a:tr h="108783">
                <a:tc>
                  <a:txBody>
                    <a:bodyPr/>
                    <a:lstStyle/>
                    <a:p>
                      <a:pPr>
                        <a:lnSpc>
                          <a:spcPct val="107000"/>
                        </a:lnSpc>
                        <a:spcAft>
                          <a:spcPts val="0"/>
                        </a:spcAft>
                      </a:pPr>
                      <a:r>
                        <a:rPr lang="es-CO" sz="800" b="0" dirty="0">
                          <a:solidFill>
                            <a:schemeClr val="tx1"/>
                          </a:solidFill>
                          <a:effectLst/>
                          <a:latin typeface="+mj-lt"/>
                        </a:rPr>
                        <a:t>SECRETARIA DE CULTURA</a:t>
                      </a:r>
                      <a:endParaRPr lang="es-CO" sz="800" b="0" dirty="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424,018,773</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4289948597"/>
                  </a:ext>
                </a:extLst>
              </a:tr>
              <a:tr h="108783">
                <a:tc>
                  <a:txBody>
                    <a:bodyPr/>
                    <a:lstStyle/>
                    <a:p>
                      <a:pPr>
                        <a:lnSpc>
                          <a:spcPct val="107000"/>
                        </a:lnSpc>
                        <a:spcAft>
                          <a:spcPts val="0"/>
                        </a:spcAft>
                      </a:pPr>
                      <a:r>
                        <a:rPr lang="es-CO" sz="800" b="0">
                          <a:solidFill>
                            <a:schemeClr val="tx1"/>
                          </a:solidFill>
                          <a:effectLst/>
                          <a:latin typeface="+mj-lt"/>
                        </a:rPr>
                        <a:t>SECRETARIA DE DEPORTES Y RECREACIÓN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405,578,263</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586696773"/>
                  </a:ext>
                </a:extLst>
              </a:tr>
              <a:tr h="108783">
                <a:tc>
                  <a:txBody>
                    <a:bodyPr/>
                    <a:lstStyle/>
                    <a:p>
                      <a:pPr>
                        <a:lnSpc>
                          <a:spcPct val="107000"/>
                        </a:lnSpc>
                        <a:spcAft>
                          <a:spcPts val="0"/>
                        </a:spcAft>
                      </a:pPr>
                      <a:r>
                        <a:rPr lang="es-CO" sz="800" b="0">
                          <a:solidFill>
                            <a:schemeClr val="tx1"/>
                          </a:solidFill>
                          <a:effectLst/>
                          <a:latin typeface="+mj-lt"/>
                        </a:rPr>
                        <a:t>SECRETARIA DE DEPORTES Y RECREACION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298,219,842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173363128"/>
                  </a:ext>
                </a:extLst>
              </a:tr>
              <a:tr h="108783">
                <a:tc>
                  <a:txBody>
                    <a:bodyPr/>
                    <a:lstStyle/>
                    <a:p>
                      <a:pPr>
                        <a:lnSpc>
                          <a:spcPct val="107000"/>
                        </a:lnSpc>
                        <a:spcAft>
                          <a:spcPts val="0"/>
                        </a:spcAft>
                      </a:pPr>
                      <a:r>
                        <a:rPr lang="es-CO" sz="800" b="0">
                          <a:solidFill>
                            <a:schemeClr val="tx1"/>
                          </a:solidFill>
                          <a:effectLst/>
                          <a:latin typeface="+mj-lt"/>
                        </a:rPr>
                        <a:t>SECRETARIA DE EDUCACION</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1,095,208,782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451716685"/>
                  </a:ext>
                </a:extLst>
              </a:tr>
              <a:tr h="108783">
                <a:tc>
                  <a:txBody>
                    <a:bodyPr/>
                    <a:lstStyle/>
                    <a:p>
                      <a:pPr>
                        <a:lnSpc>
                          <a:spcPct val="107000"/>
                        </a:lnSpc>
                        <a:spcAft>
                          <a:spcPts val="0"/>
                        </a:spcAft>
                      </a:pPr>
                      <a:r>
                        <a:rPr lang="es-CO" sz="800" b="0">
                          <a:solidFill>
                            <a:schemeClr val="tx1"/>
                          </a:solidFill>
                          <a:effectLst/>
                          <a:latin typeface="+mj-lt"/>
                        </a:rPr>
                        <a:t>SECRETARIA DE GESTION DEL RIESGO Y ATENCION A DESASTRES</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89,412,054</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621551847"/>
                  </a:ext>
                </a:extLst>
              </a:tr>
              <a:tr h="108783">
                <a:tc>
                  <a:txBody>
                    <a:bodyPr/>
                    <a:lstStyle/>
                    <a:p>
                      <a:pPr>
                        <a:lnSpc>
                          <a:spcPct val="107000"/>
                        </a:lnSpc>
                        <a:spcAft>
                          <a:spcPts val="0"/>
                        </a:spcAft>
                      </a:pPr>
                      <a:r>
                        <a:rPr lang="es-CO" sz="800" b="0">
                          <a:solidFill>
                            <a:schemeClr val="tx1"/>
                          </a:solidFill>
                          <a:effectLst/>
                          <a:latin typeface="+mj-lt"/>
                        </a:rPr>
                        <a:t>SECRETARIA DE GOBIERNO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1,065,924,424</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591658492"/>
                  </a:ext>
                </a:extLst>
              </a:tr>
              <a:tr h="108783">
                <a:tc>
                  <a:txBody>
                    <a:bodyPr/>
                    <a:lstStyle/>
                    <a:p>
                      <a:pPr>
                        <a:lnSpc>
                          <a:spcPct val="107000"/>
                        </a:lnSpc>
                        <a:spcAft>
                          <a:spcPts val="0"/>
                        </a:spcAft>
                      </a:pPr>
                      <a:r>
                        <a:rPr lang="es-CO" sz="800" b="0">
                          <a:solidFill>
                            <a:schemeClr val="tx1"/>
                          </a:solidFill>
                          <a:effectLst/>
                          <a:latin typeface="+mj-lt"/>
                        </a:rPr>
                        <a:t>SECRETARIA DE GOBIERNO (F)</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582,744,463</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018105068"/>
                  </a:ext>
                </a:extLst>
              </a:tr>
              <a:tr h="108783">
                <a:tc>
                  <a:txBody>
                    <a:bodyPr/>
                    <a:lstStyle/>
                    <a:p>
                      <a:pPr>
                        <a:lnSpc>
                          <a:spcPct val="107000"/>
                        </a:lnSpc>
                        <a:spcAft>
                          <a:spcPts val="0"/>
                        </a:spcAft>
                      </a:pPr>
                      <a:r>
                        <a:rPr lang="es-CO" sz="800" b="0">
                          <a:solidFill>
                            <a:schemeClr val="tx1"/>
                          </a:solidFill>
                          <a:effectLst/>
                          <a:latin typeface="+mj-lt"/>
                        </a:rPr>
                        <a:t>SECRETARIA DE GOBIERNO (I4)</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145,289,000</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331817004"/>
                  </a:ext>
                </a:extLst>
              </a:tr>
              <a:tr h="108783">
                <a:tc>
                  <a:txBody>
                    <a:bodyPr/>
                    <a:lstStyle/>
                    <a:p>
                      <a:pPr>
                        <a:lnSpc>
                          <a:spcPct val="107000"/>
                        </a:lnSpc>
                        <a:spcAft>
                          <a:spcPts val="0"/>
                        </a:spcAft>
                      </a:pPr>
                      <a:r>
                        <a:rPr lang="es-CO" sz="800" b="0">
                          <a:solidFill>
                            <a:schemeClr val="tx1"/>
                          </a:solidFill>
                          <a:effectLst/>
                          <a:latin typeface="+mj-lt"/>
                        </a:rPr>
                        <a:t>SECRETARIA DE GOBIERNO (I5)</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373,805,312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902789263"/>
                  </a:ext>
                </a:extLst>
              </a:tr>
              <a:tr h="108783">
                <a:tc>
                  <a:txBody>
                    <a:bodyPr/>
                    <a:lstStyle/>
                    <a:p>
                      <a:pPr>
                        <a:lnSpc>
                          <a:spcPct val="107000"/>
                        </a:lnSpc>
                        <a:spcAft>
                          <a:spcPts val="0"/>
                        </a:spcAft>
                      </a:pPr>
                      <a:r>
                        <a:rPr lang="es-CO" sz="800" b="0">
                          <a:solidFill>
                            <a:schemeClr val="tx1"/>
                          </a:solidFill>
                          <a:effectLst/>
                          <a:latin typeface="+mj-lt"/>
                        </a:rPr>
                        <a:t>SECRETARIA DE HACIENDA (F)</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1,628,381,763</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068093128"/>
                  </a:ext>
                </a:extLst>
              </a:tr>
              <a:tr h="108783">
                <a:tc>
                  <a:txBody>
                    <a:bodyPr/>
                    <a:lstStyle/>
                    <a:p>
                      <a:pPr>
                        <a:lnSpc>
                          <a:spcPct val="107000"/>
                        </a:lnSpc>
                        <a:spcAft>
                          <a:spcPts val="0"/>
                        </a:spcAft>
                      </a:pPr>
                      <a:r>
                        <a:rPr lang="es-CO" sz="800" b="0">
                          <a:solidFill>
                            <a:schemeClr val="tx1"/>
                          </a:solidFill>
                          <a:effectLst/>
                          <a:latin typeface="+mj-lt"/>
                        </a:rPr>
                        <a:t>SECRETARIA DE HACIENDA (I)</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231,151,457</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252987128"/>
                  </a:ext>
                </a:extLst>
              </a:tr>
              <a:tr h="108783">
                <a:tc>
                  <a:txBody>
                    <a:bodyPr/>
                    <a:lstStyle/>
                    <a:p>
                      <a:pPr>
                        <a:lnSpc>
                          <a:spcPct val="107000"/>
                        </a:lnSpc>
                        <a:spcAft>
                          <a:spcPts val="0"/>
                        </a:spcAft>
                      </a:pPr>
                      <a:r>
                        <a:rPr lang="es-CO" sz="800" b="0">
                          <a:solidFill>
                            <a:schemeClr val="tx1"/>
                          </a:solidFill>
                          <a:effectLst/>
                          <a:latin typeface="+mj-lt"/>
                        </a:rPr>
                        <a:t>SECRETARIA DE HACIENDA (I3)</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159,137,817</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652009183"/>
                  </a:ext>
                </a:extLst>
              </a:tr>
              <a:tr h="108783">
                <a:tc>
                  <a:txBody>
                    <a:bodyPr/>
                    <a:lstStyle/>
                    <a:p>
                      <a:pPr>
                        <a:lnSpc>
                          <a:spcPct val="107000"/>
                        </a:lnSpc>
                        <a:spcAft>
                          <a:spcPts val="0"/>
                        </a:spcAft>
                      </a:pPr>
                      <a:r>
                        <a:rPr lang="es-CO" sz="800" b="0">
                          <a:solidFill>
                            <a:schemeClr val="tx1"/>
                          </a:solidFill>
                          <a:effectLst/>
                          <a:latin typeface="+mj-lt"/>
                        </a:rPr>
                        <a:t>SECRETARIA DE INTEGRACION SOCIAL Y PARTICIPACION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2,849,840</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582464911"/>
                  </a:ext>
                </a:extLst>
              </a:tr>
              <a:tr h="108783">
                <a:tc>
                  <a:txBody>
                    <a:bodyPr/>
                    <a:lstStyle/>
                    <a:p>
                      <a:pPr>
                        <a:lnSpc>
                          <a:spcPct val="107000"/>
                        </a:lnSpc>
                        <a:spcAft>
                          <a:spcPts val="0"/>
                        </a:spcAft>
                      </a:pPr>
                      <a:r>
                        <a:rPr lang="es-CO" sz="800" b="0">
                          <a:solidFill>
                            <a:schemeClr val="tx1"/>
                          </a:solidFill>
                          <a:effectLst/>
                          <a:latin typeface="+mj-lt"/>
                        </a:rPr>
                        <a:t>SECRETARIA DE MEDIO AMB, VIVIENDA Y DLLO RURAL</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725,773,807</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182330311"/>
                  </a:ext>
                </a:extLst>
              </a:tr>
              <a:tr h="108783">
                <a:tc>
                  <a:txBody>
                    <a:bodyPr/>
                    <a:lstStyle/>
                    <a:p>
                      <a:pPr>
                        <a:lnSpc>
                          <a:spcPct val="107000"/>
                        </a:lnSpc>
                        <a:spcAft>
                          <a:spcPts val="0"/>
                        </a:spcAft>
                      </a:pPr>
                      <a:r>
                        <a:rPr lang="es-CO" sz="800" b="0">
                          <a:solidFill>
                            <a:schemeClr val="tx1"/>
                          </a:solidFill>
                          <a:effectLst/>
                          <a:latin typeface="+mj-lt"/>
                        </a:rPr>
                        <a:t>SECRETARIA DE MEDIO AMBIENTE Y DESARROLLO RURAL</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4,681,206</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703813398"/>
                  </a:ext>
                </a:extLst>
              </a:tr>
              <a:tr h="108783">
                <a:tc>
                  <a:txBody>
                    <a:bodyPr/>
                    <a:lstStyle/>
                    <a:p>
                      <a:pPr>
                        <a:lnSpc>
                          <a:spcPct val="107000"/>
                        </a:lnSpc>
                        <a:spcAft>
                          <a:spcPts val="0"/>
                        </a:spcAft>
                      </a:pPr>
                      <a:r>
                        <a:rPr lang="es-CO" sz="800" b="0">
                          <a:solidFill>
                            <a:schemeClr val="tx1"/>
                          </a:solidFill>
                          <a:effectLst/>
                          <a:latin typeface="+mj-lt"/>
                        </a:rPr>
                        <a:t>SECRETARIA DE MOVILIDAD</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5,407,229,768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759075830"/>
                  </a:ext>
                </a:extLst>
              </a:tr>
              <a:tr h="108783">
                <a:tc>
                  <a:txBody>
                    <a:bodyPr/>
                    <a:lstStyle/>
                    <a:p>
                      <a:pPr>
                        <a:lnSpc>
                          <a:spcPct val="107000"/>
                        </a:lnSpc>
                        <a:spcAft>
                          <a:spcPts val="0"/>
                        </a:spcAft>
                      </a:pPr>
                      <a:r>
                        <a:rPr lang="es-CO" sz="800" b="0">
                          <a:solidFill>
                            <a:schemeClr val="tx1"/>
                          </a:solidFill>
                          <a:effectLst/>
                          <a:latin typeface="+mj-lt"/>
                        </a:rPr>
                        <a:t>SECRETARIA DE OBRAS PUBLICAS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282,826,395</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156633177"/>
                  </a:ext>
                </a:extLst>
              </a:tr>
              <a:tr h="108783">
                <a:tc>
                  <a:txBody>
                    <a:bodyPr/>
                    <a:lstStyle/>
                    <a:p>
                      <a:pPr>
                        <a:lnSpc>
                          <a:spcPct val="107000"/>
                        </a:lnSpc>
                        <a:spcAft>
                          <a:spcPts val="0"/>
                        </a:spcAft>
                      </a:pPr>
                      <a:r>
                        <a:rPr lang="es-CO" sz="800" b="0">
                          <a:solidFill>
                            <a:schemeClr val="tx1"/>
                          </a:solidFill>
                          <a:effectLst/>
                          <a:latin typeface="+mj-lt"/>
                        </a:rPr>
                        <a:t>SECRETARIA DE OBRAS PUBLICAS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2,228,158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65554015"/>
                  </a:ext>
                </a:extLst>
              </a:tr>
              <a:tr h="108783">
                <a:tc>
                  <a:txBody>
                    <a:bodyPr/>
                    <a:lstStyle/>
                    <a:p>
                      <a:pPr>
                        <a:lnSpc>
                          <a:spcPct val="107000"/>
                        </a:lnSpc>
                        <a:spcAft>
                          <a:spcPts val="0"/>
                        </a:spcAft>
                      </a:pPr>
                      <a:r>
                        <a:rPr lang="es-CO" sz="800" b="0">
                          <a:solidFill>
                            <a:schemeClr val="tx1"/>
                          </a:solidFill>
                          <a:effectLst/>
                          <a:latin typeface="+mj-lt"/>
                        </a:rPr>
                        <a:t>SECRETARIA DE PARTICIPACION E INCLUSION SOCIAL</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157,197,278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496443046"/>
                  </a:ext>
                </a:extLst>
              </a:tr>
              <a:tr h="108783">
                <a:tc>
                  <a:txBody>
                    <a:bodyPr/>
                    <a:lstStyle/>
                    <a:p>
                      <a:pPr>
                        <a:lnSpc>
                          <a:spcPct val="107000"/>
                        </a:lnSpc>
                        <a:spcAft>
                          <a:spcPts val="0"/>
                        </a:spcAft>
                      </a:pPr>
                      <a:r>
                        <a:rPr lang="es-CO" sz="800" b="0">
                          <a:solidFill>
                            <a:schemeClr val="tx1"/>
                          </a:solidFill>
                          <a:effectLst/>
                          <a:latin typeface="+mj-lt"/>
                        </a:rPr>
                        <a:t>SECRETARIA DE PLANEACION (F)</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1,223,449,569</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775930104"/>
                  </a:ext>
                </a:extLst>
              </a:tr>
              <a:tr h="108783">
                <a:tc>
                  <a:txBody>
                    <a:bodyPr/>
                    <a:lstStyle/>
                    <a:p>
                      <a:pPr>
                        <a:lnSpc>
                          <a:spcPct val="107000"/>
                        </a:lnSpc>
                        <a:spcAft>
                          <a:spcPts val="0"/>
                        </a:spcAft>
                      </a:pPr>
                      <a:r>
                        <a:rPr lang="es-CO" sz="800" b="0">
                          <a:solidFill>
                            <a:schemeClr val="tx1"/>
                          </a:solidFill>
                          <a:effectLst/>
                          <a:latin typeface="+mj-lt"/>
                        </a:rPr>
                        <a:t>SECRETARIA DE RECAUDOS Y PAGOS</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824,199,602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4249319975"/>
                  </a:ext>
                </a:extLst>
              </a:tr>
              <a:tr h="108783">
                <a:tc>
                  <a:txBody>
                    <a:bodyPr/>
                    <a:lstStyle/>
                    <a:p>
                      <a:pPr>
                        <a:lnSpc>
                          <a:spcPct val="107000"/>
                        </a:lnSpc>
                        <a:spcAft>
                          <a:spcPts val="0"/>
                        </a:spcAft>
                      </a:pPr>
                      <a:r>
                        <a:rPr lang="es-CO" sz="800" b="0">
                          <a:solidFill>
                            <a:schemeClr val="tx1"/>
                          </a:solidFill>
                          <a:effectLst/>
                          <a:latin typeface="+mj-lt"/>
                        </a:rPr>
                        <a:t>SECRETARIA DE SALUD  (I2)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35,376,682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479733119"/>
                  </a:ext>
                </a:extLst>
              </a:tr>
              <a:tr h="108783">
                <a:tc>
                  <a:txBody>
                    <a:bodyPr/>
                    <a:lstStyle/>
                    <a:p>
                      <a:pPr>
                        <a:lnSpc>
                          <a:spcPct val="107000"/>
                        </a:lnSpc>
                        <a:spcAft>
                          <a:spcPts val="0"/>
                        </a:spcAft>
                      </a:pPr>
                      <a:r>
                        <a:rPr lang="es-CO" sz="800" b="0">
                          <a:solidFill>
                            <a:schemeClr val="tx1"/>
                          </a:solidFill>
                          <a:effectLst/>
                          <a:latin typeface="+mj-lt"/>
                        </a:rPr>
                        <a:t>SECRETARIA DE SALUD (F)</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258,485,140</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664244685"/>
                  </a:ext>
                </a:extLst>
              </a:tr>
              <a:tr h="108783">
                <a:tc>
                  <a:txBody>
                    <a:bodyPr/>
                    <a:lstStyle/>
                    <a:p>
                      <a:pPr>
                        <a:lnSpc>
                          <a:spcPct val="107000"/>
                        </a:lnSpc>
                        <a:spcAft>
                          <a:spcPts val="0"/>
                        </a:spcAft>
                      </a:pPr>
                      <a:r>
                        <a:rPr lang="es-CO" sz="800" b="0">
                          <a:solidFill>
                            <a:schemeClr val="tx1"/>
                          </a:solidFill>
                          <a:effectLst/>
                          <a:latin typeface="+mj-lt"/>
                        </a:rPr>
                        <a:t>SECRETARIA DE SALUD (F2)</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347,355,758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924659156"/>
                  </a:ext>
                </a:extLst>
              </a:tr>
              <a:tr h="108783">
                <a:tc>
                  <a:txBody>
                    <a:bodyPr/>
                    <a:lstStyle/>
                    <a:p>
                      <a:pPr>
                        <a:lnSpc>
                          <a:spcPct val="107000"/>
                        </a:lnSpc>
                        <a:spcAft>
                          <a:spcPts val="0"/>
                        </a:spcAft>
                      </a:pPr>
                      <a:r>
                        <a:rPr lang="es-CO" sz="800" b="0">
                          <a:solidFill>
                            <a:schemeClr val="tx1"/>
                          </a:solidFill>
                          <a:effectLst/>
                          <a:latin typeface="+mj-lt"/>
                        </a:rPr>
                        <a:t>SECRETARIA DE SALUD (I)</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575,449,144</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016295438"/>
                  </a:ext>
                </a:extLst>
              </a:tr>
              <a:tr h="108783">
                <a:tc>
                  <a:txBody>
                    <a:bodyPr/>
                    <a:lstStyle/>
                    <a:p>
                      <a:pPr>
                        <a:lnSpc>
                          <a:spcPct val="107000"/>
                        </a:lnSpc>
                        <a:spcAft>
                          <a:spcPts val="0"/>
                        </a:spcAft>
                      </a:pPr>
                      <a:r>
                        <a:rPr lang="es-CO" sz="800" b="0">
                          <a:solidFill>
                            <a:schemeClr val="tx1"/>
                          </a:solidFill>
                          <a:effectLst/>
                          <a:latin typeface="+mj-lt"/>
                        </a:rPr>
                        <a:t>SECRETARIA DE SEGURIDAD Y CONVIVENCIA CIUDADANA</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473,010,416</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424694224"/>
                  </a:ext>
                </a:extLst>
              </a:tr>
              <a:tr h="108783">
                <a:tc>
                  <a:txBody>
                    <a:bodyPr/>
                    <a:lstStyle/>
                    <a:p>
                      <a:pPr>
                        <a:lnSpc>
                          <a:spcPct val="107000"/>
                        </a:lnSpc>
                        <a:spcAft>
                          <a:spcPts val="0"/>
                        </a:spcAft>
                      </a:pPr>
                      <a:r>
                        <a:rPr lang="es-CO" sz="800" b="0">
                          <a:solidFill>
                            <a:schemeClr val="tx1"/>
                          </a:solidFill>
                          <a:effectLst/>
                          <a:latin typeface="+mj-lt"/>
                        </a:rPr>
                        <a:t>SECRETARIA DE SEGURIDAD Y CONVIVENCIA CIUDADANA-COMISARIOS</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43,084,207</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185647331"/>
                  </a:ext>
                </a:extLst>
              </a:tr>
              <a:tr h="108783">
                <a:tc>
                  <a:txBody>
                    <a:bodyPr/>
                    <a:lstStyle/>
                    <a:p>
                      <a:pPr>
                        <a:lnSpc>
                          <a:spcPct val="107000"/>
                        </a:lnSpc>
                        <a:spcAft>
                          <a:spcPts val="0"/>
                        </a:spcAft>
                      </a:pPr>
                      <a:r>
                        <a:rPr lang="es-CO" sz="800" b="0">
                          <a:solidFill>
                            <a:schemeClr val="tx1"/>
                          </a:solidFill>
                          <a:effectLst/>
                          <a:latin typeface="+mj-lt"/>
                        </a:rPr>
                        <a:t>SECRETARIA DE SEGURIDAD Y CONVIVENCIA CIUDADANA-INSPECTORES</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137,426,535</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532902339"/>
                  </a:ext>
                </a:extLst>
              </a:tr>
              <a:tr h="108783">
                <a:tc>
                  <a:txBody>
                    <a:bodyPr/>
                    <a:lstStyle/>
                    <a:p>
                      <a:pPr>
                        <a:lnSpc>
                          <a:spcPct val="107000"/>
                        </a:lnSpc>
                        <a:spcAft>
                          <a:spcPts val="0"/>
                        </a:spcAft>
                      </a:pPr>
                      <a:r>
                        <a:rPr lang="es-CO" sz="800" b="0">
                          <a:solidFill>
                            <a:schemeClr val="tx1"/>
                          </a:solidFill>
                          <a:effectLst/>
                          <a:latin typeface="+mj-lt"/>
                        </a:rPr>
                        <a:t>SECRETARIA DE SERVICIOS ADMINISTRATIVOS </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1,016,302,745</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72255557"/>
                  </a:ext>
                </a:extLst>
              </a:tr>
              <a:tr h="108783">
                <a:tc>
                  <a:txBody>
                    <a:bodyPr/>
                    <a:lstStyle/>
                    <a:p>
                      <a:pPr>
                        <a:lnSpc>
                          <a:spcPct val="107000"/>
                        </a:lnSpc>
                        <a:spcAft>
                          <a:spcPts val="0"/>
                        </a:spcAft>
                      </a:pPr>
                      <a:r>
                        <a:rPr lang="es-CO" sz="800" b="0">
                          <a:solidFill>
                            <a:schemeClr val="tx1"/>
                          </a:solidFill>
                          <a:effectLst/>
                          <a:latin typeface="+mj-lt"/>
                        </a:rPr>
                        <a:t>SECRETARIA DE SERVICIOS ADMINISTRATIVOS (F)</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1,074,404,528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302646291"/>
                  </a:ext>
                </a:extLst>
              </a:tr>
              <a:tr h="108783">
                <a:tc>
                  <a:txBody>
                    <a:bodyPr/>
                    <a:lstStyle/>
                    <a:p>
                      <a:pPr>
                        <a:lnSpc>
                          <a:spcPct val="107000"/>
                        </a:lnSpc>
                        <a:spcAft>
                          <a:spcPts val="0"/>
                        </a:spcAft>
                      </a:pPr>
                      <a:r>
                        <a:rPr lang="es-CO" sz="800" b="0">
                          <a:solidFill>
                            <a:schemeClr val="tx1"/>
                          </a:solidFill>
                          <a:effectLst/>
                          <a:latin typeface="+mj-lt"/>
                        </a:rPr>
                        <a:t>SECRETARIA DEL ADULTO MAYOR</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555,136,368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549451619"/>
                  </a:ext>
                </a:extLst>
              </a:tr>
              <a:tr h="108783">
                <a:tc>
                  <a:txBody>
                    <a:bodyPr/>
                    <a:lstStyle/>
                    <a:p>
                      <a:pPr>
                        <a:lnSpc>
                          <a:spcPct val="107000"/>
                        </a:lnSpc>
                        <a:spcAft>
                          <a:spcPts val="0"/>
                        </a:spcAft>
                      </a:pPr>
                      <a:r>
                        <a:rPr lang="es-CO" sz="800" b="0">
                          <a:solidFill>
                            <a:schemeClr val="tx1"/>
                          </a:solidFill>
                          <a:effectLst/>
                          <a:latin typeface="+mj-lt"/>
                        </a:rPr>
                        <a:t>SECRETARIA DEL INTERIOR</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122,641,401</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515995132"/>
                  </a:ext>
                </a:extLst>
              </a:tr>
              <a:tr h="108783">
                <a:tc>
                  <a:txBody>
                    <a:bodyPr/>
                    <a:lstStyle/>
                    <a:p>
                      <a:pPr>
                        <a:lnSpc>
                          <a:spcPct val="107000"/>
                        </a:lnSpc>
                        <a:spcAft>
                          <a:spcPts val="0"/>
                        </a:spcAft>
                      </a:pPr>
                      <a:r>
                        <a:rPr lang="es-CO" sz="800" b="0">
                          <a:solidFill>
                            <a:schemeClr val="tx1"/>
                          </a:solidFill>
                          <a:effectLst/>
                          <a:latin typeface="+mj-lt"/>
                        </a:rPr>
                        <a:t>SECRETARIA GENERAL</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1,210,923,719</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128650474"/>
                  </a:ext>
                </a:extLst>
              </a:tr>
              <a:tr h="108783">
                <a:tc>
                  <a:txBody>
                    <a:bodyPr/>
                    <a:lstStyle/>
                    <a:p>
                      <a:pPr>
                        <a:lnSpc>
                          <a:spcPct val="107000"/>
                        </a:lnSpc>
                        <a:spcAft>
                          <a:spcPts val="0"/>
                        </a:spcAft>
                      </a:pPr>
                      <a:r>
                        <a:rPr lang="es-CO" sz="800" b="0">
                          <a:solidFill>
                            <a:schemeClr val="tx1"/>
                          </a:solidFill>
                          <a:effectLst/>
                          <a:latin typeface="+mj-lt"/>
                        </a:rPr>
                        <a:t>SECRETARIA JURIDICA</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174,643,586</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830342554"/>
                  </a:ext>
                </a:extLst>
              </a:tr>
              <a:tr h="108783">
                <a:tc>
                  <a:txBody>
                    <a:bodyPr/>
                    <a:lstStyle/>
                    <a:p>
                      <a:pPr>
                        <a:lnSpc>
                          <a:spcPct val="107000"/>
                        </a:lnSpc>
                        <a:spcAft>
                          <a:spcPts val="0"/>
                        </a:spcAft>
                      </a:pPr>
                      <a:r>
                        <a:rPr lang="es-CO" sz="800" b="0">
                          <a:solidFill>
                            <a:schemeClr val="tx1"/>
                          </a:solidFill>
                          <a:effectLst/>
                          <a:latin typeface="+mj-lt"/>
                        </a:rPr>
                        <a:t>SECRETARIA OBRAS PUBLICAS (F)</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328,321,688</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1937150626"/>
                  </a:ext>
                </a:extLst>
              </a:tr>
              <a:tr h="108783">
                <a:tc>
                  <a:txBody>
                    <a:bodyPr/>
                    <a:lstStyle/>
                    <a:p>
                      <a:pPr>
                        <a:lnSpc>
                          <a:spcPct val="107000"/>
                        </a:lnSpc>
                        <a:spcAft>
                          <a:spcPts val="0"/>
                        </a:spcAft>
                      </a:pPr>
                      <a:r>
                        <a:rPr lang="es-CO" sz="800" b="0">
                          <a:solidFill>
                            <a:schemeClr val="tx1"/>
                          </a:solidFill>
                          <a:effectLst/>
                          <a:latin typeface="+mj-lt"/>
                        </a:rPr>
                        <a:t>SECRETARIA PRIVADA</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a:solidFill>
                            <a:schemeClr val="tx1"/>
                          </a:solidFill>
                          <a:effectLst/>
                          <a:latin typeface="+mj-lt"/>
                        </a:rPr>
                        <a:t>498,127,189</a:t>
                      </a:r>
                      <a:endParaRPr lang="es-CO" sz="800" b="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2514570559"/>
                  </a:ext>
                </a:extLst>
              </a:tr>
              <a:tr h="108783">
                <a:tc>
                  <a:txBody>
                    <a:bodyPr/>
                    <a:lstStyle/>
                    <a:p>
                      <a:pPr>
                        <a:lnSpc>
                          <a:spcPct val="107000"/>
                        </a:lnSpc>
                        <a:spcAft>
                          <a:spcPts val="0"/>
                        </a:spcAft>
                      </a:pPr>
                      <a:r>
                        <a:rPr lang="es-CO" sz="800" b="0" dirty="0">
                          <a:solidFill>
                            <a:schemeClr val="tx1"/>
                          </a:solidFill>
                          <a:effectLst/>
                          <a:latin typeface="+mj-lt"/>
                        </a:rPr>
                        <a:t>Total general</a:t>
                      </a:r>
                      <a:endParaRPr lang="es-CO" sz="800" b="0" dirty="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tc>
                  <a:txBody>
                    <a:bodyPr/>
                    <a:lstStyle/>
                    <a:p>
                      <a:pPr algn="r">
                        <a:lnSpc>
                          <a:spcPct val="107000"/>
                        </a:lnSpc>
                        <a:spcAft>
                          <a:spcPts val="0"/>
                        </a:spcAft>
                      </a:pPr>
                      <a:r>
                        <a:rPr lang="es-CO" sz="800" b="0" dirty="0">
                          <a:solidFill>
                            <a:schemeClr val="tx1"/>
                          </a:solidFill>
                          <a:effectLst/>
                          <a:latin typeface="+mj-lt"/>
                        </a:rPr>
                        <a:t>26,286,431,089</a:t>
                      </a:r>
                      <a:endParaRPr lang="es-CO" sz="800" b="0" dirty="0">
                        <a:solidFill>
                          <a:schemeClr val="tx1"/>
                        </a:solidFill>
                        <a:effectLst/>
                        <a:latin typeface="+mj-lt"/>
                        <a:ea typeface="Calibri" panose="020F0502020204030204" pitchFamily="34" charset="0"/>
                        <a:cs typeface="Times New Roman" panose="02020603050405020304" pitchFamily="18" charset="0"/>
                      </a:endParaRPr>
                    </a:p>
                  </a:txBody>
                  <a:tcPr marL="29862" marR="29862" marT="0" marB="0" anchor="b"/>
                </a:tc>
                <a:extLst>
                  <a:ext uri="{0D108BD9-81ED-4DB2-BD59-A6C34878D82A}">
                    <a16:rowId xmlns:a16="http://schemas.microsoft.com/office/drawing/2014/main" xmlns="" val="3067863101"/>
                  </a:ext>
                </a:extLst>
              </a:tr>
            </a:tbl>
          </a:graphicData>
        </a:graphic>
      </p:graphicFrame>
    </p:spTree>
    <p:extLst>
      <p:ext uri="{BB962C8B-B14F-4D97-AF65-F5344CB8AC3E}">
        <p14:creationId xmlns:p14="http://schemas.microsoft.com/office/powerpoint/2010/main" xmlns="" val="1533330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2" name="AutoShape 2" descr="▷ Gifs Animados de Caritas Felices - Gifs Animado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graphicFrame>
        <p:nvGraphicFramePr>
          <p:cNvPr id="11" name="Tabla 10"/>
          <p:cNvGraphicFramePr>
            <a:graphicFrameLocks noGrp="1"/>
          </p:cNvGraphicFramePr>
          <p:nvPr>
            <p:extLst/>
          </p:nvPr>
        </p:nvGraphicFramePr>
        <p:xfrm>
          <a:off x="3044127" y="1588802"/>
          <a:ext cx="5847715" cy="456566"/>
        </p:xfrm>
        <a:graphic>
          <a:graphicData uri="http://schemas.openxmlformats.org/drawingml/2006/table">
            <a:tbl>
              <a:tblPr firstRow="1" firstCol="1" bandRow="1">
                <a:tableStyleId>{5C22544A-7EE6-4342-B048-85BDC9FD1C3A}</a:tableStyleId>
              </a:tblPr>
              <a:tblGrid>
                <a:gridCol w="1963738">
                  <a:extLst>
                    <a:ext uri="{9D8B030D-6E8A-4147-A177-3AD203B41FA5}">
                      <a16:colId xmlns:a16="http://schemas.microsoft.com/office/drawing/2014/main" xmlns="" val="3690075202"/>
                    </a:ext>
                  </a:extLst>
                </a:gridCol>
                <a:gridCol w="3883977">
                  <a:extLst>
                    <a:ext uri="{9D8B030D-6E8A-4147-A177-3AD203B41FA5}">
                      <a16:colId xmlns:a16="http://schemas.microsoft.com/office/drawing/2014/main" xmlns="" val="840782853"/>
                    </a:ext>
                  </a:extLst>
                </a:gridCol>
              </a:tblGrid>
              <a:tr h="161925">
                <a:tc>
                  <a:txBody>
                    <a:bodyPr/>
                    <a:lstStyle/>
                    <a:p>
                      <a:pPr>
                        <a:lnSpc>
                          <a:spcPct val="107000"/>
                        </a:lnSpc>
                        <a:spcAft>
                          <a:spcPts val="0"/>
                        </a:spcAft>
                      </a:pPr>
                      <a:r>
                        <a:rPr lang="es-CO" sz="1400">
                          <a:solidFill>
                            <a:schemeClr val="tx1"/>
                          </a:solidFill>
                          <a:effectLst/>
                        </a:rPr>
                        <a:t>PENSIONADOS</a:t>
                      </a:r>
                      <a:endParaRPr lang="es-CO"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498475" indent="-498475" algn="r">
                        <a:lnSpc>
                          <a:spcPct val="107000"/>
                        </a:lnSpc>
                        <a:spcAft>
                          <a:spcPts val="0"/>
                        </a:spcAft>
                      </a:pPr>
                      <a:r>
                        <a:rPr lang="es-CO" sz="1400" dirty="0">
                          <a:solidFill>
                            <a:schemeClr val="tx1"/>
                          </a:solidFill>
                          <a:effectLst/>
                        </a:rPr>
                        <a:t>4.449.017.922</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897545977"/>
                  </a:ext>
                </a:extLst>
              </a:tr>
              <a:tr h="161925">
                <a:tc>
                  <a:txBody>
                    <a:bodyPr/>
                    <a:lstStyle/>
                    <a:p>
                      <a:pPr>
                        <a:lnSpc>
                          <a:spcPct val="107000"/>
                        </a:lnSpc>
                        <a:spcAft>
                          <a:spcPts val="0"/>
                        </a:spcAft>
                      </a:pPr>
                      <a:r>
                        <a:rPr lang="es-CO" sz="1400">
                          <a:solidFill>
                            <a:schemeClr val="tx1"/>
                          </a:solidFill>
                          <a:effectLst/>
                        </a:rPr>
                        <a:t>Total general</a:t>
                      </a:r>
                      <a:endParaRPr lang="es-CO"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dirty="0">
                          <a:solidFill>
                            <a:schemeClr val="tx1"/>
                          </a:solidFill>
                          <a:effectLst/>
                        </a:rPr>
                        <a:t>4.449.017.922</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871521600"/>
                  </a:ext>
                </a:extLst>
              </a:tr>
            </a:tbl>
          </a:graphicData>
        </a:graphic>
      </p:graphicFrame>
      <p:graphicFrame>
        <p:nvGraphicFramePr>
          <p:cNvPr id="12" name="Tabla 11"/>
          <p:cNvGraphicFramePr>
            <a:graphicFrameLocks noGrp="1"/>
          </p:cNvGraphicFramePr>
          <p:nvPr>
            <p:extLst/>
          </p:nvPr>
        </p:nvGraphicFramePr>
        <p:xfrm>
          <a:off x="3044127" y="2065814"/>
          <a:ext cx="5847715" cy="456566"/>
        </p:xfrm>
        <a:graphic>
          <a:graphicData uri="http://schemas.openxmlformats.org/drawingml/2006/table">
            <a:tbl>
              <a:tblPr firstRow="1" firstCol="1" bandRow="1">
                <a:tableStyleId>{5C22544A-7EE6-4342-B048-85BDC9FD1C3A}</a:tableStyleId>
              </a:tblPr>
              <a:tblGrid>
                <a:gridCol w="1954594">
                  <a:extLst>
                    <a:ext uri="{9D8B030D-6E8A-4147-A177-3AD203B41FA5}">
                      <a16:colId xmlns:a16="http://schemas.microsoft.com/office/drawing/2014/main" xmlns="" val="2359444027"/>
                    </a:ext>
                  </a:extLst>
                </a:gridCol>
                <a:gridCol w="3893121">
                  <a:extLst>
                    <a:ext uri="{9D8B030D-6E8A-4147-A177-3AD203B41FA5}">
                      <a16:colId xmlns:a16="http://schemas.microsoft.com/office/drawing/2014/main" xmlns="" val="1532005838"/>
                    </a:ext>
                  </a:extLst>
                </a:gridCol>
              </a:tblGrid>
              <a:tr h="161925">
                <a:tc>
                  <a:txBody>
                    <a:bodyPr/>
                    <a:lstStyle/>
                    <a:p>
                      <a:pPr>
                        <a:lnSpc>
                          <a:spcPct val="107000"/>
                        </a:lnSpc>
                        <a:spcAft>
                          <a:spcPts val="0"/>
                        </a:spcAft>
                      </a:pPr>
                      <a:r>
                        <a:rPr lang="es-CO" sz="1400" dirty="0">
                          <a:solidFill>
                            <a:schemeClr val="tx1"/>
                          </a:solidFill>
                          <a:effectLst/>
                        </a:rPr>
                        <a:t>CONCEJO MUNICIPAL</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513.785.597</a:t>
                      </a:r>
                      <a:endParaRPr lang="es-CO"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70737219"/>
                  </a:ext>
                </a:extLst>
              </a:tr>
              <a:tr h="161925">
                <a:tc>
                  <a:txBody>
                    <a:bodyPr/>
                    <a:lstStyle/>
                    <a:p>
                      <a:pPr>
                        <a:lnSpc>
                          <a:spcPct val="107000"/>
                        </a:lnSpc>
                        <a:spcAft>
                          <a:spcPts val="0"/>
                        </a:spcAft>
                      </a:pPr>
                      <a:r>
                        <a:rPr lang="es-CO" sz="1400" dirty="0">
                          <a:solidFill>
                            <a:schemeClr val="tx1"/>
                          </a:solidFill>
                          <a:effectLst/>
                        </a:rPr>
                        <a:t>Total general</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dirty="0">
                          <a:solidFill>
                            <a:schemeClr val="tx1"/>
                          </a:solidFill>
                          <a:effectLst/>
                        </a:rPr>
                        <a:t>513.785.597</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685553013"/>
                  </a:ext>
                </a:extLst>
              </a:tr>
            </a:tbl>
          </a:graphicData>
        </a:graphic>
      </p:graphicFrame>
      <p:graphicFrame>
        <p:nvGraphicFramePr>
          <p:cNvPr id="13" name="Tabla 12"/>
          <p:cNvGraphicFramePr>
            <a:graphicFrameLocks noGrp="1"/>
          </p:cNvGraphicFramePr>
          <p:nvPr>
            <p:extLst/>
          </p:nvPr>
        </p:nvGraphicFramePr>
        <p:xfrm>
          <a:off x="3044127" y="3282855"/>
          <a:ext cx="5847715" cy="684849"/>
        </p:xfrm>
        <a:graphic>
          <a:graphicData uri="http://schemas.openxmlformats.org/drawingml/2006/table">
            <a:tbl>
              <a:tblPr firstRow="1" firstCol="1" bandRow="1">
                <a:tableStyleId>{5C22544A-7EE6-4342-B048-85BDC9FD1C3A}</a:tableStyleId>
              </a:tblPr>
              <a:tblGrid>
                <a:gridCol w="2905571">
                  <a:extLst>
                    <a:ext uri="{9D8B030D-6E8A-4147-A177-3AD203B41FA5}">
                      <a16:colId xmlns:a16="http://schemas.microsoft.com/office/drawing/2014/main" xmlns="" val="3212183830"/>
                    </a:ext>
                  </a:extLst>
                </a:gridCol>
                <a:gridCol w="2942144">
                  <a:extLst>
                    <a:ext uri="{9D8B030D-6E8A-4147-A177-3AD203B41FA5}">
                      <a16:colId xmlns:a16="http://schemas.microsoft.com/office/drawing/2014/main" xmlns="" val="3389818760"/>
                    </a:ext>
                  </a:extLst>
                </a:gridCol>
              </a:tblGrid>
              <a:tr h="0">
                <a:tc>
                  <a:txBody>
                    <a:bodyPr/>
                    <a:lstStyle/>
                    <a:p>
                      <a:pPr>
                        <a:lnSpc>
                          <a:spcPct val="107000"/>
                        </a:lnSpc>
                        <a:spcAft>
                          <a:spcPts val="0"/>
                        </a:spcAft>
                      </a:pPr>
                      <a:r>
                        <a:rPr lang="es-CO" sz="1400">
                          <a:solidFill>
                            <a:schemeClr val="tx1"/>
                          </a:solidFill>
                          <a:effectLst/>
                        </a:rPr>
                        <a:t>SECRETARIA DE OBRAS PUBLICAS (F)</a:t>
                      </a:r>
                      <a:endParaRPr lang="es-CO"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220345" algn="r">
                        <a:lnSpc>
                          <a:spcPct val="107000"/>
                        </a:lnSpc>
                        <a:spcAft>
                          <a:spcPts val="0"/>
                        </a:spcAft>
                      </a:pPr>
                      <a:r>
                        <a:rPr lang="es-CO" sz="1400" dirty="0">
                          <a:solidFill>
                            <a:schemeClr val="tx1"/>
                          </a:solidFill>
                          <a:effectLst/>
                        </a:rPr>
                        <a:t>5.147.162</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33296074"/>
                  </a:ext>
                </a:extLst>
              </a:tr>
              <a:tr h="161925">
                <a:tc>
                  <a:txBody>
                    <a:bodyPr/>
                    <a:lstStyle/>
                    <a:p>
                      <a:pPr>
                        <a:lnSpc>
                          <a:spcPct val="107000"/>
                        </a:lnSpc>
                        <a:spcAft>
                          <a:spcPts val="0"/>
                        </a:spcAft>
                      </a:pPr>
                      <a:r>
                        <a:rPr lang="es-CO" sz="1400" dirty="0">
                          <a:solidFill>
                            <a:schemeClr val="tx1"/>
                          </a:solidFill>
                          <a:effectLst/>
                        </a:rPr>
                        <a:t>SECRETARIA DE OBRAS PUBLICAS (I)</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dirty="0">
                          <a:solidFill>
                            <a:schemeClr val="tx1"/>
                          </a:solidFill>
                          <a:effectLst/>
                        </a:rPr>
                        <a:t>59.616.501</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038261269"/>
                  </a:ext>
                </a:extLst>
              </a:tr>
              <a:tr h="161925">
                <a:tc>
                  <a:txBody>
                    <a:bodyPr/>
                    <a:lstStyle/>
                    <a:p>
                      <a:pPr>
                        <a:lnSpc>
                          <a:spcPct val="107000"/>
                        </a:lnSpc>
                        <a:spcAft>
                          <a:spcPts val="0"/>
                        </a:spcAft>
                      </a:pPr>
                      <a:r>
                        <a:rPr lang="es-CO" sz="1400" dirty="0">
                          <a:solidFill>
                            <a:schemeClr val="tx1"/>
                          </a:solidFill>
                          <a:effectLst/>
                        </a:rPr>
                        <a:t>Total general</a:t>
                      </a:r>
                      <a:endParaRPr lang="es-C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dirty="0">
                          <a:effectLst/>
                        </a:rPr>
                        <a:t>64.763.663</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948927791"/>
                  </a:ext>
                </a:extLst>
              </a:tr>
            </a:tbl>
          </a:graphicData>
        </a:graphic>
      </p:graphicFrame>
      <p:sp>
        <p:nvSpPr>
          <p:cNvPr id="14" name="Rectángulo 13"/>
          <p:cNvSpPr/>
          <p:nvPr/>
        </p:nvSpPr>
        <p:spPr>
          <a:xfrm>
            <a:off x="4377195" y="2814743"/>
            <a:ext cx="3181577" cy="339324"/>
          </a:xfrm>
          <a:prstGeom prst="rect">
            <a:avLst/>
          </a:prstGeom>
        </p:spPr>
        <p:txBody>
          <a:bodyPr wrap="none">
            <a:spAutoFit/>
          </a:bodyPr>
          <a:lstStyle/>
          <a:p>
            <a:pPr algn="ctr" defTabSz="685800">
              <a:lnSpc>
                <a:spcPct val="107000"/>
              </a:lnSpc>
              <a:spcAft>
                <a:spcPts val="800"/>
              </a:spcAft>
            </a:pPr>
            <a:r>
              <a:rPr lang="es-MX" sz="1500" b="1" dirty="0">
                <a:solidFill>
                  <a:prstClr val="black"/>
                </a:solidFill>
                <a:latin typeface="Arial" panose="020B0604020202020204" pitchFamily="34" charset="0"/>
                <a:ea typeface="Calibri" panose="020F0502020204030204" pitchFamily="34" charset="0"/>
                <a:cs typeface="Times New Roman" panose="02020603050405020304" pitchFamily="18" charset="0"/>
              </a:rPr>
              <a:t>NOMINA TRABAJADOR OFICIAL</a:t>
            </a:r>
            <a:endParaRPr lang="es-CO"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a 14"/>
          <p:cNvGraphicFramePr>
            <a:graphicFrameLocks noGrp="1"/>
          </p:cNvGraphicFramePr>
          <p:nvPr>
            <p:extLst/>
          </p:nvPr>
        </p:nvGraphicFramePr>
        <p:xfrm>
          <a:off x="3041903" y="4724516"/>
          <a:ext cx="5849938" cy="1458559"/>
        </p:xfrm>
        <a:graphic>
          <a:graphicData uri="http://schemas.openxmlformats.org/drawingml/2006/table">
            <a:tbl>
              <a:tblPr firstRow="1" firstCol="1" bandRow="1">
                <a:tableStyleId>{5C22544A-7EE6-4342-B048-85BDC9FD1C3A}</a:tableStyleId>
              </a:tblPr>
              <a:tblGrid>
                <a:gridCol w="2159000">
                  <a:extLst>
                    <a:ext uri="{9D8B030D-6E8A-4147-A177-3AD203B41FA5}">
                      <a16:colId xmlns:a16="http://schemas.microsoft.com/office/drawing/2014/main" xmlns="" val="3695003715"/>
                    </a:ext>
                  </a:extLst>
                </a:gridCol>
                <a:gridCol w="2192655">
                  <a:extLst>
                    <a:ext uri="{9D8B030D-6E8A-4147-A177-3AD203B41FA5}">
                      <a16:colId xmlns:a16="http://schemas.microsoft.com/office/drawing/2014/main" xmlns="" val="524894873"/>
                    </a:ext>
                  </a:extLst>
                </a:gridCol>
                <a:gridCol w="1498283">
                  <a:extLst>
                    <a:ext uri="{9D8B030D-6E8A-4147-A177-3AD203B41FA5}">
                      <a16:colId xmlns:a16="http://schemas.microsoft.com/office/drawing/2014/main" xmlns="" val="1078706489"/>
                    </a:ext>
                  </a:extLst>
                </a:gridCol>
              </a:tblGrid>
              <a:tr h="544159">
                <a:tc>
                  <a:txBody>
                    <a:bodyPr/>
                    <a:lstStyle/>
                    <a:p>
                      <a:pPr algn="ctr">
                        <a:lnSpc>
                          <a:spcPct val="107000"/>
                        </a:lnSpc>
                        <a:spcAft>
                          <a:spcPts val="0"/>
                        </a:spcAft>
                      </a:pPr>
                      <a:r>
                        <a:rPr lang="es-CO" sz="1400">
                          <a:solidFill>
                            <a:schemeClr val="tx1"/>
                          </a:solidFill>
                          <a:effectLst/>
                        </a:rPr>
                        <a:t>NOMINA</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400" dirty="0">
                          <a:solidFill>
                            <a:schemeClr val="tx1"/>
                          </a:solidFill>
                          <a:effectLst/>
                        </a:rPr>
                        <a:t>NOMINA/PRESTACIONES SOCIALES</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solidFill>
                            <a:schemeClr val="tx1"/>
                          </a:solidFill>
                          <a:effectLst/>
                        </a:rPr>
                        <a:t>CANTIDAD FUNCIONARIOS</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146982150"/>
                  </a:ext>
                </a:extLst>
              </a:tr>
              <a:tr h="228600">
                <a:tc>
                  <a:txBody>
                    <a:bodyPr/>
                    <a:lstStyle/>
                    <a:p>
                      <a:pPr>
                        <a:lnSpc>
                          <a:spcPct val="107000"/>
                        </a:lnSpc>
                        <a:spcAft>
                          <a:spcPts val="0"/>
                        </a:spcAft>
                      </a:pPr>
                      <a:r>
                        <a:rPr lang="es-CO" sz="1400">
                          <a:solidFill>
                            <a:schemeClr val="tx1"/>
                          </a:solidFill>
                          <a:effectLst/>
                        </a:rPr>
                        <a:t>ADMINISTRATIVA</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26,286,431,089</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622</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269938227"/>
                  </a:ext>
                </a:extLst>
              </a:tr>
              <a:tr h="228600">
                <a:tc>
                  <a:txBody>
                    <a:bodyPr/>
                    <a:lstStyle/>
                    <a:p>
                      <a:pPr>
                        <a:lnSpc>
                          <a:spcPct val="107000"/>
                        </a:lnSpc>
                        <a:spcAft>
                          <a:spcPts val="0"/>
                        </a:spcAft>
                      </a:pPr>
                      <a:r>
                        <a:rPr lang="es-CO" sz="1400">
                          <a:solidFill>
                            <a:schemeClr val="tx1"/>
                          </a:solidFill>
                          <a:effectLst/>
                        </a:rPr>
                        <a:t>JUBILADOS</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4,449,017,922</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284</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6439847"/>
                  </a:ext>
                </a:extLst>
              </a:tr>
              <a:tr h="228600">
                <a:tc>
                  <a:txBody>
                    <a:bodyPr/>
                    <a:lstStyle/>
                    <a:p>
                      <a:pPr>
                        <a:lnSpc>
                          <a:spcPct val="107000"/>
                        </a:lnSpc>
                        <a:spcAft>
                          <a:spcPts val="0"/>
                        </a:spcAft>
                      </a:pPr>
                      <a:r>
                        <a:rPr lang="es-CO" sz="1400">
                          <a:solidFill>
                            <a:schemeClr val="tx1"/>
                          </a:solidFill>
                          <a:effectLst/>
                        </a:rPr>
                        <a:t>CONCEJO</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513,785,597</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12</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03755594"/>
                  </a:ext>
                </a:extLst>
              </a:tr>
              <a:tr h="228600">
                <a:tc>
                  <a:txBody>
                    <a:bodyPr/>
                    <a:lstStyle/>
                    <a:p>
                      <a:pPr>
                        <a:lnSpc>
                          <a:spcPct val="107000"/>
                        </a:lnSpc>
                        <a:spcAft>
                          <a:spcPts val="0"/>
                        </a:spcAft>
                      </a:pPr>
                      <a:r>
                        <a:rPr lang="es-CO" sz="1400">
                          <a:solidFill>
                            <a:schemeClr val="tx1"/>
                          </a:solidFill>
                          <a:effectLst/>
                        </a:rPr>
                        <a:t>TRABAJADOR OFICIAL</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a:solidFill>
                            <a:schemeClr val="tx1"/>
                          </a:solidFill>
                          <a:effectLst/>
                        </a:rPr>
                        <a:t>64,763,663</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CO" sz="1400" dirty="0">
                          <a:solidFill>
                            <a:schemeClr val="tx1"/>
                          </a:solidFill>
                          <a:effectLst/>
                        </a:rPr>
                        <a:t>1</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35763736"/>
                  </a:ext>
                </a:extLst>
              </a:tr>
            </a:tbl>
          </a:graphicData>
        </a:graphic>
      </p:graphicFrame>
      <p:sp>
        <p:nvSpPr>
          <p:cNvPr id="16" name="Rectángulo 15"/>
          <p:cNvSpPr/>
          <p:nvPr/>
        </p:nvSpPr>
        <p:spPr>
          <a:xfrm>
            <a:off x="4774464" y="4183254"/>
            <a:ext cx="2145652" cy="339324"/>
          </a:xfrm>
          <a:prstGeom prst="rect">
            <a:avLst/>
          </a:prstGeom>
        </p:spPr>
        <p:txBody>
          <a:bodyPr wrap="none">
            <a:spAutoFit/>
          </a:bodyPr>
          <a:lstStyle/>
          <a:p>
            <a:pPr algn="ctr" defTabSz="685800">
              <a:lnSpc>
                <a:spcPct val="107000"/>
              </a:lnSpc>
              <a:spcAft>
                <a:spcPts val="800"/>
              </a:spcAft>
            </a:pPr>
            <a:r>
              <a:rPr lang="es-MX" sz="1500" b="1" dirty="0">
                <a:solidFill>
                  <a:prstClr val="black"/>
                </a:solidFill>
                <a:latin typeface="Calibri" panose="020F0502020204030204"/>
                <a:ea typeface="Calibri" panose="020F0502020204030204" pitchFamily="34" charset="0"/>
                <a:cs typeface="Times New Roman" panose="02020603050405020304" pitchFamily="18" charset="0"/>
              </a:rPr>
              <a:t>CONSOLIDADO NOMINA</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842018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 y="2240569"/>
            <a:ext cx="4606283" cy="181051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1" y="5047488"/>
            <a:ext cx="4606283" cy="181051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1" y="-1"/>
            <a:ext cx="12191999" cy="2102649"/>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ítulo 2"/>
          <p:cNvSpPr txBox="1">
            <a:spLocks/>
          </p:cNvSpPr>
          <p:nvPr/>
        </p:nvSpPr>
        <p:spPr>
          <a:xfrm>
            <a:off x="4039616" y="2507170"/>
            <a:ext cx="7792665" cy="43508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Consideración de la Agenda Urbana Global</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Recuperación de confianza en lo público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Determinación por acortar la brecha social</a:t>
            </a:r>
            <a:endParaRPr lang="en-US" sz="18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Presencia institucional en el territorio</a:t>
            </a: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Proyecto de largo aliento</a:t>
            </a:r>
            <a:endParaRPr lang="en-US"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Una apuesta por la </a:t>
            </a:r>
            <a:r>
              <a:rPr lang="es-CO" sz="18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Glocalidad</a:t>
            </a:r>
            <a:endPar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La educación y la cultura como elemento estructural</a:t>
            </a: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Giro de énfasis entre fondo y forma - Calidad Vs Cantidad</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Apropiación de la tecnología a favor del proyecto Urbano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Dimensión humana del funcionario público</a:t>
            </a:r>
          </a:p>
          <a:p>
            <a:pPr algn="r"/>
            <a:endPar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xmlns="" val="0"/>
              </a:ext>
            </a:extLst>
          </a:blip>
          <a:srcRect l="9121" t="14385" r="10683"/>
          <a:stretch/>
        </p:blipFill>
        <p:spPr>
          <a:xfrm>
            <a:off x="0" y="2563705"/>
            <a:ext cx="4606284" cy="3971160"/>
          </a:xfrm>
          <a:prstGeom prst="rect">
            <a:avLst/>
          </a:prstGeom>
        </p:spPr>
      </p:pic>
      <p:pic>
        <p:nvPicPr>
          <p:cNvPr id="7" name="Imagen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rgbClr val="004591"/>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2">
            <a:extLst>
              <a:ext uri="{FF2B5EF4-FFF2-40B4-BE49-F238E27FC236}">
                <a16:creationId xmlns:a16="http://schemas.microsoft.com/office/drawing/2014/main" xmlns="" id="{55C315F6-2ADB-4011-985C-08BEA5DD9F6F}"/>
              </a:ext>
            </a:extLst>
          </p:cNvPr>
          <p:cNvSpPr txBox="1">
            <a:spLocks/>
          </p:cNvSpPr>
          <p:nvPr/>
        </p:nvSpPr>
        <p:spPr>
          <a:xfrm>
            <a:off x="233681" y="772274"/>
            <a:ext cx="11598600" cy="1038585"/>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10000"/>
              </a:lnSpc>
            </a:pPr>
            <a:r>
              <a:rPr lang="es-CO" sz="2800" dirty="0">
                <a:solidFill>
                  <a:schemeClr val="bg1"/>
                </a:solidFill>
                <a:latin typeface="Segoe UI" panose="020B0502040204020203" pitchFamily="34" charset="0"/>
                <a:cs typeface="Segoe UI" panose="020B0502040204020203" pitchFamily="34" charset="0"/>
              </a:rPr>
              <a:t>Hemos planteado 10 grandes retos como parte del </a:t>
            </a:r>
            <a:r>
              <a:rPr lang="es-CO" sz="2800" b="1" dirty="0">
                <a:solidFill>
                  <a:schemeClr val="bg1"/>
                </a:solidFill>
                <a:latin typeface="Segoe UI" panose="020B0502040204020203" pitchFamily="34" charset="0"/>
                <a:cs typeface="Segoe UI" panose="020B0502040204020203" pitchFamily="34" charset="0"/>
              </a:rPr>
              <a:t>CAMBIO DE PARADIGMA</a:t>
            </a:r>
            <a:r>
              <a:rPr lang="es-CO" sz="2800" dirty="0">
                <a:solidFill>
                  <a:schemeClr val="bg1"/>
                </a:solidFill>
                <a:latin typeface="Segoe UI" panose="020B0502040204020203" pitchFamily="34" charset="0"/>
                <a:cs typeface="Segoe UI" panose="020B0502040204020203" pitchFamily="34" charset="0"/>
              </a:rPr>
              <a:t> y estrategia del </a:t>
            </a:r>
            <a:r>
              <a:rPr lang="es-CO" sz="2800" b="1" dirty="0">
                <a:solidFill>
                  <a:schemeClr val="bg1"/>
                </a:solidFill>
                <a:latin typeface="Segoe UI" panose="020B0502040204020203" pitchFamily="34" charset="0"/>
                <a:cs typeface="Segoe UI" panose="020B0502040204020203" pitchFamily="34" charset="0"/>
              </a:rPr>
              <a:t>PDM</a:t>
            </a:r>
            <a:r>
              <a:rPr lang="es-CO" sz="2800" dirty="0">
                <a:solidFill>
                  <a:schemeClr val="bg1"/>
                </a:solidFill>
                <a:latin typeface="Segoe UI" panose="020B0502040204020203" pitchFamily="34" charset="0"/>
                <a:cs typeface="Segoe UI" panose="020B0502040204020203" pitchFamily="34" charset="0"/>
              </a:rPr>
              <a:t>, 6 de ellos fortalecen el pacto de Seguridad y Convivencia</a:t>
            </a:r>
          </a:p>
        </p:txBody>
      </p:sp>
      <p:pic>
        <p:nvPicPr>
          <p:cNvPr id="10" name="Imagen 9">
            <a:extLst>
              <a:ext uri="{FF2B5EF4-FFF2-40B4-BE49-F238E27FC236}">
                <a16:creationId xmlns:a16="http://schemas.microsoft.com/office/drawing/2014/main" xmlns="" id="{D1034BEA-CC6B-4A58-93F3-FD78269433B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513" y="0"/>
            <a:ext cx="12261026" cy="6858000"/>
          </a:xfrm>
          <a:prstGeom prst="rect">
            <a:avLst/>
          </a:prstGeom>
        </p:spPr>
      </p:pic>
      <p:sp>
        <p:nvSpPr>
          <p:cNvPr id="14" name="Título 1"/>
          <p:cNvSpPr>
            <a:spLocks noGrp="1"/>
          </p:cNvSpPr>
          <p:nvPr>
            <p:ph type="ctrTitle"/>
          </p:nvPr>
        </p:nvSpPr>
        <p:spPr>
          <a:xfrm>
            <a:off x="1524000" y="803621"/>
            <a:ext cx="9144000" cy="1760083"/>
          </a:xfrm>
        </p:spPr>
        <p:txBody>
          <a:bodyPr>
            <a:normAutofit/>
          </a:bodyPr>
          <a:lstStyle/>
          <a:p>
            <a:r>
              <a:rPr lang="es-CO" b="1" dirty="0">
                <a:solidFill>
                  <a:schemeClr val="accent5">
                    <a:lumMod val="50000"/>
                  </a:schemeClr>
                </a:solidFill>
                <a:latin typeface="Arial" panose="020B0604020202020204" pitchFamily="34" charset="0"/>
                <a:cs typeface="Arial" panose="020B0604020202020204" pitchFamily="34" charset="0"/>
              </a:rPr>
              <a:t>INFORME DE GESTIÓN</a:t>
            </a:r>
            <a:endParaRPr lang="es-ES_tradnl" b="1" dirty="0">
              <a:solidFill>
                <a:schemeClr val="accent5">
                  <a:lumMod val="50000"/>
                </a:schemeClr>
              </a:solidFill>
              <a:latin typeface="Arial" panose="020B0604020202020204" pitchFamily="34" charset="0"/>
              <a:cs typeface="Arial" panose="020B0604020202020204" pitchFamily="34" charset="0"/>
            </a:endParaRPr>
          </a:p>
        </p:txBody>
      </p:sp>
      <p:sp>
        <p:nvSpPr>
          <p:cNvPr id="15" name="Subtítulo 2"/>
          <p:cNvSpPr>
            <a:spLocks noGrp="1"/>
          </p:cNvSpPr>
          <p:nvPr>
            <p:ph type="subTitle" idx="1"/>
          </p:nvPr>
        </p:nvSpPr>
        <p:spPr>
          <a:xfrm>
            <a:off x="966953" y="3184264"/>
            <a:ext cx="10100440" cy="2210013"/>
          </a:xfrm>
        </p:spPr>
        <p:txBody>
          <a:bodyPr>
            <a:normAutofit lnSpcReduction="10000"/>
          </a:bodyPr>
          <a:lstStyle/>
          <a:p>
            <a:r>
              <a:rPr lang="es-ES_tradnl" sz="3600" b="1" dirty="0">
                <a:solidFill>
                  <a:schemeClr val="bg1"/>
                </a:solidFill>
                <a:latin typeface="Arial" panose="020B0604020202020204" pitchFamily="34" charset="0"/>
                <a:cs typeface="Arial" panose="020B0604020202020204" pitchFamily="34" charset="0"/>
              </a:rPr>
              <a:t>SECRETARÍA DE SERVICIOS ADMINISTRATIVOS</a:t>
            </a:r>
          </a:p>
          <a:p>
            <a:r>
              <a:rPr lang="es-ES_tradnl" sz="3600" b="1" dirty="0">
                <a:solidFill>
                  <a:schemeClr val="bg1"/>
                </a:solidFill>
                <a:latin typeface="Arial" panose="020B0604020202020204" pitchFamily="34" charset="0"/>
                <a:cs typeface="Arial" panose="020B0604020202020204" pitchFamily="34" charset="0"/>
              </a:rPr>
              <a:t> MARTA CECILIA AGUIRRE QUINTERO.</a:t>
            </a:r>
          </a:p>
          <a:p>
            <a:r>
              <a:rPr lang="es-ES_tradnl" sz="3600" b="1" dirty="0">
                <a:solidFill>
                  <a:schemeClr val="bg1"/>
                </a:solidFill>
                <a:latin typeface="Arial" panose="020B0604020202020204" pitchFamily="34" charset="0"/>
                <a:cs typeface="Arial" panose="020B0604020202020204" pitchFamily="34" charset="0"/>
              </a:rPr>
              <a:t>Secretaria Encargada</a:t>
            </a:r>
          </a:p>
          <a:p>
            <a:endParaRPr lang="es-ES_tradnl" sz="3600" b="1" dirty="0">
              <a:solidFill>
                <a:schemeClr val="bg1"/>
              </a:solidFill>
            </a:endParaRPr>
          </a:p>
        </p:txBody>
      </p:sp>
    </p:spTree>
    <p:extLst>
      <p:ext uri="{BB962C8B-B14F-4D97-AF65-F5344CB8AC3E}">
        <p14:creationId xmlns:p14="http://schemas.microsoft.com/office/powerpoint/2010/main" xmlns="" val="707212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xmlns="" id="{DD442AE1-5024-4449-BFA6-416BF4EC955D}"/>
              </a:ext>
            </a:extLst>
          </p:cNvPr>
          <p:cNvGraphicFramePr/>
          <p:nvPr>
            <p:extLst/>
          </p:nvPr>
        </p:nvGraphicFramePr>
        <p:xfrm>
          <a:off x="3041905" y="320041"/>
          <a:ext cx="5961887" cy="5093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7202661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2" name="AutoShape 2" descr="▷ Gifs Animados de Caritas Felices - Gifs Animado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3" name="Rectángulo 2"/>
          <p:cNvSpPr/>
          <p:nvPr/>
        </p:nvSpPr>
        <p:spPr>
          <a:xfrm>
            <a:off x="1831975" y="1233132"/>
            <a:ext cx="8476488" cy="784830"/>
          </a:xfrm>
          <a:prstGeom prst="rect">
            <a:avLst/>
          </a:prstGeom>
        </p:spPr>
        <p:txBody>
          <a:bodyPr wrap="square">
            <a:spAutoFit/>
          </a:bodyPr>
          <a:lstStyle/>
          <a:p>
            <a:pPr algn="just" defTabSz="685800"/>
            <a:r>
              <a:rPr lang="es-CO" sz="1500" b="1" dirty="0">
                <a:solidFill>
                  <a:prstClr val="black"/>
                </a:solidFill>
                <a:latin typeface="Calibri" panose="020F0502020204030204"/>
                <a:ea typeface="Calibri" panose="020F0502020204030204" pitchFamily="34" charset="0"/>
                <a:cs typeface="Arial" panose="020B0604020202020204" pitchFamily="34" charset="0"/>
              </a:rPr>
              <a:t>INCAPACIDADES “PRESTACIONES ECONOMICAS”: </a:t>
            </a:r>
            <a:r>
              <a:rPr lang="es-CO" sz="1500" dirty="0">
                <a:solidFill>
                  <a:prstClr val="black"/>
                </a:solidFill>
                <a:latin typeface="Calibri" panose="020F0502020204030204"/>
                <a:ea typeface="Calibri" panose="020F0502020204030204" pitchFamily="34" charset="0"/>
                <a:cs typeface="Arial" panose="020B0604020202020204" pitchFamily="34" charset="0"/>
              </a:rPr>
              <a:t>Se presenta consolidado de las prestaciones económicas, recuperadas por concepto de incapacidades, entre las diferentes EPS por valor de $ 269,252,512.</a:t>
            </a:r>
          </a:p>
        </p:txBody>
      </p:sp>
      <p:graphicFrame>
        <p:nvGraphicFramePr>
          <p:cNvPr id="4" name="Tabla 3"/>
          <p:cNvGraphicFramePr>
            <a:graphicFrameLocks noGrp="1"/>
          </p:cNvGraphicFramePr>
          <p:nvPr>
            <p:extLst/>
          </p:nvPr>
        </p:nvGraphicFramePr>
        <p:xfrm>
          <a:off x="1908303" y="2000432"/>
          <a:ext cx="8400161" cy="3757586"/>
        </p:xfrm>
        <a:graphic>
          <a:graphicData uri="http://schemas.openxmlformats.org/drawingml/2006/table">
            <a:tbl>
              <a:tblPr firstRow="1" firstCol="1" bandRow="1">
                <a:tableStyleId>{5C22544A-7EE6-4342-B048-85BDC9FD1C3A}</a:tableStyleId>
              </a:tblPr>
              <a:tblGrid>
                <a:gridCol w="764066">
                  <a:extLst>
                    <a:ext uri="{9D8B030D-6E8A-4147-A177-3AD203B41FA5}">
                      <a16:colId xmlns:a16="http://schemas.microsoft.com/office/drawing/2014/main" xmlns="" val="657990075"/>
                    </a:ext>
                  </a:extLst>
                </a:gridCol>
                <a:gridCol w="823815">
                  <a:extLst>
                    <a:ext uri="{9D8B030D-6E8A-4147-A177-3AD203B41FA5}">
                      <a16:colId xmlns:a16="http://schemas.microsoft.com/office/drawing/2014/main" xmlns="" val="1474819219"/>
                    </a:ext>
                  </a:extLst>
                </a:gridCol>
                <a:gridCol w="1033272">
                  <a:extLst>
                    <a:ext uri="{9D8B030D-6E8A-4147-A177-3AD203B41FA5}">
                      <a16:colId xmlns:a16="http://schemas.microsoft.com/office/drawing/2014/main" xmlns="" val="4119720572"/>
                    </a:ext>
                  </a:extLst>
                </a:gridCol>
                <a:gridCol w="850392">
                  <a:extLst>
                    <a:ext uri="{9D8B030D-6E8A-4147-A177-3AD203B41FA5}">
                      <a16:colId xmlns:a16="http://schemas.microsoft.com/office/drawing/2014/main" xmlns="" val="2096944007"/>
                    </a:ext>
                  </a:extLst>
                </a:gridCol>
                <a:gridCol w="868680">
                  <a:extLst>
                    <a:ext uri="{9D8B030D-6E8A-4147-A177-3AD203B41FA5}">
                      <a16:colId xmlns:a16="http://schemas.microsoft.com/office/drawing/2014/main" xmlns="" val="374335253"/>
                    </a:ext>
                  </a:extLst>
                </a:gridCol>
                <a:gridCol w="896112">
                  <a:extLst>
                    <a:ext uri="{9D8B030D-6E8A-4147-A177-3AD203B41FA5}">
                      <a16:colId xmlns:a16="http://schemas.microsoft.com/office/drawing/2014/main" xmlns="" val="756794502"/>
                    </a:ext>
                  </a:extLst>
                </a:gridCol>
                <a:gridCol w="868680">
                  <a:extLst>
                    <a:ext uri="{9D8B030D-6E8A-4147-A177-3AD203B41FA5}">
                      <a16:colId xmlns:a16="http://schemas.microsoft.com/office/drawing/2014/main" xmlns="" val="2034016166"/>
                    </a:ext>
                  </a:extLst>
                </a:gridCol>
                <a:gridCol w="539496">
                  <a:extLst>
                    <a:ext uri="{9D8B030D-6E8A-4147-A177-3AD203B41FA5}">
                      <a16:colId xmlns:a16="http://schemas.microsoft.com/office/drawing/2014/main" xmlns="" val="2704548551"/>
                    </a:ext>
                  </a:extLst>
                </a:gridCol>
                <a:gridCol w="777240">
                  <a:extLst>
                    <a:ext uri="{9D8B030D-6E8A-4147-A177-3AD203B41FA5}">
                      <a16:colId xmlns:a16="http://schemas.microsoft.com/office/drawing/2014/main" xmlns="" val="4150081981"/>
                    </a:ext>
                  </a:extLst>
                </a:gridCol>
                <a:gridCol w="978408">
                  <a:extLst>
                    <a:ext uri="{9D8B030D-6E8A-4147-A177-3AD203B41FA5}">
                      <a16:colId xmlns:a16="http://schemas.microsoft.com/office/drawing/2014/main" xmlns="" val="1977916192"/>
                    </a:ext>
                  </a:extLst>
                </a:gridCol>
              </a:tblGrid>
              <a:tr h="334808">
                <a:tc gridSpan="10">
                  <a:txBody>
                    <a:bodyPr/>
                    <a:lstStyle/>
                    <a:p>
                      <a:pPr algn="ctr">
                        <a:lnSpc>
                          <a:spcPct val="107000"/>
                        </a:lnSpc>
                        <a:spcAft>
                          <a:spcPts val="0"/>
                        </a:spcAft>
                      </a:pPr>
                      <a:r>
                        <a:rPr lang="es-CO" sz="900" dirty="0">
                          <a:solidFill>
                            <a:schemeClr val="tx1"/>
                          </a:solidFill>
                          <a:effectLst/>
                          <a:latin typeface="+mj-lt"/>
                        </a:rPr>
                        <a:t>INGRESOS CUENTA DE AHORROS DAVIVIENDA 03750058575 A 30 DE SEPTIEMBRE DE 2020</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408085447"/>
                  </a:ext>
                </a:extLst>
              </a:tr>
              <a:tr h="194310">
                <a:tc>
                  <a:txBody>
                    <a:bodyPr/>
                    <a:lstStyle/>
                    <a:p>
                      <a:pPr algn="ctr">
                        <a:lnSpc>
                          <a:spcPct val="107000"/>
                        </a:lnSpc>
                        <a:spcAft>
                          <a:spcPts val="0"/>
                        </a:spcAft>
                      </a:pPr>
                      <a:r>
                        <a:rPr lang="es-CO" sz="900" dirty="0">
                          <a:solidFill>
                            <a:schemeClr val="tx1"/>
                          </a:solidFill>
                          <a:effectLst/>
                          <a:latin typeface="+mj-lt"/>
                        </a:rPr>
                        <a:t>EPS</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ENERO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FEBRERO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MARZO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ABRIL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dirty="0">
                          <a:solidFill>
                            <a:schemeClr val="tx1"/>
                          </a:solidFill>
                          <a:effectLst/>
                          <a:latin typeface="+mj-lt"/>
                        </a:rPr>
                        <a:t> MAYO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JUNIO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dirty="0">
                          <a:solidFill>
                            <a:schemeClr val="tx1"/>
                          </a:solidFill>
                          <a:effectLst/>
                          <a:latin typeface="+mj-lt"/>
                        </a:rPr>
                        <a:t> JULIO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AGOSTO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a:solidFill>
                            <a:schemeClr val="tx1"/>
                          </a:solidFill>
                          <a:effectLst/>
                          <a:latin typeface="+mj-lt"/>
                        </a:rPr>
                        <a:t> SEPTIEMBRE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845442844"/>
                  </a:ext>
                </a:extLst>
              </a:tr>
              <a:tr h="194310">
                <a:tc>
                  <a:txBody>
                    <a:bodyPr/>
                    <a:lstStyle/>
                    <a:p>
                      <a:pPr>
                        <a:lnSpc>
                          <a:spcPct val="107000"/>
                        </a:lnSpc>
                        <a:spcAft>
                          <a:spcPts val="0"/>
                        </a:spcAft>
                      </a:pPr>
                      <a:r>
                        <a:rPr lang="es-CO" sz="900">
                          <a:solidFill>
                            <a:schemeClr val="tx1"/>
                          </a:solidFill>
                          <a:effectLst/>
                          <a:latin typeface="+mj-lt"/>
                        </a:rPr>
                        <a:t> SURA</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21,110,495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8,375,130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4,630,727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19,309,285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7,072,232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17,717,957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9,575,507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15,266,916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17,872,065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261246740"/>
                  </a:ext>
                </a:extLst>
              </a:tr>
              <a:tr h="194310">
                <a:tc>
                  <a:txBody>
                    <a:bodyPr/>
                    <a:lstStyle/>
                    <a:p>
                      <a:pPr>
                        <a:lnSpc>
                          <a:spcPct val="107000"/>
                        </a:lnSpc>
                        <a:spcAft>
                          <a:spcPts val="0"/>
                        </a:spcAft>
                      </a:pPr>
                      <a:r>
                        <a:rPr lang="es-CO" sz="900">
                          <a:solidFill>
                            <a:schemeClr val="tx1"/>
                          </a:solidFill>
                          <a:effectLst/>
                          <a:latin typeface="+mj-lt"/>
                        </a:rPr>
                        <a:t>COOMEVA</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1,103,816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5,161,121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2,565,499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4141580100"/>
                  </a:ext>
                </a:extLst>
              </a:tr>
              <a:tr h="194310">
                <a:tc>
                  <a:txBody>
                    <a:bodyPr/>
                    <a:lstStyle/>
                    <a:p>
                      <a:pPr>
                        <a:lnSpc>
                          <a:spcPct val="107000"/>
                        </a:lnSpc>
                        <a:spcAft>
                          <a:spcPts val="0"/>
                        </a:spcAft>
                      </a:pPr>
                      <a:r>
                        <a:rPr lang="es-CO" sz="900">
                          <a:solidFill>
                            <a:schemeClr val="tx1"/>
                          </a:solidFill>
                          <a:effectLst/>
                          <a:latin typeface="+mj-lt"/>
                        </a:rPr>
                        <a:t>NUEVA EPS</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274,089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10,915,662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769,317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645,616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71,672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718083782"/>
                  </a:ext>
                </a:extLst>
              </a:tr>
              <a:tr h="194310">
                <a:tc>
                  <a:txBody>
                    <a:bodyPr/>
                    <a:lstStyle/>
                    <a:p>
                      <a:pPr>
                        <a:lnSpc>
                          <a:spcPct val="107000"/>
                        </a:lnSpc>
                        <a:spcAft>
                          <a:spcPts val="0"/>
                        </a:spcAft>
                      </a:pPr>
                      <a:r>
                        <a:rPr lang="es-CO" sz="900">
                          <a:solidFill>
                            <a:schemeClr val="tx1"/>
                          </a:solidFill>
                          <a:effectLst/>
                          <a:latin typeface="+mj-lt"/>
                        </a:rPr>
                        <a:t>SANITAS</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753980450"/>
                  </a:ext>
                </a:extLst>
              </a:tr>
              <a:tr h="194310">
                <a:tc>
                  <a:txBody>
                    <a:bodyPr/>
                    <a:lstStyle/>
                    <a:p>
                      <a:pPr>
                        <a:lnSpc>
                          <a:spcPct val="107000"/>
                        </a:lnSpc>
                        <a:spcAft>
                          <a:spcPts val="0"/>
                        </a:spcAft>
                      </a:pPr>
                      <a:r>
                        <a:rPr lang="es-CO" sz="900">
                          <a:solidFill>
                            <a:schemeClr val="tx1"/>
                          </a:solidFill>
                          <a:effectLst/>
                          <a:latin typeface="+mj-lt"/>
                        </a:rPr>
                        <a:t>MEDIMAS</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287252903"/>
                  </a:ext>
                </a:extLst>
              </a:tr>
              <a:tr h="194310">
                <a:tc>
                  <a:txBody>
                    <a:bodyPr/>
                    <a:lstStyle/>
                    <a:p>
                      <a:pPr>
                        <a:lnSpc>
                          <a:spcPct val="107000"/>
                        </a:lnSpc>
                        <a:spcAft>
                          <a:spcPts val="0"/>
                        </a:spcAft>
                      </a:pPr>
                      <a:r>
                        <a:rPr lang="es-CO" sz="900">
                          <a:solidFill>
                            <a:schemeClr val="tx1"/>
                          </a:solidFill>
                          <a:effectLst/>
                          <a:latin typeface="+mj-lt"/>
                        </a:rPr>
                        <a:t>SALUDTOTAL</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324,462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2,147,975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1,378,810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803399696"/>
                  </a:ext>
                </a:extLst>
              </a:tr>
              <a:tr h="194310">
                <a:tc>
                  <a:txBody>
                    <a:bodyPr/>
                    <a:lstStyle/>
                    <a:p>
                      <a:pPr>
                        <a:lnSpc>
                          <a:spcPct val="107000"/>
                        </a:lnSpc>
                        <a:spcAft>
                          <a:spcPts val="0"/>
                        </a:spcAft>
                      </a:pPr>
                      <a:r>
                        <a:rPr lang="es-CO" sz="900">
                          <a:solidFill>
                            <a:schemeClr val="tx1"/>
                          </a:solidFill>
                          <a:effectLst/>
                          <a:latin typeface="+mj-lt"/>
                        </a:rPr>
                        <a:t>SAVIASALUD</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936221029"/>
                  </a:ext>
                </a:extLst>
              </a:tr>
              <a:tr h="194310">
                <a:tc>
                  <a:txBody>
                    <a:bodyPr/>
                    <a:lstStyle/>
                    <a:p>
                      <a:pPr>
                        <a:lnSpc>
                          <a:spcPct val="107000"/>
                        </a:lnSpc>
                        <a:spcAft>
                          <a:spcPts val="0"/>
                        </a:spcAft>
                      </a:pPr>
                      <a:r>
                        <a:rPr lang="es-CO" sz="900">
                          <a:solidFill>
                            <a:schemeClr val="tx1"/>
                          </a:solidFill>
                          <a:effectLst/>
                          <a:latin typeface="+mj-lt"/>
                        </a:rPr>
                        <a:t>ARL POSITIVA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15,611,963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4,919,217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1,124,310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4,262,293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686541533"/>
                  </a:ext>
                </a:extLst>
              </a:tr>
              <a:tr h="194310">
                <a:tc>
                  <a:txBody>
                    <a:bodyPr/>
                    <a:lstStyle/>
                    <a:p>
                      <a:pPr>
                        <a:lnSpc>
                          <a:spcPct val="107000"/>
                        </a:lnSpc>
                        <a:spcAft>
                          <a:spcPts val="0"/>
                        </a:spcAft>
                      </a:pPr>
                      <a:r>
                        <a:rPr lang="es-CO" sz="900">
                          <a:solidFill>
                            <a:schemeClr val="tx1"/>
                          </a:solidFill>
                          <a:effectLst/>
                          <a:latin typeface="+mj-lt"/>
                        </a:rPr>
                        <a:t>ARL SURA</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4,348,385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2,679,742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5,119,557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6,332,039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78,566,653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38173822"/>
                  </a:ext>
                </a:extLst>
              </a:tr>
              <a:tr h="194310">
                <a:tc>
                  <a:txBody>
                    <a:bodyPr/>
                    <a:lstStyle/>
                    <a:p>
                      <a:pPr>
                        <a:lnSpc>
                          <a:spcPct val="107000"/>
                        </a:lnSpc>
                        <a:spcAft>
                          <a:spcPts val="0"/>
                        </a:spcAft>
                      </a:pPr>
                      <a:r>
                        <a:rPr lang="es-CO" sz="900">
                          <a:solidFill>
                            <a:schemeClr val="tx1"/>
                          </a:solidFill>
                          <a:effectLst/>
                          <a:latin typeface="+mj-lt"/>
                        </a:rPr>
                        <a:t>TOTALES</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36,996,547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29,662,210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a:solidFill>
                            <a:schemeClr val="tx1"/>
                          </a:solidFill>
                          <a:effectLst/>
                          <a:latin typeface="+mj-lt"/>
                        </a:rPr>
                        <a:t> $     14,689,679 </a:t>
                      </a:r>
                      <a:endParaRPr lang="es-CO" sz="90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24,022,759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12,837,405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28,312,289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9,575,507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15,266,916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CO" sz="900" dirty="0">
                          <a:solidFill>
                            <a:schemeClr val="tx1"/>
                          </a:solidFill>
                          <a:effectLst/>
                          <a:latin typeface="+mj-lt"/>
                        </a:rPr>
                        <a:t> $    97,889,200 </a:t>
                      </a:r>
                      <a:endParaRPr lang="es-CO" sz="9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471040969"/>
                  </a:ext>
                </a:extLst>
              </a:tr>
            </a:tbl>
          </a:graphicData>
        </a:graphic>
      </p:graphicFrame>
    </p:spTree>
    <p:extLst>
      <p:ext uri="{BB962C8B-B14F-4D97-AF65-F5344CB8AC3E}">
        <p14:creationId xmlns:p14="http://schemas.microsoft.com/office/powerpoint/2010/main" xmlns="" val="17604669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03119" y="294169"/>
            <a:ext cx="3821174" cy="323165"/>
          </a:xfrm>
          <a:prstGeom prst="rect">
            <a:avLst/>
          </a:prstGeom>
        </p:spPr>
        <p:txBody>
          <a:bodyPr wrap="none">
            <a:spAutoFit/>
          </a:bodyPr>
          <a:lstStyle/>
          <a:p>
            <a:pPr defTabSz="685800"/>
            <a:r>
              <a:rPr lang="es-CO" sz="1500" b="1" dirty="0">
                <a:solidFill>
                  <a:prstClr val="black"/>
                </a:solidFill>
                <a:latin typeface="Calibri" panose="020F0502020204030204"/>
                <a:ea typeface="Calibri" panose="020F0502020204030204" pitchFamily="34" charset="0"/>
              </a:rPr>
              <a:t>Consolidado de clasificación de incapacidades</a:t>
            </a:r>
            <a:endParaRPr lang="es-CO" sz="1500" dirty="0">
              <a:solidFill>
                <a:prstClr val="black"/>
              </a:solidFill>
              <a:latin typeface="Calibri" panose="020F0502020204030204"/>
            </a:endParaRPr>
          </a:p>
        </p:txBody>
      </p:sp>
      <p:graphicFrame>
        <p:nvGraphicFramePr>
          <p:cNvPr id="3" name="Tabla 2"/>
          <p:cNvGraphicFramePr>
            <a:graphicFrameLocks noGrp="1"/>
          </p:cNvGraphicFramePr>
          <p:nvPr>
            <p:extLst/>
          </p:nvPr>
        </p:nvGraphicFramePr>
        <p:xfrm>
          <a:off x="2054352" y="620223"/>
          <a:ext cx="7863840" cy="1027243"/>
        </p:xfrm>
        <a:graphic>
          <a:graphicData uri="http://schemas.openxmlformats.org/drawingml/2006/table">
            <a:tbl>
              <a:tblPr firstRow="1" firstCol="1" bandRow="1">
                <a:tableStyleId>{5C22544A-7EE6-4342-B048-85BDC9FD1C3A}</a:tableStyleId>
              </a:tblPr>
              <a:tblGrid>
                <a:gridCol w="1746504">
                  <a:extLst>
                    <a:ext uri="{9D8B030D-6E8A-4147-A177-3AD203B41FA5}">
                      <a16:colId xmlns:a16="http://schemas.microsoft.com/office/drawing/2014/main" xmlns="" val="729271466"/>
                    </a:ext>
                  </a:extLst>
                </a:gridCol>
                <a:gridCol w="155448">
                  <a:extLst>
                    <a:ext uri="{9D8B030D-6E8A-4147-A177-3AD203B41FA5}">
                      <a16:colId xmlns:a16="http://schemas.microsoft.com/office/drawing/2014/main" xmlns="" val="3373151815"/>
                    </a:ext>
                  </a:extLst>
                </a:gridCol>
                <a:gridCol w="640080">
                  <a:extLst>
                    <a:ext uri="{9D8B030D-6E8A-4147-A177-3AD203B41FA5}">
                      <a16:colId xmlns:a16="http://schemas.microsoft.com/office/drawing/2014/main" xmlns="" val="2419061132"/>
                    </a:ext>
                  </a:extLst>
                </a:gridCol>
                <a:gridCol w="618137">
                  <a:extLst>
                    <a:ext uri="{9D8B030D-6E8A-4147-A177-3AD203B41FA5}">
                      <a16:colId xmlns:a16="http://schemas.microsoft.com/office/drawing/2014/main" xmlns="" val="2096236553"/>
                    </a:ext>
                  </a:extLst>
                </a:gridCol>
                <a:gridCol w="489566">
                  <a:extLst>
                    <a:ext uri="{9D8B030D-6E8A-4147-A177-3AD203B41FA5}">
                      <a16:colId xmlns:a16="http://schemas.microsoft.com/office/drawing/2014/main" xmlns="" val="3236204237"/>
                    </a:ext>
                  </a:extLst>
                </a:gridCol>
                <a:gridCol w="419345">
                  <a:extLst>
                    <a:ext uri="{9D8B030D-6E8A-4147-A177-3AD203B41FA5}">
                      <a16:colId xmlns:a16="http://schemas.microsoft.com/office/drawing/2014/main" xmlns="" val="1144009051"/>
                    </a:ext>
                  </a:extLst>
                </a:gridCol>
                <a:gridCol w="539496">
                  <a:extLst>
                    <a:ext uri="{9D8B030D-6E8A-4147-A177-3AD203B41FA5}">
                      <a16:colId xmlns:a16="http://schemas.microsoft.com/office/drawing/2014/main" xmlns="" val="1755402338"/>
                    </a:ext>
                  </a:extLst>
                </a:gridCol>
                <a:gridCol w="466344">
                  <a:extLst>
                    <a:ext uri="{9D8B030D-6E8A-4147-A177-3AD203B41FA5}">
                      <a16:colId xmlns:a16="http://schemas.microsoft.com/office/drawing/2014/main" xmlns="" val="1685363710"/>
                    </a:ext>
                  </a:extLst>
                </a:gridCol>
                <a:gridCol w="713232">
                  <a:extLst>
                    <a:ext uri="{9D8B030D-6E8A-4147-A177-3AD203B41FA5}">
                      <a16:colId xmlns:a16="http://schemas.microsoft.com/office/drawing/2014/main" xmlns="" val="1750810047"/>
                    </a:ext>
                  </a:extLst>
                </a:gridCol>
                <a:gridCol w="585216">
                  <a:extLst>
                    <a:ext uri="{9D8B030D-6E8A-4147-A177-3AD203B41FA5}">
                      <a16:colId xmlns:a16="http://schemas.microsoft.com/office/drawing/2014/main" xmlns="" val="2307331038"/>
                    </a:ext>
                  </a:extLst>
                </a:gridCol>
                <a:gridCol w="722376">
                  <a:extLst>
                    <a:ext uri="{9D8B030D-6E8A-4147-A177-3AD203B41FA5}">
                      <a16:colId xmlns:a16="http://schemas.microsoft.com/office/drawing/2014/main" xmlns="" val="480401911"/>
                    </a:ext>
                  </a:extLst>
                </a:gridCol>
                <a:gridCol w="768096">
                  <a:extLst>
                    <a:ext uri="{9D8B030D-6E8A-4147-A177-3AD203B41FA5}">
                      <a16:colId xmlns:a16="http://schemas.microsoft.com/office/drawing/2014/main" xmlns="" val="957451049"/>
                    </a:ext>
                  </a:extLst>
                </a:gridCol>
              </a:tblGrid>
              <a:tr h="142875">
                <a:tc gridSpan="2">
                  <a:txBody>
                    <a:bodyPr/>
                    <a:lstStyle/>
                    <a:p>
                      <a:pPr algn="ctr">
                        <a:lnSpc>
                          <a:spcPct val="107000"/>
                        </a:lnSpc>
                        <a:spcAft>
                          <a:spcPts val="0"/>
                        </a:spcAft>
                      </a:pPr>
                      <a:r>
                        <a:rPr lang="es-CO" sz="900" b="1">
                          <a:solidFill>
                            <a:schemeClr val="tx1"/>
                          </a:solidFill>
                          <a:effectLst/>
                        </a:rPr>
                        <a:t>CLASIFICACION</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a:txBody>
                    <a:bodyPr/>
                    <a:lstStyle/>
                    <a:p>
                      <a:pPr algn="ctr">
                        <a:lnSpc>
                          <a:spcPct val="107000"/>
                        </a:lnSpc>
                        <a:spcAft>
                          <a:spcPts val="0"/>
                        </a:spcAft>
                      </a:pPr>
                      <a:r>
                        <a:rPr lang="es-CO" sz="900" b="1" dirty="0">
                          <a:solidFill>
                            <a:schemeClr val="tx1"/>
                          </a:solidFill>
                          <a:effectLst/>
                        </a:rPr>
                        <a:t> ENERO </a:t>
                      </a:r>
                      <a:endParaRPr lang="es-CO"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dirty="0">
                          <a:solidFill>
                            <a:schemeClr val="tx1"/>
                          </a:solidFill>
                          <a:effectLst/>
                        </a:rPr>
                        <a:t> FEBRERO </a:t>
                      </a:r>
                      <a:endParaRPr lang="es-CO"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MARZO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ABRIL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MAYO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JUNIO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JULIO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AGOSTO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SEPTIEMBRE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 OCTUBRE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633064931"/>
                  </a:ext>
                </a:extLst>
              </a:tr>
              <a:tr h="142875">
                <a:tc gridSpan="2">
                  <a:txBody>
                    <a:bodyPr/>
                    <a:lstStyle/>
                    <a:p>
                      <a:pPr>
                        <a:lnSpc>
                          <a:spcPct val="107000"/>
                        </a:lnSpc>
                        <a:spcAft>
                          <a:spcPts val="0"/>
                        </a:spcAft>
                      </a:pPr>
                      <a:r>
                        <a:rPr lang="es-CO" sz="900" b="1">
                          <a:solidFill>
                            <a:schemeClr val="tx1"/>
                          </a:solidFill>
                          <a:effectLst/>
                        </a:rPr>
                        <a:t>ENFERMEDAD GENERAL</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CO"/>
                    </a:p>
                  </a:txBody>
                  <a:tcPr/>
                </a:tc>
                <a:tc>
                  <a:txBody>
                    <a:bodyPr/>
                    <a:lstStyle/>
                    <a:p>
                      <a:pPr algn="ctr">
                        <a:lnSpc>
                          <a:spcPct val="107000"/>
                        </a:lnSpc>
                        <a:spcAft>
                          <a:spcPts val="0"/>
                        </a:spcAft>
                      </a:pPr>
                      <a:r>
                        <a:rPr lang="es-CO" sz="900" b="1">
                          <a:solidFill>
                            <a:schemeClr val="tx1"/>
                          </a:solidFill>
                          <a:effectLst/>
                        </a:rPr>
                        <a:t>45</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43</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50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16</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9</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23</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25</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42</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57</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64</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87422956"/>
                  </a:ext>
                </a:extLst>
              </a:tr>
              <a:tr h="142875">
                <a:tc>
                  <a:txBody>
                    <a:bodyPr/>
                    <a:lstStyle/>
                    <a:p>
                      <a:pPr>
                        <a:lnSpc>
                          <a:spcPct val="107000"/>
                        </a:lnSpc>
                        <a:spcAft>
                          <a:spcPts val="0"/>
                        </a:spcAft>
                      </a:pPr>
                      <a:r>
                        <a:rPr lang="es-CO" sz="900" b="1">
                          <a:solidFill>
                            <a:schemeClr val="tx1"/>
                          </a:solidFill>
                          <a:effectLst/>
                        </a:rPr>
                        <a:t>ENFERMEDAD PROFESIONAL</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900" b="1">
                          <a:solidFill>
                            <a:schemeClr val="tx1"/>
                          </a:solidFill>
                          <a:effectLst/>
                        </a:rPr>
                        <a:t>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2</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2</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5</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96000089"/>
                  </a:ext>
                </a:extLst>
              </a:tr>
              <a:tr h="142875">
                <a:tc>
                  <a:txBody>
                    <a:bodyPr/>
                    <a:lstStyle/>
                    <a:p>
                      <a:pPr>
                        <a:lnSpc>
                          <a:spcPct val="107000"/>
                        </a:lnSpc>
                        <a:spcAft>
                          <a:spcPts val="0"/>
                        </a:spcAft>
                      </a:pPr>
                      <a:r>
                        <a:rPr lang="es-CO" sz="900" b="1">
                          <a:solidFill>
                            <a:schemeClr val="tx1"/>
                          </a:solidFill>
                          <a:effectLst/>
                        </a:rPr>
                        <a:t>ACCIDENTE LABORAL</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900" b="1">
                          <a:solidFill>
                            <a:schemeClr val="tx1"/>
                          </a:solidFill>
                          <a:effectLst/>
                        </a:rPr>
                        <a:t>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3</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5</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3</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8</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4</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7</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5</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2</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9</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8</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716436442"/>
                  </a:ext>
                </a:extLst>
              </a:tr>
              <a:tr h="142875">
                <a:tc>
                  <a:txBody>
                    <a:bodyPr/>
                    <a:lstStyle/>
                    <a:p>
                      <a:pPr>
                        <a:lnSpc>
                          <a:spcPct val="107000"/>
                        </a:lnSpc>
                        <a:spcAft>
                          <a:spcPts val="0"/>
                        </a:spcAft>
                      </a:pPr>
                      <a:r>
                        <a:rPr lang="es-CO" sz="900" b="1">
                          <a:solidFill>
                            <a:schemeClr val="tx1"/>
                          </a:solidFill>
                          <a:effectLst/>
                        </a:rPr>
                        <a:t>LICENCIA DE PATERNIDAD</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900" b="1">
                          <a:solidFill>
                            <a:schemeClr val="tx1"/>
                          </a:solidFill>
                          <a:effectLst/>
                        </a:rPr>
                        <a:t>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1</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2</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938382464"/>
                  </a:ext>
                </a:extLst>
              </a:tr>
              <a:tr h="142875">
                <a:tc>
                  <a:txBody>
                    <a:bodyPr/>
                    <a:lstStyle/>
                    <a:p>
                      <a:pPr>
                        <a:lnSpc>
                          <a:spcPct val="107000"/>
                        </a:lnSpc>
                        <a:spcAft>
                          <a:spcPts val="0"/>
                        </a:spcAft>
                      </a:pPr>
                      <a:r>
                        <a:rPr lang="es-CO" sz="900" b="1">
                          <a:solidFill>
                            <a:schemeClr val="tx1"/>
                          </a:solidFill>
                          <a:effectLst/>
                        </a:rPr>
                        <a:t>LICENCIA DE MATERNIDAD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CO" sz="900" b="1">
                          <a:solidFill>
                            <a:schemeClr val="tx1"/>
                          </a:solidFill>
                          <a:effectLst/>
                        </a:rPr>
                        <a:t>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1</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1</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1</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900" b="1">
                          <a:solidFill>
                            <a:schemeClr val="tx1"/>
                          </a:solidFill>
                          <a:effectLst/>
                        </a:rPr>
                        <a:t>1</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630577408"/>
                  </a:ext>
                </a:extLst>
              </a:tr>
              <a:tr h="142875">
                <a:tc gridSpan="2">
                  <a:txBody>
                    <a:bodyPr/>
                    <a:lstStyle/>
                    <a:p>
                      <a:pPr algn="ctr">
                        <a:lnSpc>
                          <a:spcPct val="107000"/>
                        </a:lnSpc>
                        <a:spcAft>
                          <a:spcPts val="0"/>
                        </a:spcAft>
                      </a:pPr>
                      <a:r>
                        <a:rPr lang="es-CO" sz="900" b="1">
                          <a:solidFill>
                            <a:schemeClr val="tx1"/>
                          </a:solidFill>
                          <a:effectLst/>
                        </a:rPr>
                        <a:t>TOTALES </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CO"/>
                    </a:p>
                  </a:txBody>
                  <a:tcPr/>
                </a:tc>
                <a:tc>
                  <a:txBody>
                    <a:bodyPr/>
                    <a:lstStyle/>
                    <a:p>
                      <a:pPr algn="ctr">
                        <a:lnSpc>
                          <a:spcPct val="107000"/>
                        </a:lnSpc>
                        <a:spcAft>
                          <a:spcPts val="0"/>
                        </a:spcAft>
                      </a:pPr>
                      <a:r>
                        <a:rPr lang="es-CO" sz="900" b="1">
                          <a:solidFill>
                            <a:schemeClr val="tx1"/>
                          </a:solidFill>
                          <a:effectLst/>
                        </a:rPr>
                        <a:t>50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48</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53</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25</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13</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31</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30</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46</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a:solidFill>
                            <a:schemeClr val="tx1"/>
                          </a:solidFill>
                          <a:effectLst/>
                        </a:rPr>
                        <a:t>68</a:t>
                      </a:r>
                      <a:endParaRPr lang="es-CO"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00" b="1" dirty="0">
                          <a:solidFill>
                            <a:schemeClr val="tx1"/>
                          </a:solidFill>
                          <a:effectLst/>
                        </a:rPr>
                        <a:t>80</a:t>
                      </a:r>
                      <a:endParaRPr lang="es-CO"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46293214"/>
                  </a:ext>
                </a:extLst>
              </a:tr>
            </a:tbl>
          </a:graphicData>
        </a:graphic>
      </p:graphicFrame>
      <p:sp>
        <p:nvSpPr>
          <p:cNvPr id="4" name="Rectángulo 3"/>
          <p:cNvSpPr/>
          <p:nvPr/>
        </p:nvSpPr>
        <p:spPr>
          <a:xfrm>
            <a:off x="3918159" y="1841114"/>
            <a:ext cx="3083088" cy="339324"/>
          </a:xfrm>
          <a:prstGeom prst="rect">
            <a:avLst/>
          </a:prstGeom>
        </p:spPr>
        <p:txBody>
          <a:bodyPr wrap="none">
            <a:spAutoFit/>
          </a:bodyPr>
          <a:lstStyle/>
          <a:p>
            <a:pPr defTabSz="685800">
              <a:lnSpc>
                <a:spcPct val="107000"/>
              </a:lnSpc>
            </a:pPr>
            <a:r>
              <a:rPr lang="es-CO" sz="1500" b="1" dirty="0">
                <a:solidFill>
                  <a:prstClr val="black"/>
                </a:solidFill>
                <a:latin typeface="Calibri" panose="020F0502020204030204"/>
                <a:ea typeface="Calibri" panose="020F0502020204030204" pitchFamily="34" charset="0"/>
                <a:cs typeface="Times New Roman" panose="02020603050405020304" pitchFamily="18" charset="0"/>
              </a:rPr>
              <a:t>SEGURIDAD SOCIAL Y PARAFISCALES</a:t>
            </a:r>
            <a:endParaRPr lang="es-CO" sz="1500" dirty="0">
              <a:solidFill>
                <a:prstClr val="black"/>
              </a:solidFill>
              <a:latin typeface="Calibri" panose="020F0502020204030204"/>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nvPr>
        </p:nvGraphicFramePr>
        <p:xfrm>
          <a:off x="2725054" y="2169475"/>
          <a:ext cx="6377304" cy="2339975"/>
        </p:xfrm>
        <a:graphic>
          <a:graphicData uri="http://schemas.openxmlformats.org/drawingml/2006/table">
            <a:tbl>
              <a:tblPr firstRow="1" firstCol="1" bandRow="1">
                <a:tableStyleId>{5C22544A-7EE6-4342-B048-85BDC9FD1C3A}</a:tableStyleId>
              </a:tblPr>
              <a:tblGrid>
                <a:gridCol w="1043628">
                  <a:extLst>
                    <a:ext uri="{9D8B030D-6E8A-4147-A177-3AD203B41FA5}">
                      <a16:colId xmlns:a16="http://schemas.microsoft.com/office/drawing/2014/main" xmlns="" val="78852895"/>
                    </a:ext>
                  </a:extLst>
                </a:gridCol>
                <a:gridCol w="1386426">
                  <a:extLst>
                    <a:ext uri="{9D8B030D-6E8A-4147-A177-3AD203B41FA5}">
                      <a16:colId xmlns:a16="http://schemas.microsoft.com/office/drawing/2014/main" xmlns="" val="3987996021"/>
                    </a:ext>
                  </a:extLst>
                </a:gridCol>
                <a:gridCol w="1081717">
                  <a:extLst>
                    <a:ext uri="{9D8B030D-6E8A-4147-A177-3AD203B41FA5}">
                      <a16:colId xmlns:a16="http://schemas.microsoft.com/office/drawing/2014/main" xmlns="" val="2195132596"/>
                    </a:ext>
                  </a:extLst>
                </a:gridCol>
                <a:gridCol w="973164">
                  <a:extLst>
                    <a:ext uri="{9D8B030D-6E8A-4147-A177-3AD203B41FA5}">
                      <a16:colId xmlns:a16="http://schemas.microsoft.com/office/drawing/2014/main" xmlns="" val="898027692"/>
                    </a:ext>
                  </a:extLst>
                </a:gridCol>
                <a:gridCol w="989669">
                  <a:extLst>
                    <a:ext uri="{9D8B030D-6E8A-4147-A177-3AD203B41FA5}">
                      <a16:colId xmlns:a16="http://schemas.microsoft.com/office/drawing/2014/main" xmlns="" val="3823185824"/>
                    </a:ext>
                  </a:extLst>
                </a:gridCol>
                <a:gridCol w="902700">
                  <a:extLst>
                    <a:ext uri="{9D8B030D-6E8A-4147-A177-3AD203B41FA5}">
                      <a16:colId xmlns:a16="http://schemas.microsoft.com/office/drawing/2014/main" xmlns="" val="2608797953"/>
                    </a:ext>
                  </a:extLst>
                </a:gridCol>
              </a:tblGrid>
              <a:tr h="445135">
                <a:tc gridSpan="6">
                  <a:txBody>
                    <a:bodyPr/>
                    <a:lstStyle/>
                    <a:p>
                      <a:pPr algn="ctr">
                        <a:lnSpc>
                          <a:spcPct val="107000"/>
                        </a:lnSpc>
                        <a:spcAft>
                          <a:spcPts val="0"/>
                        </a:spcAft>
                      </a:pPr>
                      <a:r>
                        <a:rPr lang="es-CO" sz="950">
                          <a:solidFill>
                            <a:schemeClr val="tx1"/>
                          </a:solidFill>
                          <a:effectLst/>
                        </a:rPr>
                        <a:t>INFORME RESUMIDO DE PAGOS POR ADMINISTRADORAS EN SEGURIDAD SOCIAL DURANTE LA VIGENCIA 2020 (DEL 01/01/2020 AL 30/10/2020) (SALUD, PENSIÓN, ARL Y PARAFISCALES DE EMPLEADOS) Y SALUD JUBILADOS</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122963389"/>
                  </a:ext>
                </a:extLst>
              </a:tr>
              <a:tr h="186690">
                <a:tc gridSpan="6">
                  <a:txBody>
                    <a:bodyPr/>
                    <a:lstStyle/>
                    <a:p>
                      <a:pPr>
                        <a:lnSpc>
                          <a:spcPct val="107000"/>
                        </a:lnSpc>
                        <a:spcAft>
                          <a:spcPts val="0"/>
                        </a:spcAft>
                      </a:pPr>
                      <a:r>
                        <a:rPr lang="es-CO" sz="950">
                          <a:solidFill>
                            <a:schemeClr val="tx1"/>
                          </a:solidFill>
                          <a:effectLst/>
                        </a:rPr>
                        <a:t>RESUMEN DE PAGO A PENSIÓN </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51521136"/>
                  </a:ext>
                </a:extLst>
              </a:tr>
              <a:tr h="391795">
                <a:tc>
                  <a:txBody>
                    <a:bodyPr/>
                    <a:lstStyle/>
                    <a:p>
                      <a:pPr>
                        <a:lnSpc>
                          <a:spcPct val="107000"/>
                        </a:lnSpc>
                        <a:spcAft>
                          <a:spcPts val="0"/>
                        </a:spcAft>
                      </a:pPr>
                      <a:r>
                        <a:rPr lang="es-CO" sz="950">
                          <a:solidFill>
                            <a:schemeClr val="tx1"/>
                          </a:solidFill>
                          <a:effectLst/>
                        </a:rPr>
                        <a:t>ADMINISTRADORA</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SUMATORIA IBC</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COTIZACIÓN OBLIGATORIA</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FONDO DE SOLIDARIDAD PENSIONAL</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FONDO DE SOLIDARIDAD Y SUBSISTENCIA</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VALOR PAGADO </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34632446"/>
                  </a:ext>
                </a:extLst>
              </a:tr>
              <a:tr h="186690">
                <a:tc>
                  <a:txBody>
                    <a:bodyPr/>
                    <a:lstStyle/>
                    <a:p>
                      <a:pPr>
                        <a:lnSpc>
                          <a:spcPct val="107000"/>
                        </a:lnSpc>
                        <a:spcAft>
                          <a:spcPts val="0"/>
                        </a:spcAft>
                      </a:pPr>
                      <a:r>
                        <a:rPr lang="es-CO" sz="950">
                          <a:solidFill>
                            <a:schemeClr val="tx1"/>
                          </a:solidFill>
                          <a:effectLst/>
                        </a:rPr>
                        <a:t>COLFONDOS</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6,391,907,872</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861,765,100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18,619,400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18,619,400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899,003,900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125193583"/>
                  </a:ext>
                </a:extLst>
              </a:tr>
              <a:tr h="186690">
                <a:tc>
                  <a:txBody>
                    <a:bodyPr/>
                    <a:lstStyle/>
                    <a:p>
                      <a:pPr>
                        <a:lnSpc>
                          <a:spcPct val="107000"/>
                        </a:lnSpc>
                        <a:spcAft>
                          <a:spcPts val="0"/>
                        </a:spcAft>
                      </a:pPr>
                      <a:r>
                        <a:rPr lang="es-CO" sz="950">
                          <a:solidFill>
                            <a:schemeClr val="tx1"/>
                          </a:solidFill>
                          <a:effectLst/>
                        </a:rPr>
                        <a:t>COLPENSIONES</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12,654,143,904</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1,696,636,500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35,555,500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35,583,000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1,767,775,000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204146156"/>
                  </a:ext>
                </a:extLst>
              </a:tr>
              <a:tr h="186690">
                <a:tc>
                  <a:txBody>
                    <a:bodyPr/>
                    <a:lstStyle/>
                    <a:p>
                      <a:pPr>
                        <a:lnSpc>
                          <a:spcPct val="107000"/>
                        </a:lnSpc>
                        <a:spcAft>
                          <a:spcPts val="0"/>
                        </a:spcAft>
                      </a:pPr>
                      <a:r>
                        <a:rPr lang="es-CO" sz="950">
                          <a:solidFill>
                            <a:schemeClr val="tx1"/>
                          </a:solidFill>
                          <a:effectLst/>
                        </a:rPr>
                        <a:t>PORVENIR</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2,994,057,028</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399,947,200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9,298,100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9,578,800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418,824,100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854160063"/>
                  </a:ext>
                </a:extLst>
              </a:tr>
              <a:tr h="186690">
                <a:tc>
                  <a:txBody>
                    <a:bodyPr/>
                    <a:lstStyle/>
                    <a:p>
                      <a:pPr>
                        <a:lnSpc>
                          <a:spcPct val="107000"/>
                        </a:lnSpc>
                        <a:spcAft>
                          <a:spcPts val="0"/>
                        </a:spcAft>
                      </a:pPr>
                      <a:r>
                        <a:rPr lang="es-CO" sz="950">
                          <a:solidFill>
                            <a:schemeClr val="tx1"/>
                          </a:solidFill>
                          <a:effectLst/>
                        </a:rPr>
                        <a:t>PROTECCIÓN </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2,851,966,720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380,157,800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8,885,600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8,913,100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397,956,500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18956653"/>
                  </a:ext>
                </a:extLst>
              </a:tr>
              <a:tr h="186690">
                <a:tc>
                  <a:txBody>
                    <a:bodyPr/>
                    <a:lstStyle/>
                    <a:p>
                      <a:pPr>
                        <a:lnSpc>
                          <a:spcPct val="107000"/>
                        </a:lnSpc>
                        <a:spcAft>
                          <a:spcPts val="0"/>
                        </a:spcAft>
                      </a:pPr>
                      <a:r>
                        <a:rPr lang="es-CO" sz="950">
                          <a:solidFill>
                            <a:schemeClr val="tx1"/>
                          </a:solidFill>
                          <a:effectLst/>
                        </a:rPr>
                        <a:t>SKANDIA</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164,092,201</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21,953,000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657,500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 </a:t>
                      </a:r>
                      <a:endParaRPr lang="es-CO" sz="1100">
                        <a:solidFill>
                          <a:schemeClr val="tx1"/>
                        </a:solidFill>
                        <a:effectLst/>
                      </a:endParaRPr>
                    </a:p>
                    <a:p>
                      <a:pPr algn="ctr">
                        <a:lnSpc>
                          <a:spcPct val="107000"/>
                        </a:lnSpc>
                        <a:spcAft>
                          <a:spcPts val="0"/>
                        </a:spcAft>
                      </a:pPr>
                      <a:r>
                        <a:rPr lang="es-CO" sz="950">
                          <a:solidFill>
                            <a:schemeClr val="tx1"/>
                          </a:solidFill>
                          <a:effectLst/>
                        </a:rPr>
                        <a:t>657,500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23,268,000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482984756"/>
                  </a:ext>
                </a:extLst>
              </a:tr>
              <a:tr h="186690">
                <a:tc>
                  <a:txBody>
                    <a:bodyPr/>
                    <a:lstStyle/>
                    <a:p>
                      <a:pPr>
                        <a:lnSpc>
                          <a:spcPct val="107000"/>
                        </a:lnSpc>
                        <a:spcAft>
                          <a:spcPts val="0"/>
                        </a:spcAft>
                      </a:pPr>
                      <a:r>
                        <a:rPr lang="es-CO" sz="950">
                          <a:solidFill>
                            <a:schemeClr val="tx1"/>
                          </a:solidFill>
                          <a:effectLst/>
                        </a:rPr>
                        <a:t>TOTAL (AFP)</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25,056,167,725</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3,360,459,600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73,016,100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a:solidFill>
                            <a:schemeClr val="tx1"/>
                          </a:solidFill>
                          <a:effectLst/>
                        </a:rPr>
                        <a:t>73,351,800</a:t>
                      </a:r>
                      <a:endParaRPr lang="es-C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950" dirty="0">
                          <a:solidFill>
                            <a:schemeClr val="tx1"/>
                          </a:solidFill>
                          <a:effectLst/>
                        </a:rPr>
                        <a:t>3,506,827,500</a:t>
                      </a:r>
                      <a:endParaRPr lang="es-C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667796452"/>
                  </a:ext>
                </a:extLst>
              </a:tr>
            </a:tbl>
          </a:graphicData>
        </a:graphic>
      </p:graphicFrame>
    </p:spTree>
    <p:extLst>
      <p:ext uri="{BB962C8B-B14F-4D97-AF65-F5344CB8AC3E}">
        <p14:creationId xmlns:p14="http://schemas.microsoft.com/office/powerpoint/2010/main" xmlns="" val="23365333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53842" y="6398625"/>
            <a:ext cx="4847771" cy="515526"/>
          </a:xfrm>
          <a:prstGeom prst="rect">
            <a:avLst/>
          </a:prstGeom>
          <a:noFill/>
        </p:spPr>
        <p:txBody>
          <a:bodyPr wrap="square" rtlCol="0">
            <a:spAutoFit/>
          </a:bodyPr>
          <a:lstStyle/>
          <a:p>
            <a:pPr defTabSz="685800"/>
            <a:r>
              <a:rPr lang="es-CO" sz="1400" dirty="0">
                <a:solidFill>
                  <a:prstClr val="black"/>
                </a:solidFill>
                <a:latin typeface="Calibri" panose="020F0502020204030204"/>
              </a:rPr>
              <a:t>Código : F- GI--56 Versión:02 Fecha Aprobación :2020-01-13</a:t>
            </a:r>
          </a:p>
          <a:p>
            <a:pPr defTabSz="685800"/>
            <a:endParaRPr lang="es-CO" sz="1350" dirty="0">
              <a:solidFill>
                <a:prstClr val="black"/>
              </a:solidFill>
              <a:latin typeface="Calibri" panose="020F0502020204030204"/>
            </a:endParaRPr>
          </a:p>
        </p:txBody>
      </p:sp>
      <p:sp>
        <p:nvSpPr>
          <p:cNvPr id="10" name="AutoShape 2" descr="blob:https://web.whatsapp.com/0013c08f-e8b7-4994-925f-83d03010959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sp>
        <p:nvSpPr>
          <p:cNvPr id="2" name="AutoShape 2" descr="▷ Gifs Animados de Caritas Felices - Gifs Animado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es-CO" sz="1350">
              <a:solidFill>
                <a:prstClr val="black"/>
              </a:solidFill>
              <a:latin typeface="Calibri" panose="020F0502020204030204"/>
            </a:endParaRPr>
          </a:p>
        </p:txBody>
      </p:sp>
      <p:pic>
        <p:nvPicPr>
          <p:cNvPr id="4" name="Imagen 3"/>
          <p:cNvPicPr>
            <a:picLocks noChangeAspect="1"/>
          </p:cNvPicPr>
          <p:nvPr/>
        </p:nvPicPr>
        <p:blipFill>
          <a:blip r:embed="rId3" cstate="print"/>
          <a:stretch>
            <a:fillRect/>
          </a:stretch>
        </p:blipFill>
        <p:spPr>
          <a:xfrm>
            <a:off x="4011168" y="1232916"/>
            <a:ext cx="4290822" cy="3405414"/>
          </a:xfrm>
          <a:prstGeom prst="rect">
            <a:avLst/>
          </a:prstGeom>
        </p:spPr>
      </p:pic>
      <p:sp>
        <p:nvSpPr>
          <p:cNvPr id="7" name="Rectángulo 6"/>
          <p:cNvSpPr/>
          <p:nvPr/>
        </p:nvSpPr>
        <p:spPr>
          <a:xfrm>
            <a:off x="4272916" y="4920546"/>
            <a:ext cx="3103245" cy="1015663"/>
          </a:xfrm>
          <a:prstGeom prst="rect">
            <a:avLst/>
          </a:prstGeom>
        </p:spPr>
        <p:txBody>
          <a:bodyPr wrap="square">
            <a:spAutoFit/>
          </a:bodyPr>
          <a:lstStyle/>
          <a:p>
            <a:pPr algn="just" defTabSz="685800"/>
            <a:r>
              <a:rPr lang="es-CO" sz="6000" b="1" i="1" dirty="0">
                <a:solidFill>
                  <a:prstClr val="black"/>
                </a:solidFill>
                <a:latin typeface="Calibri Light" panose="020F0302020204030204"/>
              </a:rPr>
              <a:t>¡Gracias!</a:t>
            </a:r>
          </a:p>
        </p:txBody>
      </p:sp>
    </p:spTree>
    <p:extLst>
      <p:ext uri="{BB962C8B-B14F-4D97-AF65-F5344CB8AC3E}">
        <p14:creationId xmlns:p14="http://schemas.microsoft.com/office/powerpoint/2010/main" xmlns="" val="3329607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bject 39"/>
          <p:cNvSpPr/>
          <p:nvPr/>
        </p:nvSpPr>
        <p:spPr>
          <a:xfrm>
            <a:off x="5729639" y="3582000"/>
            <a:ext cx="6462210" cy="2217793"/>
          </a:xfrm>
          <a:custGeom>
            <a:avLst/>
            <a:gdLst/>
            <a:ahLst/>
            <a:cxnLst/>
            <a:rect l="l" t="t" r="r" b="b"/>
            <a:pathLst>
              <a:path w="6486144" h="3154679">
                <a:moveTo>
                  <a:pt x="0" y="3154679"/>
                </a:moveTo>
                <a:lnTo>
                  <a:pt x="6486144" y="3154679"/>
                </a:lnTo>
                <a:lnTo>
                  <a:pt x="6486144" y="0"/>
                </a:lnTo>
                <a:lnTo>
                  <a:pt x="0" y="0"/>
                </a:lnTo>
                <a:lnTo>
                  <a:pt x="0" y="3154679"/>
                </a:lnTo>
                <a:close/>
              </a:path>
            </a:pathLst>
          </a:custGeom>
          <a:solidFill>
            <a:srgbClr val="FAE4D5"/>
          </a:solidFill>
        </p:spPr>
        <p:txBody>
          <a:bodyPr wrap="square" lIns="0" tIns="0" rIns="0" bIns="0" rtlCol="0">
            <a:noAutofit/>
          </a:bodyPr>
          <a:lstStyle/>
          <a:p>
            <a:pPr marL="228600" indent="-228600">
              <a:buAutoNum type="arabicPeriod"/>
            </a:pPr>
            <a:r>
              <a:rPr lang="es-MX" sz="1200" b="1" dirty="0" smtClean="0">
                <a:solidFill>
                  <a:srgbClr val="202124"/>
                </a:solidFill>
                <a:latin typeface="Arial" panose="020B0604020202020204" pitchFamily="34" charset="0"/>
                <a:cs typeface="Arial" panose="020B0604020202020204" pitchFamily="34" charset="0"/>
              </a:rPr>
              <a:t>Política </a:t>
            </a:r>
            <a:r>
              <a:rPr lang="es-MX" sz="1200" b="1" dirty="0">
                <a:solidFill>
                  <a:srgbClr val="202124"/>
                </a:solidFill>
                <a:latin typeface="Arial" panose="020B0604020202020204" pitchFamily="34" charset="0"/>
                <a:cs typeface="Arial" panose="020B0604020202020204" pitchFamily="34" charset="0"/>
              </a:rPr>
              <a:t>de MIPG Fortalecimiento organizacional y simplificación de procesos </a:t>
            </a:r>
            <a:r>
              <a:rPr lang="es-MX" sz="1200" dirty="0">
                <a:solidFill>
                  <a:srgbClr val="202124"/>
                </a:solidFill>
                <a:latin typeface="Arial" panose="020B0604020202020204" pitchFamily="34" charset="0"/>
                <a:cs typeface="Arial" panose="020B0604020202020204" pitchFamily="34" charset="0"/>
              </a:rPr>
              <a:t>“Gestionar y promover el fortalecimiento y mejoramiento continuo de la entidad, buscando la satisfacción de los grupos de interés respecto a los servicios prestados</a:t>
            </a:r>
            <a:r>
              <a:rPr lang="es-MX" sz="1200" dirty="0" smtClean="0">
                <a:solidFill>
                  <a:srgbClr val="202124"/>
                </a:solidFill>
                <a:latin typeface="Arial" panose="020B0604020202020204" pitchFamily="34" charset="0"/>
                <a:cs typeface="Arial" panose="020B0604020202020204" pitchFamily="34" charset="0"/>
              </a:rPr>
              <a:t>”.</a:t>
            </a:r>
          </a:p>
          <a:p>
            <a:r>
              <a:rPr lang="es-MX" sz="1200" dirty="0" smtClean="0">
                <a:solidFill>
                  <a:srgbClr val="202124"/>
                </a:solidFill>
                <a:latin typeface="Arial" panose="020B0604020202020204" pitchFamily="34" charset="0"/>
                <a:cs typeface="Arial" panose="020B0604020202020204" pitchFamily="34" charset="0"/>
              </a:rPr>
              <a:t> </a:t>
            </a:r>
          </a:p>
          <a:p>
            <a:pPr marL="171450" indent="-171450">
              <a:buFont typeface="Wingdings" panose="05000000000000000000" pitchFamily="2" charset="2"/>
              <a:buChar char="q"/>
            </a:pPr>
            <a:r>
              <a:rPr lang="es-CO" sz="1200" dirty="0">
                <a:latin typeface="Arial" panose="020B0604020202020204" pitchFamily="34" charset="0"/>
                <a:cs typeface="Arial" panose="020B0604020202020204" pitchFamily="34" charset="0"/>
              </a:rPr>
              <a:t>Servicio de Vigilancia a las sedes </a:t>
            </a:r>
            <a:r>
              <a:rPr lang="es-CO" sz="1200" dirty="0" smtClean="0">
                <a:latin typeface="Arial" panose="020B0604020202020204" pitchFamily="34" charset="0"/>
                <a:cs typeface="Arial" panose="020B0604020202020204" pitchFamily="34" charset="0"/>
              </a:rPr>
              <a:t>administrativas</a:t>
            </a:r>
          </a:p>
          <a:p>
            <a:endParaRPr lang="es-CO" sz="1200" dirty="0" smtClean="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s-CO" sz="1200" dirty="0" smtClean="0">
                <a:latin typeface="Arial" panose="020B0604020202020204" pitchFamily="34" charset="0"/>
                <a:cs typeface="Arial" panose="020B0604020202020204" pitchFamily="34" charset="0"/>
              </a:rPr>
              <a:t>Servicio de Transporte Operativo</a:t>
            </a:r>
          </a:p>
          <a:p>
            <a:endParaRPr lang="es-CO" sz="1200" dirty="0" smtClean="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s-CO" sz="1200" dirty="0" smtClean="0">
                <a:latin typeface="Arial" panose="020B0604020202020204" pitchFamily="34" charset="0"/>
                <a:cs typeface="Arial" panose="020B0604020202020204" pitchFamily="34" charset="0"/>
              </a:rPr>
              <a:t>Mantenimiento Preventivo de Vehículos </a:t>
            </a:r>
            <a:endParaRPr lang="es-CO" sz="1200" dirty="0">
              <a:latin typeface="Arial" panose="020B0604020202020204" pitchFamily="34" charset="0"/>
              <a:cs typeface="Arial" panose="020B0604020202020204" pitchFamily="34" charset="0"/>
            </a:endParaRPr>
          </a:p>
          <a:p>
            <a:r>
              <a:rPr lang="es-MX" sz="1200" dirty="0" smtClean="0">
                <a:solidFill>
                  <a:srgbClr val="202124"/>
                </a:solidFill>
                <a:latin typeface="Arial" panose="020B0604020202020204" pitchFamily="34" charset="0"/>
                <a:cs typeface="Arial" panose="020B0604020202020204" pitchFamily="34" charset="0"/>
              </a:rPr>
              <a:t>	</a:t>
            </a:r>
          </a:p>
          <a:p>
            <a:pPr marL="228600" indent="-228600">
              <a:buAutoNum type="arabicPeriod"/>
            </a:pPr>
            <a:endParaRPr lang="es-MX" sz="1200" dirty="0">
              <a:solidFill>
                <a:srgbClr val="202124"/>
              </a:solidFill>
              <a:latin typeface="Arial" panose="020B0604020202020204" pitchFamily="34" charset="0"/>
              <a:cs typeface="Arial" panose="020B0604020202020204" pitchFamily="34" charset="0"/>
            </a:endParaRPr>
          </a:p>
          <a:p>
            <a:pPr marL="228600" indent="-228600">
              <a:buAutoNum type="arabicPeriod"/>
            </a:pPr>
            <a:endParaRPr lang="es-MX" sz="1200" dirty="0" smtClean="0">
              <a:solidFill>
                <a:srgbClr val="202124"/>
              </a:solidFill>
              <a:latin typeface="Arial" panose="020B0604020202020204" pitchFamily="34" charset="0"/>
              <a:cs typeface="Arial" panose="020B0604020202020204" pitchFamily="34" charset="0"/>
            </a:endParaRPr>
          </a:p>
          <a:p>
            <a:pPr marL="228600" indent="-228600">
              <a:buAutoNum type="arabicPeriod"/>
            </a:pPr>
            <a:endParaRPr lang="es-MX" sz="1200" dirty="0">
              <a:solidFill>
                <a:srgbClr val="202124"/>
              </a:solidFill>
              <a:latin typeface="Arial" panose="020B0604020202020204" pitchFamily="34" charset="0"/>
              <a:cs typeface="Arial" panose="020B0604020202020204" pitchFamily="34" charset="0"/>
            </a:endParaRPr>
          </a:p>
          <a:p>
            <a:endParaRPr lang="es-MX" sz="1200" dirty="0">
              <a:solidFill>
                <a:srgbClr val="202124"/>
              </a:solidFill>
              <a:latin typeface="Arial" panose="020B0604020202020204" pitchFamily="34" charset="0"/>
              <a:cs typeface="Arial" panose="020B0604020202020204" pitchFamily="34" charset="0"/>
            </a:endParaRPr>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5" name="object 35"/>
          <p:cNvSpPr/>
          <p:nvPr/>
        </p:nvSpPr>
        <p:spPr>
          <a:xfrm>
            <a:off x="98413" y="1736137"/>
            <a:ext cx="5471834" cy="1305803"/>
          </a:xfrm>
          <a:custGeom>
            <a:avLst/>
            <a:gdLst/>
            <a:ahLst/>
            <a:cxnLst/>
            <a:rect l="l" t="t" r="r" b="b"/>
            <a:pathLst>
              <a:path w="5261102" h="1310639">
                <a:moveTo>
                  <a:pt x="0" y="1310639"/>
                </a:moveTo>
                <a:lnTo>
                  <a:pt x="5261102" y="1310639"/>
                </a:lnTo>
                <a:lnTo>
                  <a:pt x="5261102" y="0"/>
                </a:lnTo>
                <a:lnTo>
                  <a:pt x="0" y="0"/>
                </a:lnTo>
                <a:lnTo>
                  <a:pt x="0" y="1310639"/>
                </a:lnTo>
                <a:close/>
              </a:path>
            </a:pathLst>
          </a:custGeom>
          <a:solidFill>
            <a:srgbClr val="DEEBF7"/>
          </a:solidFill>
        </p:spPr>
        <p:txBody>
          <a:bodyPr wrap="square" lIns="0" tIns="0" rIns="0" bIns="0" rtlCol="0">
            <a:noAutofit/>
          </a:bodyPr>
          <a:lstStyle/>
          <a:p>
            <a:endParaRPr sz="1793" dirty="0"/>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27" name="object 27"/>
          <p:cNvSpPr/>
          <p:nvPr/>
        </p:nvSpPr>
        <p:spPr>
          <a:xfrm>
            <a:off x="5701602" y="1736086"/>
            <a:ext cx="1702733" cy="627392"/>
          </a:xfrm>
          <a:custGeom>
            <a:avLst/>
            <a:gdLst/>
            <a:ahLst/>
            <a:cxnLst/>
            <a:rect l="l" t="t" r="r" b="b"/>
            <a:pathLst>
              <a:path w="1709039" h="629716">
                <a:moveTo>
                  <a:pt x="0" y="629716"/>
                </a:moveTo>
                <a:lnTo>
                  <a:pt x="1709039" y="629716"/>
                </a:lnTo>
                <a:lnTo>
                  <a:pt x="1709039" y="0"/>
                </a:lnTo>
                <a:lnTo>
                  <a:pt x="0" y="0"/>
                </a:lnTo>
                <a:lnTo>
                  <a:pt x="0" y="629716"/>
                </a:lnTo>
                <a:close/>
              </a:path>
            </a:pathLst>
          </a:custGeom>
          <a:solidFill>
            <a:srgbClr val="EAEEF7"/>
          </a:solidFill>
        </p:spPr>
        <p:txBody>
          <a:bodyPr wrap="square" lIns="0" tIns="0" rIns="0" bIns="0" rtlCol="0">
            <a:noAutofit/>
          </a:bodyPr>
          <a:lstStyle/>
          <a:p>
            <a:endParaRPr sz="1793"/>
          </a:p>
        </p:txBody>
      </p:sp>
      <p:sp>
        <p:nvSpPr>
          <p:cNvPr id="28" name="object 28"/>
          <p:cNvSpPr/>
          <p:nvPr/>
        </p:nvSpPr>
        <p:spPr>
          <a:xfrm>
            <a:off x="7404335" y="1736086"/>
            <a:ext cx="1739933" cy="627392"/>
          </a:xfrm>
          <a:custGeom>
            <a:avLst/>
            <a:gdLst/>
            <a:ahLst/>
            <a:cxnLst/>
            <a:rect l="l" t="t" r="r" b="b"/>
            <a:pathLst>
              <a:path w="1746377" h="629716">
                <a:moveTo>
                  <a:pt x="0" y="629716"/>
                </a:moveTo>
                <a:lnTo>
                  <a:pt x="1746377" y="629716"/>
                </a:lnTo>
                <a:lnTo>
                  <a:pt x="1746377" y="0"/>
                </a:lnTo>
                <a:lnTo>
                  <a:pt x="0" y="0"/>
                </a:lnTo>
                <a:lnTo>
                  <a:pt x="0" y="629716"/>
                </a:lnTo>
                <a:close/>
              </a:path>
            </a:pathLst>
          </a:custGeom>
          <a:solidFill>
            <a:srgbClr val="EAEEF7"/>
          </a:solidFill>
        </p:spPr>
        <p:txBody>
          <a:bodyPr wrap="square" lIns="0" tIns="0" rIns="0" bIns="0" rtlCol="0">
            <a:noAutofit/>
          </a:bodyPr>
          <a:lstStyle/>
          <a:p>
            <a:endParaRPr sz="1793"/>
          </a:p>
        </p:txBody>
      </p:sp>
      <p:sp>
        <p:nvSpPr>
          <p:cNvPr id="29" name="object 29"/>
          <p:cNvSpPr/>
          <p:nvPr/>
        </p:nvSpPr>
        <p:spPr>
          <a:xfrm>
            <a:off x="9144267" y="1736086"/>
            <a:ext cx="1731708" cy="627392"/>
          </a:xfrm>
          <a:custGeom>
            <a:avLst/>
            <a:gdLst/>
            <a:ahLst/>
            <a:cxnLst/>
            <a:rect l="l" t="t" r="r" b="b"/>
            <a:pathLst>
              <a:path w="1738122" h="629716">
                <a:moveTo>
                  <a:pt x="0" y="629716"/>
                </a:moveTo>
                <a:lnTo>
                  <a:pt x="1738122" y="629716"/>
                </a:lnTo>
                <a:lnTo>
                  <a:pt x="1738122" y="0"/>
                </a:lnTo>
                <a:lnTo>
                  <a:pt x="0" y="0"/>
                </a:lnTo>
                <a:lnTo>
                  <a:pt x="0" y="629716"/>
                </a:lnTo>
                <a:close/>
              </a:path>
            </a:pathLst>
          </a:custGeom>
          <a:solidFill>
            <a:srgbClr val="EAEEF7"/>
          </a:solidFill>
        </p:spPr>
        <p:txBody>
          <a:bodyPr wrap="square" lIns="0" tIns="0" rIns="0" bIns="0" rtlCol="0">
            <a:noAutofit/>
          </a:bodyPr>
          <a:lstStyle/>
          <a:p>
            <a:endParaRPr sz="1793"/>
          </a:p>
        </p:txBody>
      </p:sp>
      <p:sp>
        <p:nvSpPr>
          <p:cNvPr id="30" name="object 30"/>
          <p:cNvSpPr/>
          <p:nvPr/>
        </p:nvSpPr>
        <p:spPr>
          <a:xfrm>
            <a:off x="10876102" y="1736086"/>
            <a:ext cx="1215131" cy="627392"/>
          </a:xfrm>
          <a:custGeom>
            <a:avLst/>
            <a:gdLst/>
            <a:ahLst/>
            <a:cxnLst/>
            <a:rect l="l" t="t" r="r" b="b"/>
            <a:pathLst>
              <a:path w="1219631" h="629716">
                <a:moveTo>
                  <a:pt x="0" y="629716"/>
                </a:moveTo>
                <a:lnTo>
                  <a:pt x="1219631" y="629716"/>
                </a:lnTo>
                <a:lnTo>
                  <a:pt x="1219631" y="0"/>
                </a:lnTo>
                <a:lnTo>
                  <a:pt x="0" y="0"/>
                </a:lnTo>
                <a:lnTo>
                  <a:pt x="0" y="629716"/>
                </a:lnTo>
                <a:close/>
              </a:path>
            </a:pathLst>
          </a:custGeom>
          <a:solidFill>
            <a:srgbClr val="EAEEF7"/>
          </a:solidFill>
        </p:spPr>
        <p:txBody>
          <a:bodyPr wrap="square" lIns="0" tIns="0" rIns="0" bIns="0" rtlCol="0">
            <a:noAutofit/>
          </a:bodyPr>
          <a:lstStyle/>
          <a:p>
            <a:endParaRPr sz="1793"/>
          </a:p>
        </p:txBody>
      </p:sp>
      <p:sp>
        <p:nvSpPr>
          <p:cNvPr id="31" name="object 31"/>
          <p:cNvSpPr/>
          <p:nvPr/>
        </p:nvSpPr>
        <p:spPr>
          <a:xfrm>
            <a:off x="5701602" y="2363529"/>
            <a:ext cx="1702733" cy="892073"/>
          </a:xfrm>
          <a:custGeom>
            <a:avLst/>
            <a:gdLst/>
            <a:ahLst/>
            <a:cxnLst/>
            <a:rect l="l" t="t" r="r" b="b"/>
            <a:pathLst>
              <a:path w="1709039" h="680923">
                <a:moveTo>
                  <a:pt x="0" y="680923"/>
                </a:moveTo>
                <a:lnTo>
                  <a:pt x="1709039" y="680923"/>
                </a:lnTo>
                <a:lnTo>
                  <a:pt x="1709039" y="0"/>
                </a:lnTo>
                <a:lnTo>
                  <a:pt x="0" y="0"/>
                </a:lnTo>
                <a:lnTo>
                  <a:pt x="0" y="680923"/>
                </a:lnTo>
                <a:close/>
              </a:path>
            </a:pathLst>
          </a:custGeom>
          <a:solidFill>
            <a:srgbClr val="EAEEF7"/>
          </a:solidFill>
        </p:spPr>
        <p:txBody>
          <a:bodyPr wrap="square" lIns="0" tIns="0" rIns="0" bIns="0" rtlCol="0">
            <a:noAutofit/>
          </a:bodyPr>
          <a:lstStyle/>
          <a:p>
            <a:r>
              <a:rPr lang="es-ES" sz="1400" dirty="0">
                <a:latin typeface="Arial" panose="020B0604020202020204" pitchFamily="34" charset="0"/>
                <a:cs typeface="Arial" panose="020B0604020202020204" pitchFamily="34" charset="0"/>
              </a:rPr>
              <a:t>Recursos Propios</a:t>
            </a:r>
          </a:p>
        </p:txBody>
      </p:sp>
      <p:sp>
        <p:nvSpPr>
          <p:cNvPr id="32" name="object 32"/>
          <p:cNvSpPr/>
          <p:nvPr/>
        </p:nvSpPr>
        <p:spPr>
          <a:xfrm>
            <a:off x="7404335" y="2363530"/>
            <a:ext cx="1739933" cy="867271"/>
          </a:xfrm>
          <a:custGeom>
            <a:avLst/>
            <a:gdLst/>
            <a:ahLst/>
            <a:cxnLst/>
            <a:rect l="l" t="t" r="r" b="b"/>
            <a:pathLst>
              <a:path w="1746377" h="680923">
                <a:moveTo>
                  <a:pt x="0" y="680923"/>
                </a:moveTo>
                <a:lnTo>
                  <a:pt x="1746377" y="680923"/>
                </a:lnTo>
                <a:lnTo>
                  <a:pt x="1746377" y="0"/>
                </a:lnTo>
                <a:lnTo>
                  <a:pt x="0" y="0"/>
                </a:lnTo>
                <a:lnTo>
                  <a:pt x="0" y="680923"/>
                </a:lnTo>
                <a:close/>
              </a:path>
            </a:pathLst>
          </a:custGeom>
          <a:solidFill>
            <a:srgbClr val="EAEEF7"/>
          </a:solidFill>
        </p:spPr>
        <p:txBody>
          <a:bodyPr wrap="square" lIns="0" tIns="0" rIns="0" bIns="0" rtlCol="0">
            <a:noAutofit/>
          </a:bodyPr>
          <a:lstStyle/>
          <a:p>
            <a:r>
              <a:rPr lang="es-CO" sz="1600" dirty="0">
                <a:latin typeface="Arial" panose="020B0604020202020204" pitchFamily="34" charset="0"/>
                <a:cs typeface="Arial" panose="020B0604020202020204" pitchFamily="34" charset="0"/>
              </a:rPr>
              <a:t>  </a:t>
            </a:r>
            <a:r>
              <a:rPr lang="es-CO" sz="1400" dirty="0">
                <a:latin typeface="Arial" panose="020B0604020202020204" pitchFamily="34" charset="0"/>
                <a:cs typeface="Arial" panose="020B0604020202020204" pitchFamily="34" charset="0"/>
              </a:rPr>
              <a:t>$ 6,624,973,282</a:t>
            </a:r>
          </a:p>
          <a:p>
            <a:r>
              <a:rPr lang="es-CO" sz="1793" dirty="0"/>
              <a:t>	</a:t>
            </a:r>
          </a:p>
        </p:txBody>
      </p:sp>
      <p:sp>
        <p:nvSpPr>
          <p:cNvPr id="33" name="object 33"/>
          <p:cNvSpPr/>
          <p:nvPr/>
        </p:nvSpPr>
        <p:spPr>
          <a:xfrm>
            <a:off x="9144267" y="2363530"/>
            <a:ext cx="1337230" cy="867271"/>
          </a:xfrm>
          <a:custGeom>
            <a:avLst/>
            <a:gdLst/>
            <a:ahLst/>
            <a:cxnLst/>
            <a:rect l="l" t="t" r="r" b="b"/>
            <a:pathLst>
              <a:path w="1738122" h="680923">
                <a:moveTo>
                  <a:pt x="0" y="680923"/>
                </a:moveTo>
                <a:lnTo>
                  <a:pt x="1738122" y="680923"/>
                </a:lnTo>
                <a:lnTo>
                  <a:pt x="1738122" y="0"/>
                </a:lnTo>
                <a:lnTo>
                  <a:pt x="0" y="0"/>
                </a:lnTo>
                <a:lnTo>
                  <a:pt x="0" y="680923"/>
                </a:lnTo>
                <a:close/>
              </a:path>
            </a:pathLst>
          </a:custGeom>
          <a:solidFill>
            <a:srgbClr val="EAEEF7"/>
          </a:solidFill>
        </p:spPr>
        <p:txBody>
          <a:bodyPr wrap="square" lIns="0" tIns="0" rIns="0" bIns="0" rtlCol="0">
            <a:noAutofit/>
          </a:bodyPr>
          <a:lstStyle/>
          <a:p>
            <a:pPr algn="ctr"/>
            <a:r>
              <a:rPr lang="es-MX" sz="1100" dirty="0">
                <a:latin typeface="Arial" panose="020B0604020202020204" pitchFamily="34" charset="0"/>
                <a:cs typeface="Arial" panose="020B0604020202020204" pitchFamily="34" charset="0"/>
              </a:rPr>
              <a:t>N/A</a:t>
            </a:r>
            <a:endParaRPr sz="1100" dirty="0">
              <a:latin typeface="Arial" panose="020B0604020202020204" pitchFamily="34" charset="0"/>
              <a:cs typeface="Arial" panose="020B0604020202020204" pitchFamily="34" charset="0"/>
            </a:endParaRPr>
          </a:p>
        </p:txBody>
      </p:sp>
      <p:sp>
        <p:nvSpPr>
          <p:cNvPr id="34" name="object 34"/>
          <p:cNvSpPr/>
          <p:nvPr/>
        </p:nvSpPr>
        <p:spPr>
          <a:xfrm>
            <a:off x="10481497" y="2168241"/>
            <a:ext cx="1609737" cy="1062560"/>
          </a:xfrm>
          <a:custGeom>
            <a:avLst/>
            <a:gdLst/>
            <a:ahLst/>
            <a:cxnLst/>
            <a:rect l="l" t="t" r="r" b="b"/>
            <a:pathLst>
              <a:path w="1219631" h="680923">
                <a:moveTo>
                  <a:pt x="0" y="680923"/>
                </a:moveTo>
                <a:lnTo>
                  <a:pt x="1219631" y="680923"/>
                </a:lnTo>
                <a:lnTo>
                  <a:pt x="1219631" y="0"/>
                </a:lnTo>
                <a:lnTo>
                  <a:pt x="0" y="0"/>
                </a:lnTo>
                <a:lnTo>
                  <a:pt x="0" y="680923"/>
                </a:lnTo>
                <a:close/>
              </a:path>
            </a:pathLst>
          </a:custGeom>
          <a:solidFill>
            <a:srgbClr val="EAEEF7"/>
          </a:solidFill>
        </p:spPr>
        <p:txBody>
          <a:bodyPr wrap="square" lIns="0" tIns="0" rIns="0" bIns="0" rtlCol="0">
            <a:noAutofit/>
          </a:bodyPr>
          <a:lstStyle/>
          <a:p>
            <a:r>
              <a:rPr lang="es-MX" sz="1200" dirty="0">
                <a:latin typeface="Arial" panose="020B0604020202020204" pitchFamily="34" charset="0"/>
                <a:cs typeface="Arial" panose="020B0604020202020204" pitchFamily="34" charset="0"/>
              </a:rPr>
              <a:t>Avance en la implementación de MIPG</a:t>
            </a:r>
            <a:r>
              <a:rPr lang="es-MX" sz="1000" dirty="0">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p:txBody>
      </p:sp>
      <p:sp>
        <p:nvSpPr>
          <p:cNvPr id="22" name="object 22"/>
          <p:cNvSpPr txBox="1"/>
          <p:nvPr/>
        </p:nvSpPr>
        <p:spPr>
          <a:xfrm>
            <a:off x="5797386" y="1965286"/>
            <a:ext cx="1429773" cy="202955"/>
          </a:xfrm>
          <a:prstGeom prst="rect">
            <a:avLst/>
          </a:prstGeom>
        </p:spPr>
        <p:txBody>
          <a:bodyPr wrap="square" lIns="0" tIns="0" rIns="0" bIns="0" rtlCol="0">
            <a:noAutofit/>
          </a:bodyPr>
          <a:lstStyle/>
          <a:p>
            <a:pPr marL="12653">
              <a:lnSpc>
                <a:spcPts val="1524"/>
              </a:lnSpc>
              <a:spcBef>
                <a:spcPts val="76"/>
              </a:spcBef>
            </a:pPr>
            <a:r>
              <a:rPr sz="2092" b="1" baseline="1950" dirty="0">
                <a:latin typeface="Calibri"/>
                <a:cs typeface="Calibri"/>
              </a:rPr>
              <a:t>FUENTE</a:t>
            </a:r>
            <a:r>
              <a:rPr sz="2092" b="1" spc="-19" baseline="1950" dirty="0">
                <a:latin typeface="Calibri"/>
                <a:cs typeface="Calibri"/>
              </a:rPr>
              <a:t> </a:t>
            </a:r>
            <a:r>
              <a:rPr sz="2092" b="1" baseline="1950" dirty="0">
                <a:latin typeface="Calibri"/>
                <a:cs typeface="Calibri"/>
              </a:rPr>
              <a:t>PR</a:t>
            </a:r>
            <a:r>
              <a:rPr sz="2092" b="1" spc="-4" baseline="1950" dirty="0">
                <a:latin typeface="Calibri"/>
                <a:cs typeface="Calibri"/>
              </a:rPr>
              <a:t>I</a:t>
            </a:r>
            <a:r>
              <a:rPr sz="2092" b="1" baseline="1950" dirty="0">
                <a:latin typeface="Calibri"/>
                <a:cs typeface="Calibri"/>
              </a:rPr>
              <a:t>NCI</a:t>
            </a:r>
            <a:r>
              <a:rPr sz="2092" b="1" spc="-100" baseline="1950" dirty="0">
                <a:latin typeface="Calibri"/>
                <a:cs typeface="Calibri"/>
              </a:rPr>
              <a:t>P</a:t>
            </a:r>
            <a:r>
              <a:rPr sz="2092" b="1" baseline="1950" dirty="0">
                <a:latin typeface="Calibri"/>
                <a:cs typeface="Calibri"/>
              </a:rPr>
              <a:t>AL</a:t>
            </a:r>
            <a:endParaRPr sz="1395" dirty="0">
              <a:latin typeface="Calibri"/>
              <a:cs typeface="Calibri"/>
            </a:endParaRPr>
          </a:p>
        </p:txBody>
      </p:sp>
      <p:sp>
        <p:nvSpPr>
          <p:cNvPr id="21" name="object 21"/>
          <p:cNvSpPr txBox="1"/>
          <p:nvPr/>
        </p:nvSpPr>
        <p:spPr>
          <a:xfrm>
            <a:off x="7500372" y="1965286"/>
            <a:ext cx="1577482" cy="202955"/>
          </a:xfrm>
          <a:prstGeom prst="rect">
            <a:avLst/>
          </a:prstGeom>
        </p:spPr>
        <p:txBody>
          <a:bodyPr wrap="square" lIns="0" tIns="0" rIns="0" bIns="0" rtlCol="0">
            <a:noAutofit/>
          </a:bodyPr>
          <a:lstStyle/>
          <a:p>
            <a:pPr marL="12653">
              <a:lnSpc>
                <a:spcPts val="1524"/>
              </a:lnSpc>
              <a:spcBef>
                <a:spcPts val="76"/>
              </a:spcBef>
            </a:pPr>
            <a:r>
              <a:rPr sz="2092" b="1" spc="-75" baseline="1950" dirty="0">
                <a:latin typeface="Calibri"/>
                <a:cs typeface="Calibri"/>
              </a:rPr>
              <a:t>V</a:t>
            </a:r>
            <a:r>
              <a:rPr sz="2092" b="1" baseline="1950" dirty="0">
                <a:latin typeface="Calibri"/>
                <a:cs typeface="Calibri"/>
              </a:rPr>
              <a:t>A</a:t>
            </a:r>
            <a:r>
              <a:rPr sz="2092" b="1" spc="-29" baseline="1950" dirty="0">
                <a:latin typeface="Calibri"/>
                <a:cs typeface="Calibri"/>
              </a:rPr>
              <a:t>L</a:t>
            </a:r>
            <a:r>
              <a:rPr sz="2092" b="1" baseline="1950" dirty="0">
                <a:latin typeface="Calibri"/>
                <a:cs typeface="Calibri"/>
              </a:rPr>
              <a:t>OR</a:t>
            </a:r>
            <a:r>
              <a:rPr sz="2092" b="1" spc="-14" baseline="1950" dirty="0">
                <a:latin typeface="Calibri"/>
                <a:cs typeface="Calibri"/>
              </a:rPr>
              <a:t> </a:t>
            </a:r>
            <a:r>
              <a:rPr lang="es-ES" sz="2092" b="1" spc="-14" baseline="1950" dirty="0">
                <a:latin typeface="Calibri"/>
                <a:cs typeface="Calibri"/>
              </a:rPr>
              <a:t>EJECUTADO</a:t>
            </a:r>
            <a:endParaRPr sz="1395" dirty="0">
              <a:latin typeface="Calibri"/>
              <a:cs typeface="Calibri"/>
            </a:endParaRPr>
          </a:p>
        </p:txBody>
      </p:sp>
      <p:sp>
        <p:nvSpPr>
          <p:cNvPr id="20" name="object 20"/>
          <p:cNvSpPr txBox="1"/>
          <p:nvPr/>
        </p:nvSpPr>
        <p:spPr>
          <a:xfrm>
            <a:off x="9374473" y="1891663"/>
            <a:ext cx="1107024" cy="309242"/>
          </a:xfrm>
          <a:prstGeom prst="rect">
            <a:avLst/>
          </a:prstGeom>
        </p:spPr>
        <p:txBody>
          <a:bodyPr wrap="square" lIns="0" tIns="0" rIns="0" bIns="0" rtlCol="0">
            <a:noAutofit/>
          </a:bodyPr>
          <a:lstStyle/>
          <a:p>
            <a:pPr marL="12653">
              <a:lnSpc>
                <a:spcPts val="1524"/>
              </a:lnSpc>
              <a:spcBef>
                <a:spcPts val="76"/>
              </a:spcBef>
            </a:pPr>
            <a:r>
              <a:rPr lang="es-ES" sz="2092" b="1" spc="-4" baseline="1950" dirty="0">
                <a:latin typeface="Calibri"/>
                <a:cs typeface="Calibri"/>
              </a:rPr>
              <a:t>Otras Fuentes</a:t>
            </a:r>
          </a:p>
          <a:p>
            <a:pPr marL="12653">
              <a:lnSpc>
                <a:spcPts val="1524"/>
              </a:lnSpc>
              <a:spcBef>
                <a:spcPts val="76"/>
              </a:spcBef>
            </a:pPr>
            <a:r>
              <a:rPr sz="2092" b="1" spc="-4" baseline="1950" dirty="0">
                <a:latin typeface="Calibri"/>
                <a:cs typeface="Calibri"/>
              </a:rPr>
              <a:t>(</a:t>
            </a:r>
            <a:r>
              <a:rPr sz="2092" b="1" baseline="1950" dirty="0">
                <a:latin typeface="Calibri"/>
                <a:cs typeface="Calibri"/>
              </a:rPr>
              <a:t>C</a:t>
            </a:r>
            <a:r>
              <a:rPr sz="2092" b="1" spc="-39" baseline="1950" dirty="0">
                <a:latin typeface="Calibri"/>
                <a:cs typeface="Calibri"/>
              </a:rPr>
              <a:t>U</a:t>
            </a:r>
            <a:r>
              <a:rPr sz="2092" b="1" baseline="1950" dirty="0">
                <a:latin typeface="Calibri"/>
                <a:cs typeface="Calibri"/>
              </a:rPr>
              <a:t>A</a:t>
            </a:r>
            <a:r>
              <a:rPr sz="2092" b="1" spc="-4" baseline="1950" dirty="0">
                <a:latin typeface="Calibri"/>
                <a:cs typeface="Calibri"/>
              </a:rPr>
              <a:t>L</a:t>
            </a:r>
            <a:r>
              <a:rPr sz="2092" b="1" spc="-9" baseline="1950" dirty="0">
                <a:latin typeface="Calibri"/>
                <a:cs typeface="Calibri"/>
              </a:rPr>
              <a:t>E</a:t>
            </a:r>
            <a:r>
              <a:rPr sz="2092" b="1" baseline="1950" dirty="0">
                <a:latin typeface="Calibri"/>
                <a:cs typeface="Calibri"/>
              </a:rPr>
              <a:t>S)</a:t>
            </a:r>
            <a:endParaRPr sz="1395" dirty="0">
              <a:latin typeface="Calibri"/>
              <a:cs typeface="Calibri"/>
            </a:endParaRPr>
          </a:p>
        </p:txBody>
      </p:sp>
      <p:sp>
        <p:nvSpPr>
          <p:cNvPr id="19" name="object 19"/>
          <p:cNvSpPr txBox="1"/>
          <p:nvPr/>
        </p:nvSpPr>
        <p:spPr>
          <a:xfrm>
            <a:off x="10942389" y="1918948"/>
            <a:ext cx="891575" cy="202955"/>
          </a:xfrm>
          <a:prstGeom prst="rect">
            <a:avLst/>
          </a:prstGeom>
        </p:spPr>
        <p:txBody>
          <a:bodyPr wrap="square" lIns="0" tIns="0" rIns="0" bIns="0" rtlCol="0">
            <a:noAutofit/>
          </a:bodyPr>
          <a:lstStyle/>
          <a:p>
            <a:pPr marL="12653">
              <a:lnSpc>
                <a:spcPts val="1524"/>
              </a:lnSpc>
              <a:spcBef>
                <a:spcPts val="76"/>
              </a:spcBef>
            </a:pPr>
            <a:r>
              <a:rPr sz="2092" b="1" baseline="1950" dirty="0">
                <a:latin typeface="Calibri"/>
                <a:cs typeface="Calibri"/>
              </a:rPr>
              <a:t>P</a:t>
            </a:r>
            <a:r>
              <a:rPr sz="2092" b="1" spc="-14" baseline="1950" dirty="0">
                <a:latin typeface="Calibri"/>
                <a:cs typeface="Calibri"/>
              </a:rPr>
              <a:t>R</a:t>
            </a:r>
            <a:r>
              <a:rPr sz="2092" b="1" baseline="1950" dirty="0">
                <a:latin typeface="Calibri"/>
                <a:cs typeface="Calibri"/>
              </a:rPr>
              <a:t>ODU</a:t>
            </a:r>
            <a:r>
              <a:rPr sz="2092" b="1" spc="9" baseline="1950" dirty="0">
                <a:latin typeface="Calibri"/>
                <a:cs typeface="Calibri"/>
              </a:rPr>
              <a:t>C</a:t>
            </a:r>
            <a:r>
              <a:rPr sz="2092" b="1" spc="-34" baseline="1950" dirty="0">
                <a:latin typeface="Calibri"/>
                <a:cs typeface="Calibri"/>
              </a:rPr>
              <a:t>T</a:t>
            </a:r>
            <a:r>
              <a:rPr sz="2092" b="1" baseline="1950" dirty="0">
                <a:latin typeface="Calibri"/>
                <a:cs typeface="Calibri"/>
              </a:rPr>
              <a:t>O</a:t>
            </a:r>
            <a:endParaRPr sz="1395" dirty="0">
              <a:latin typeface="Calibri"/>
              <a:cs typeface="Calibri"/>
            </a:endParaRPr>
          </a:p>
        </p:txBody>
      </p:sp>
      <p:sp>
        <p:nvSpPr>
          <p:cNvPr id="13" name="object 13"/>
          <p:cNvSpPr txBox="1"/>
          <p:nvPr/>
        </p:nvSpPr>
        <p:spPr>
          <a:xfrm>
            <a:off x="5877481" y="3593748"/>
            <a:ext cx="5760273" cy="347340"/>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3" name="object 3"/>
          <p:cNvSpPr txBox="1"/>
          <p:nvPr/>
        </p:nvSpPr>
        <p:spPr>
          <a:xfrm>
            <a:off x="100767" y="1736138"/>
            <a:ext cx="5534421" cy="1501090"/>
          </a:xfrm>
          <a:prstGeom prst="rect">
            <a:avLst/>
          </a:prstGeom>
        </p:spPr>
        <p:txBody>
          <a:bodyPr wrap="square" lIns="0" tIns="0" rIns="0" bIns="0" rtlCol="0">
            <a:noAutofit/>
          </a:bodyPr>
          <a:lstStyle/>
          <a:p>
            <a:pPr marL="91038">
              <a:lnSpc>
                <a:spcPct val="101725"/>
              </a:lnSpc>
              <a:spcBef>
                <a:spcPts val="339"/>
              </a:spcBef>
            </a:pPr>
            <a:r>
              <a:rPr lang="es-MX" sz="1594" b="1" spc="-19" dirty="0">
                <a:solidFill>
                  <a:srgbClr val="44536A"/>
                </a:solidFill>
                <a:cs typeface="Calibri"/>
              </a:rPr>
              <a:t>Periodicidad del Indicador: Anual</a:t>
            </a:r>
          </a:p>
          <a:p>
            <a:pPr marL="91038">
              <a:lnSpc>
                <a:spcPct val="101725"/>
              </a:lnSpc>
              <a:spcBef>
                <a:spcPts val="339"/>
              </a:spcBef>
            </a:pPr>
            <a:r>
              <a:rPr lang="es-MX" sz="1594" b="1" spc="-19" dirty="0">
                <a:solidFill>
                  <a:srgbClr val="44536A"/>
                </a:solidFill>
                <a:cs typeface="Calibri"/>
              </a:rPr>
              <a:t>Valor producto esperado al final del cuatrienio:  80%</a:t>
            </a:r>
          </a:p>
          <a:p>
            <a:pPr marL="91038">
              <a:lnSpc>
                <a:spcPct val="101725"/>
              </a:lnSpc>
              <a:spcBef>
                <a:spcPts val="339"/>
              </a:spcBef>
            </a:pPr>
            <a:r>
              <a:rPr lang="es-MX" sz="1594" b="1" spc="-19" dirty="0">
                <a:solidFill>
                  <a:srgbClr val="44536A"/>
                </a:solidFill>
                <a:cs typeface="Calibri"/>
              </a:rPr>
              <a:t>Valor producto esperado al final de la vigencia 2020: 15%</a:t>
            </a:r>
          </a:p>
          <a:p>
            <a:pPr marL="91038">
              <a:lnSpc>
                <a:spcPct val="101725"/>
              </a:lnSpc>
              <a:spcBef>
                <a:spcPts val="339"/>
              </a:spcBef>
            </a:pPr>
            <a:r>
              <a:rPr lang="es-MX" sz="1594" b="1" spc="-19" dirty="0">
                <a:solidFill>
                  <a:srgbClr val="44536A"/>
                </a:solidFill>
                <a:cs typeface="Calibri"/>
              </a:rPr>
              <a:t>Valor al finalizar el trimestre 3 de 2020: 0</a:t>
            </a:r>
          </a:p>
          <a:p>
            <a:pPr marL="91038">
              <a:lnSpc>
                <a:spcPct val="101725"/>
              </a:lnSpc>
              <a:spcBef>
                <a:spcPts val="339"/>
              </a:spcBef>
            </a:pPr>
            <a:r>
              <a:rPr lang="es-MX" sz="1594" b="1" spc="-19" dirty="0">
                <a:solidFill>
                  <a:srgbClr val="44536A"/>
                </a:solidFill>
                <a:cs typeface="Calibri"/>
              </a:rPr>
              <a:t>Valor al finalizar el trimestre 4 de 2020: 15%</a:t>
            </a: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2371045" y="637700"/>
            <a:ext cx="8391548" cy="400110"/>
          </a:xfrm>
          <a:prstGeom prst="rect">
            <a:avLst/>
          </a:prstGeom>
        </p:spPr>
        <p:txBody>
          <a:bodyPr wrap="square">
            <a:spAutoFit/>
          </a:bodyPr>
          <a:lstStyle/>
          <a:p>
            <a:pPr lvl="1" algn="just" fontAlgn="ctr"/>
            <a:r>
              <a:rPr lang="es-MX" sz="2000" b="1" dirty="0">
                <a:solidFill>
                  <a:schemeClr val="bg1"/>
                </a:solidFill>
                <a:latin typeface="Arial" panose="020B0604020202020204" pitchFamily="34" charset="0"/>
              </a:rPr>
              <a:t>3.2.1 </a:t>
            </a:r>
            <a:r>
              <a:rPr lang="es-MX" sz="2000" b="1" dirty="0">
                <a:solidFill>
                  <a:schemeClr val="bg1"/>
                </a:solidFill>
              </a:rPr>
              <a:t>Gobierno eficiente, transparente y orientado a la gestión</a:t>
            </a:r>
            <a:endParaRPr lang="es-MX" sz="2000" b="1" dirty="0">
              <a:solidFill>
                <a:schemeClr val="bg1"/>
              </a:solidFill>
              <a:latin typeface="Arial" panose="020B0604020202020204" pitchFamily="34" charset="0"/>
            </a:endParaRPr>
          </a:p>
        </p:txBody>
      </p:sp>
      <p:sp>
        <p:nvSpPr>
          <p:cNvPr id="53" name="Rectángulo 52"/>
          <p:cNvSpPr/>
          <p:nvPr/>
        </p:nvSpPr>
        <p:spPr>
          <a:xfrm>
            <a:off x="2109876" y="3308036"/>
            <a:ext cx="3460371" cy="1077218"/>
          </a:xfrm>
          <a:prstGeom prst="rect">
            <a:avLst/>
          </a:prstGeom>
        </p:spPr>
        <p:txBody>
          <a:bodyPr wrap="none">
            <a:spAutoFit/>
          </a:bodyPr>
          <a:lstStyle/>
          <a:p>
            <a:pPr lvl="1" fontAlgn="ctr"/>
            <a:endParaRPr lang="en-US" sz="1600" b="1" dirty="0">
              <a:solidFill>
                <a:srgbClr val="000000"/>
              </a:solidFill>
              <a:latin typeface="Arial" panose="020B0604020202020204" pitchFamily="34" charset="0"/>
            </a:endParaRPr>
          </a:p>
          <a:p>
            <a:pPr lvl="1" fontAlgn="ctr"/>
            <a:endParaRPr lang="en-US" sz="1600" b="1" dirty="0">
              <a:solidFill>
                <a:srgbClr val="000000"/>
              </a:solidFill>
              <a:latin typeface="Arial" panose="020B0604020202020204" pitchFamily="34" charset="0"/>
            </a:endParaRPr>
          </a:p>
          <a:p>
            <a:pPr lvl="1" fontAlgn="ctr"/>
            <a:r>
              <a:rPr lang="en-US" sz="1600" b="1" dirty="0">
                <a:solidFill>
                  <a:srgbClr val="000000"/>
                </a:solidFill>
                <a:latin typeface="Arial" panose="020B0604020202020204" pitchFamily="34" charset="0"/>
              </a:rPr>
              <a:t>ACTIVIDADES EJECUTADAS</a:t>
            </a:r>
          </a:p>
          <a:p>
            <a:pPr lvl="1" fontAlgn="ctr"/>
            <a:r>
              <a:rPr lang="en-US" sz="1600" b="1" dirty="0">
                <a:solidFill>
                  <a:srgbClr val="000000"/>
                </a:solidFill>
                <a:latin typeface="Arial" panose="020B0604020202020204" pitchFamily="34" charset="0"/>
              </a:rPr>
              <a:t>PARA LA VIGENCIA  2020</a:t>
            </a:r>
          </a:p>
        </p:txBody>
      </p:sp>
    </p:spTree>
    <p:extLst>
      <p:ext uri="{BB962C8B-B14F-4D97-AF65-F5344CB8AC3E}">
        <p14:creationId xmlns:p14="http://schemas.microsoft.com/office/powerpoint/2010/main" xmlns="" val="363321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ítulo 2">
            <a:extLst>
              <a:ext uri="{FF2B5EF4-FFF2-40B4-BE49-F238E27FC236}">
                <a16:creationId xmlns:a16="http://schemas.microsoft.com/office/drawing/2014/main" xmlns=""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ángulo 7"/>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38"/>
          <p:cNvSpPr/>
          <p:nvPr/>
        </p:nvSpPr>
        <p:spPr>
          <a:xfrm>
            <a:off x="0" y="0"/>
            <a:ext cx="12192000" cy="478289"/>
          </a:xfrm>
          <a:prstGeom prst="rect">
            <a:avLst/>
          </a:prstGeom>
          <a:blipFill>
            <a:blip r:embed="rId4" cstate="print"/>
            <a:stretch>
              <a:fillRect/>
            </a:stretch>
          </a:blipFill>
        </p:spPr>
        <p:txBody>
          <a:bodyPr wrap="square" lIns="0" tIns="0" rIns="0" bIns="0" rtlCol="0">
            <a:noAutofit/>
          </a:bodyPr>
          <a:lstStyle/>
          <a:p>
            <a:endParaRPr sz="1793"/>
          </a:p>
        </p:txBody>
      </p:sp>
      <p:sp>
        <p:nvSpPr>
          <p:cNvPr id="10"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11" name="Rectángulo 10"/>
          <p:cNvSpPr/>
          <p:nvPr/>
        </p:nvSpPr>
        <p:spPr>
          <a:xfrm>
            <a:off x="2371045" y="637700"/>
            <a:ext cx="8161209" cy="400110"/>
          </a:xfrm>
          <a:prstGeom prst="rect">
            <a:avLst/>
          </a:prstGeom>
        </p:spPr>
        <p:txBody>
          <a:bodyPr wrap="none">
            <a:spAutoFit/>
          </a:bodyPr>
          <a:lstStyle/>
          <a:p>
            <a:pPr lvl="1" fontAlgn="ctr"/>
            <a:r>
              <a:rPr lang="es-MX" sz="2000" b="1" dirty="0">
                <a:solidFill>
                  <a:schemeClr val="bg1"/>
                </a:solidFill>
                <a:latin typeface="Arial" panose="020B0604020202020204" pitchFamily="34" charset="0"/>
              </a:rPr>
              <a:t>3.2.1 Gobierno eficiente, transparente y orientado a la gestión</a:t>
            </a:r>
          </a:p>
        </p:txBody>
      </p:sp>
      <p:sp>
        <p:nvSpPr>
          <p:cNvPr id="6" name="Título 5">
            <a:extLst>
              <a:ext uri="{FF2B5EF4-FFF2-40B4-BE49-F238E27FC236}">
                <a16:creationId xmlns:a16="http://schemas.microsoft.com/office/drawing/2014/main" xmlns="" id="{EE6B0926-0555-4615-9EB3-85BDC3A4B2BC}"/>
              </a:ext>
            </a:extLst>
          </p:cNvPr>
          <p:cNvSpPr>
            <a:spLocks noGrp="1"/>
          </p:cNvSpPr>
          <p:nvPr>
            <p:ph type="ctrTitle"/>
          </p:nvPr>
        </p:nvSpPr>
        <p:spPr>
          <a:xfrm>
            <a:off x="688600" y="1765124"/>
            <a:ext cx="10843598" cy="558010"/>
          </a:xfrm>
        </p:spPr>
        <p:txBody>
          <a:bodyPr>
            <a:noAutofit/>
          </a:bodyPr>
          <a:lstStyle/>
          <a:p>
            <a:r>
              <a:rPr lang="es-CO" sz="1800" b="1" kern="0" dirty="0">
                <a:solidFill>
                  <a:prstClr val="black"/>
                </a:solidFill>
                <a:latin typeface="Arial" panose="020B0604020202020204" pitchFamily="34" charset="0"/>
                <a:cs typeface="Arial" panose="020B0604020202020204" pitchFamily="34" charset="0"/>
              </a:rPr>
              <a:t>Servicio de Vigilancia a las Sedes Administrativas</a:t>
            </a:r>
            <a:r>
              <a:rPr lang="es-CO" sz="1800" b="1" kern="0" dirty="0">
                <a:solidFill>
                  <a:prstClr val="black"/>
                </a:solidFill>
              </a:rPr>
              <a:t/>
            </a:r>
            <a:br>
              <a:rPr lang="es-CO" sz="1800" b="1" kern="0" dirty="0">
                <a:solidFill>
                  <a:prstClr val="black"/>
                </a:solidFill>
              </a:rPr>
            </a:br>
            <a:endParaRPr lang="es-CO" sz="18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03452" y="4407530"/>
            <a:ext cx="1502229" cy="2002972"/>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708167" y="4453334"/>
            <a:ext cx="1602921" cy="1994688"/>
          </a:xfrm>
          <a:prstGeom prst="rect">
            <a:avLst/>
          </a:prstGeom>
        </p:spPr>
      </p:pic>
      <p:graphicFrame>
        <p:nvGraphicFramePr>
          <p:cNvPr id="12" name="Objeto 11"/>
          <p:cNvGraphicFramePr>
            <a:graphicFrameLocks noChangeAspect="1"/>
          </p:cNvGraphicFramePr>
          <p:nvPr>
            <p:extLst/>
          </p:nvPr>
        </p:nvGraphicFramePr>
        <p:xfrm>
          <a:off x="519567" y="2128610"/>
          <a:ext cx="5913890" cy="4468133"/>
        </p:xfrm>
        <a:graphic>
          <a:graphicData uri="http://schemas.openxmlformats.org/presentationml/2006/ole">
            <p:oleObj spid="_x0000_s3078" name="Hoja de cálculo" r:id="rId7" imgW="5318868" imgH="5516808" progId="Excel.Sheet.12">
              <p:embed/>
            </p:oleObj>
          </a:graphicData>
        </a:graphic>
      </p:graphicFrame>
      <p:pic>
        <p:nvPicPr>
          <p:cNvPr id="13" name="Imagen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708167" y="2521689"/>
            <a:ext cx="2946400" cy="1687286"/>
          </a:xfrm>
          <a:prstGeom prst="rect">
            <a:avLst/>
          </a:prstGeom>
        </p:spPr>
      </p:pic>
    </p:spTree>
    <p:extLst>
      <p:ext uri="{BB962C8B-B14F-4D97-AF65-F5344CB8AC3E}">
        <p14:creationId xmlns:p14="http://schemas.microsoft.com/office/powerpoint/2010/main" xmlns="" val="384641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ítulo 2">
            <a:extLst>
              <a:ext uri="{FF2B5EF4-FFF2-40B4-BE49-F238E27FC236}">
                <a16:creationId xmlns:a16="http://schemas.microsoft.com/office/drawing/2014/main" xmlns=""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ángulo 7"/>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38"/>
          <p:cNvSpPr/>
          <p:nvPr/>
        </p:nvSpPr>
        <p:spPr>
          <a:xfrm>
            <a:off x="0" y="0"/>
            <a:ext cx="12192000" cy="478289"/>
          </a:xfrm>
          <a:prstGeom prst="rect">
            <a:avLst/>
          </a:prstGeom>
          <a:blipFill>
            <a:blip r:embed="rId4" cstate="print"/>
            <a:stretch>
              <a:fillRect/>
            </a:stretch>
          </a:blipFill>
        </p:spPr>
        <p:txBody>
          <a:bodyPr wrap="square" lIns="0" tIns="0" rIns="0" bIns="0" rtlCol="0">
            <a:noAutofit/>
          </a:bodyPr>
          <a:lstStyle/>
          <a:p>
            <a:endParaRPr sz="1793"/>
          </a:p>
        </p:txBody>
      </p:sp>
      <p:sp>
        <p:nvSpPr>
          <p:cNvPr id="10"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11" name="Rectángulo 10"/>
          <p:cNvSpPr/>
          <p:nvPr/>
        </p:nvSpPr>
        <p:spPr>
          <a:xfrm>
            <a:off x="2371045" y="637700"/>
            <a:ext cx="8161209" cy="400110"/>
          </a:xfrm>
          <a:prstGeom prst="rect">
            <a:avLst/>
          </a:prstGeom>
        </p:spPr>
        <p:txBody>
          <a:bodyPr wrap="none">
            <a:spAutoFit/>
          </a:bodyPr>
          <a:lstStyle/>
          <a:p>
            <a:pPr lvl="1" fontAlgn="ctr"/>
            <a:r>
              <a:rPr lang="es-MX" sz="2000" b="1" dirty="0">
                <a:solidFill>
                  <a:schemeClr val="bg1"/>
                </a:solidFill>
                <a:latin typeface="Arial" panose="020B0604020202020204" pitchFamily="34" charset="0"/>
              </a:rPr>
              <a:t>3.2.1 Gobierno eficiente, transparente y orientado a la gestión</a:t>
            </a:r>
          </a:p>
        </p:txBody>
      </p:sp>
      <p:sp>
        <p:nvSpPr>
          <p:cNvPr id="3" name="Rectángulo 2"/>
          <p:cNvSpPr/>
          <p:nvPr/>
        </p:nvSpPr>
        <p:spPr>
          <a:xfrm>
            <a:off x="4290883" y="1834472"/>
            <a:ext cx="3826689" cy="369332"/>
          </a:xfrm>
          <a:prstGeom prst="rect">
            <a:avLst/>
          </a:prstGeom>
        </p:spPr>
        <p:txBody>
          <a:bodyPr wrap="none">
            <a:spAutoFit/>
          </a:bodyPr>
          <a:lstStyle/>
          <a:p>
            <a:r>
              <a:rPr lang="es-CO" b="1" kern="0" dirty="0">
                <a:solidFill>
                  <a:prstClr val="black"/>
                </a:solidFill>
                <a:latin typeface="Arial" panose="020B0604020202020204" pitchFamily="34" charset="0"/>
                <a:ea typeface="+mj-ea"/>
                <a:cs typeface="Arial" panose="020B0604020202020204" pitchFamily="34" charset="0"/>
              </a:rPr>
              <a:t>Servicio de Transporte Operativo</a:t>
            </a:r>
          </a:p>
        </p:txBody>
      </p:sp>
      <p:graphicFrame>
        <p:nvGraphicFramePr>
          <p:cNvPr id="4" name="Objeto 3"/>
          <p:cNvGraphicFramePr>
            <a:graphicFrameLocks noChangeAspect="1"/>
          </p:cNvGraphicFramePr>
          <p:nvPr>
            <p:extLst/>
          </p:nvPr>
        </p:nvGraphicFramePr>
        <p:xfrm>
          <a:off x="887867" y="2396219"/>
          <a:ext cx="5110162" cy="4233182"/>
        </p:xfrm>
        <a:graphic>
          <a:graphicData uri="http://schemas.openxmlformats.org/presentationml/2006/ole">
            <p:oleObj spid="_x0000_s4102" name="Hoja de cálculo" r:id="rId5" imgW="4427166" imgH="5044512" progId="Excel.Sheet.12">
              <p:embed/>
            </p:oleObj>
          </a:graphicData>
        </a:graphic>
      </p:graphicFrame>
      <p:pic>
        <p:nvPicPr>
          <p:cNvPr id="5" name="Imagen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11244" y="2950027"/>
            <a:ext cx="4502196" cy="2764973"/>
          </a:xfrm>
          <a:prstGeom prst="rect">
            <a:avLst/>
          </a:prstGeom>
        </p:spPr>
      </p:pic>
    </p:spTree>
    <p:extLst>
      <p:ext uri="{BB962C8B-B14F-4D97-AF65-F5344CB8AC3E}">
        <p14:creationId xmlns:p14="http://schemas.microsoft.com/office/powerpoint/2010/main" xmlns="" val="1526771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ítulo 2"/>
          <p:cNvSpPr txBox="1">
            <a:spLocks/>
          </p:cNvSpPr>
          <p:nvPr/>
        </p:nvSpPr>
        <p:spPr>
          <a:xfrm>
            <a:off x="7856621" y="4932947"/>
            <a:ext cx="4335379" cy="20164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a:t>
            </a:r>
            <a:endParaRPr lang="es-CO"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p:cNvSpPr txBox="1"/>
          <p:nvPr/>
        </p:nvSpPr>
        <p:spPr>
          <a:xfrm>
            <a:off x="519545" y="563745"/>
            <a:ext cx="4497621" cy="584775"/>
          </a:xfrm>
          <a:prstGeom prst="rect">
            <a:avLst/>
          </a:prstGeom>
          <a:noFill/>
        </p:spPr>
        <p:txBody>
          <a:bodyPr wrap="square" rtlCol="0">
            <a:spAutoFit/>
          </a:bodyPr>
          <a:lstStyle/>
          <a:p>
            <a:r>
              <a:rPr lang="es-CO" sz="3200" b="1" dirty="0" smtClean="0">
                <a:solidFill>
                  <a:srgbClr val="0070C0"/>
                </a:solidFill>
              </a:rPr>
              <a:t>Dirección Logística </a:t>
            </a:r>
            <a:endParaRPr lang="es-CO" sz="3200" b="1" dirty="0">
              <a:solidFill>
                <a:srgbClr val="0070C0"/>
              </a:solidFill>
            </a:endParaRPr>
          </a:p>
        </p:txBody>
      </p:sp>
      <p:sp>
        <p:nvSpPr>
          <p:cNvPr id="4" name="CuadroTexto 3"/>
          <p:cNvSpPr txBox="1"/>
          <p:nvPr/>
        </p:nvSpPr>
        <p:spPr>
          <a:xfrm>
            <a:off x="4839776" y="1888110"/>
            <a:ext cx="6891013" cy="1938992"/>
          </a:xfrm>
          <a:prstGeom prst="rect">
            <a:avLst/>
          </a:prstGeom>
          <a:noFill/>
        </p:spPr>
        <p:txBody>
          <a:bodyPr wrap="square" rtlCol="0">
            <a:spAutoFit/>
          </a:bodyPr>
          <a:lstStyle/>
          <a:p>
            <a:pPr algn="ctr"/>
            <a:r>
              <a:rPr lang="es-CO" sz="4000" b="1" dirty="0" smtClean="0">
                <a:solidFill>
                  <a:schemeClr val="accent2"/>
                </a:solidFill>
              </a:rPr>
              <a:t>INFORME DE GESTION AÑO</a:t>
            </a:r>
          </a:p>
          <a:p>
            <a:pPr algn="ctr"/>
            <a:r>
              <a:rPr lang="es-CO" sz="4000" b="1" dirty="0">
                <a:solidFill>
                  <a:schemeClr val="accent2"/>
                </a:solidFill>
              </a:rPr>
              <a:t> </a:t>
            </a:r>
            <a:r>
              <a:rPr lang="es-CO" sz="4000" b="1" dirty="0" smtClean="0">
                <a:solidFill>
                  <a:schemeClr val="accent2"/>
                </a:solidFill>
              </a:rPr>
              <a:t>2020</a:t>
            </a:r>
          </a:p>
          <a:p>
            <a:pPr algn="ctr"/>
            <a:endParaRPr lang="es-CO" sz="4000" b="1" dirty="0">
              <a:solidFill>
                <a:schemeClr val="accent2"/>
              </a:solidFill>
            </a:endParaRPr>
          </a:p>
        </p:txBody>
      </p:sp>
      <p:pic>
        <p:nvPicPr>
          <p:cNvPr id="2" name="Picture 2" descr="Gestión Administrativa: Gestión Administrativ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430" y="1469955"/>
            <a:ext cx="3893965" cy="43631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ítulo 5"/>
          <p:cNvSpPr>
            <a:spLocks noGrp="1"/>
          </p:cNvSpPr>
          <p:nvPr>
            <p:ph type="title"/>
          </p:nvPr>
        </p:nvSpPr>
        <p:spPr>
          <a:xfrm rot="10800000" flipV="1">
            <a:off x="5017166" y="3827103"/>
            <a:ext cx="6569243" cy="1665646"/>
          </a:xfrm>
        </p:spPr>
        <p:txBody>
          <a:bodyPr>
            <a:normAutofit fontScale="90000"/>
          </a:bodyPr>
          <a:lstStyle/>
          <a:p>
            <a:pPr algn="ctr"/>
            <a:r>
              <a:rPr lang="es-CO" b="1" dirty="0" smtClean="0">
                <a:solidFill>
                  <a:srgbClr val="0070C0"/>
                </a:solidFill>
                <a:latin typeface="+mn-lt"/>
              </a:rPr>
              <a:t>WILMAR ARANGO ZEA</a:t>
            </a:r>
            <a:br>
              <a:rPr lang="es-CO" b="1" dirty="0" smtClean="0">
                <a:solidFill>
                  <a:srgbClr val="0070C0"/>
                </a:solidFill>
                <a:latin typeface="+mn-lt"/>
              </a:rPr>
            </a:br>
            <a:r>
              <a:rPr lang="es-CO" b="1" dirty="0" smtClean="0">
                <a:solidFill>
                  <a:srgbClr val="0070C0"/>
                </a:solidFill>
                <a:latin typeface="+mn-lt"/>
              </a:rPr>
              <a:t>DIRECTOR ADMINISTRATIVO</a:t>
            </a:r>
            <a:endParaRPr lang="es-CO" b="1" dirty="0">
              <a:solidFill>
                <a:srgbClr val="0070C0"/>
              </a:solidFill>
              <a:latin typeface="+mn-lt"/>
            </a:endParaRPr>
          </a:p>
        </p:txBody>
      </p:sp>
    </p:spTree>
    <p:extLst>
      <p:ext uri="{BB962C8B-B14F-4D97-AF65-F5344CB8AC3E}">
        <p14:creationId xmlns:p14="http://schemas.microsoft.com/office/powerpoint/2010/main" xmlns="" val="278621237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lcaldia" id="{3991677C-BAE6-9544-B8E5-A38E775525EB}" vid="{58AB8FDC-9EA6-B847-972A-41729590BB9C}"/>
    </a:ext>
  </a:extLst>
</a:theme>
</file>

<file path=ppt/theme/theme3.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lcaldia" id="{3991677C-BAE6-9544-B8E5-A38E775525EB}" vid="{58AB8FDC-9EA6-B847-972A-41729590BB9C}"/>
    </a:ext>
  </a:extLst>
</a:theme>
</file>

<file path=ppt/theme/theme4.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lcaldia" id="{3991677C-BAE6-9544-B8E5-A38E775525EB}" vid="{58AB8FDC-9EA6-B847-972A-41729590BB9C}"/>
    </a:ext>
  </a:extLst>
</a:theme>
</file>

<file path=ppt/theme/theme5.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lcaldia" id="{3991677C-BAE6-9544-B8E5-A38E775525EB}" vid="{58AB8FDC-9EA6-B847-972A-41729590BB9C}"/>
    </a:ext>
  </a:extLst>
</a:theme>
</file>

<file path=ppt/theme/theme6.xml><?xml version="1.0" encoding="utf-8"?>
<a:theme xmlns:a="http://schemas.openxmlformats.org/drawingml/2006/main" name="5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lcaldia" id="{3991677C-BAE6-9544-B8E5-A38E775525EB}" vid="{58AB8FDC-9EA6-B847-972A-41729590BB9C}"/>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3302</TotalTime>
  <Words>5226</Words>
  <Application>Microsoft Office PowerPoint</Application>
  <PresentationFormat>Personalizado</PresentationFormat>
  <Paragraphs>1080</Paragraphs>
  <Slides>53</Slides>
  <Notes>34</Notes>
  <HiddenSlides>0</HiddenSlides>
  <MMClips>0</MMClips>
  <ScaleCrop>false</ScaleCrop>
  <HeadingPairs>
    <vt:vector size="6" baseType="variant">
      <vt:variant>
        <vt:lpstr>Tema</vt:lpstr>
      </vt:variant>
      <vt:variant>
        <vt:i4>6</vt:i4>
      </vt:variant>
      <vt:variant>
        <vt:lpstr>Servidores OLE incrustados</vt:lpstr>
      </vt:variant>
      <vt:variant>
        <vt:i4>1</vt:i4>
      </vt:variant>
      <vt:variant>
        <vt:lpstr>Títulos de diapositiva</vt:lpstr>
      </vt:variant>
      <vt:variant>
        <vt:i4>53</vt:i4>
      </vt:variant>
    </vt:vector>
  </HeadingPairs>
  <TitlesOfParts>
    <vt:vector size="60" baseType="lpstr">
      <vt:lpstr>Tema de Office</vt:lpstr>
      <vt:lpstr>1_Tema de Office</vt:lpstr>
      <vt:lpstr>2_Tema de Office</vt:lpstr>
      <vt:lpstr>3_Tema de Office</vt:lpstr>
      <vt:lpstr>4_Tema de Office</vt:lpstr>
      <vt:lpstr>5_Tema de Office</vt:lpstr>
      <vt:lpstr>Hoja de cálculo</vt:lpstr>
      <vt:lpstr>Diapositiva 1</vt:lpstr>
      <vt:lpstr>Diapositiva 2</vt:lpstr>
      <vt:lpstr>CALIDAD</vt:lpstr>
      <vt:lpstr>Diapositiva 4</vt:lpstr>
      <vt:lpstr>INFORME DE GESTIÓN</vt:lpstr>
      <vt:lpstr>Diapositiva 6</vt:lpstr>
      <vt:lpstr>Servicio de Vigilancia a las Sedes Administrativas </vt:lpstr>
      <vt:lpstr>Diapositiva 8</vt:lpstr>
      <vt:lpstr>WILMAR ARANGO ZEA DIRECTOR ADMINISTRATIVO</vt:lpstr>
      <vt:lpstr>ADQUISICIONES Y SUMINISTROS</vt:lpstr>
      <vt:lpstr>ARRENDAMIENTOS</vt:lpstr>
      <vt:lpstr>Diapositiva 12</vt:lpstr>
      <vt:lpstr>Diapositiva 13</vt:lpstr>
      <vt:lpstr> SERVICIOS PUBLICOS (AVANTEL)</vt:lpstr>
      <vt:lpstr>UNE</vt:lpstr>
      <vt:lpstr>EPM</vt:lpstr>
      <vt:lpstr>Diapositiva 17</vt:lpstr>
      <vt:lpstr>Diapositiva 18</vt:lpstr>
      <vt:lpstr>Diapositiva 19</vt:lpstr>
      <vt:lpstr>DIRECCIÓN ADMINISTRATIVA DE TALENTO HUMANO</vt:lpstr>
      <vt:lpstr>METODOLOGIA DEL REDISEÑO INSTITUCIONAL</vt:lpstr>
      <vt:lpstr>REDISEÑO INSTITUCIONAL</vt:lpstr>
      <vt:lpstr>REDISEÑO INSTITUCIONAL</vt:lpstr>
      <vt:lpstr>PLANTA DE CARGOS</vt:lpstr>
      <vt:lpstr>PLANTA DE PERSONAL – ALCALDÍA MUNICIPAL DE BELLO</vt:lpstr>
      <vt:lpstr>CONVOCATORIA PÚBLICA COMISIÓN NACIONAL DEL SERVICIO CIVIL</vt:lpstr>
      <vt:lpstr>GERENCIA PÚBLICA Y ACUERDO DE GESTIÓN</vt:lpstr>
      <vt:lpstr>Diapositiva 28</vt:lpstr>
      <vt:lpstr>SITUACIONES ADMINISTRATIVAS</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Pinto Tridimenciudad</dc:creator>
  <cp:lastModifiedBy>erica.gomez</cp:lastModifiedBy>
  <cp:revision>98</cp:revision>
  <cp:lastPrinted>2020-11-11T19:02:53Z</cp:lastPrinted>
  <dcterms:created xsi:type="dcterms:W3CDTF">2020-05-04T22:54:32Z</dcterms:created>
  <dcterms:modified xsi:type="dcterms:W3CDTF">2020-11-13T14:30:16Z</dcterms:modified>
</cp:coreProperties>
</file>