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6.jpg" ContentType="image/jpeg"/>
  <Override PartName="/ppt/media/image7.jpg" ContentType="image/jpeg"/>
  <Override PartName="/ppt/media/image8.jpg" ContentType="image/jpeg"/>
  <Override PartName="/ppt/media/image9.jpg" ContentType="image/jpeg"/>
  <Override PartName="/ppt/notesSlides/notesSlide2.xml" ContentType="application/vnd.openxmlformats-officedocument.presentationml.notesSlide+xml"/>
  <Override PartName="/ppt/media/image11.jpg" ContentType="image/jpeg"/>
  <Override PartName="/ppt/media/image12.jpg" ContentType="image/jpeg"/>
  <Override PartName="/ppt/media/image13.jpg" ContentType="image/jpeg"/>
  <Override PartName="/ppt/notesSlides/notesSlide3.xml" ContentType="application/vnd.openxmlformats-officedocument.presentationml.notesSlide+xml"/>
  <Override PartName="/ppt/media/image14.jpg" ContentType="image/jpeg"/>
  <Override PartName="/ppt/media/image15.jpg" ContentType="image/jpeg"/>
  <Override PartName="/ppt/media/image16.jpg" ContentType="image/jpeg"/>
  <Override PartName="/ppt/media/image17.jpg" ContentType="image/jpeg"/>
  <Override PartName="/ppt/media/image18.jpg" ContentType="image/jpeg"/>
  <Override PartName="/ppt/media/image19.jpg" ContentType="image/jpeg"/>
  <Override PartName="/ppt/media/image20.jpg" ContentType="image/jpeg"/>
  <Override PartName="/ppt/notesSlides/notesSlide4.xml" ContentType="application/vnd.openxmlformats-officedocument.presentationml.notesSlide+xml"/>
  <Override PartName="/ppt/media/image21.jpg" ContentType="image/jpeg"/>
  <Override PartName="/ppt/media/image22.jpg" ContentType="image/jpeg"/>
  <Override PartName="/ppt/media/image23.jpg" ContentType="image/jpeg"/>
  <Override PartName="/ppt/media/image24.jpg" ContentType="image/jpeg"/>
  <Override PartName="/ppt/media/image25.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1" r:id="rId2"/>
    <p:sldId id="289" r:id="rId3"/>
    <p:sldId id="278" r:id="rId4"/>
    <p:sldId id="290" r:id="rId5"/>
    <p:sldId id="282" r:id="rId6"/>
    <p:sldId id="283" r:id="rId7"/>
    <p:sldId id="284" r:id="rId8"/>
    <p:sldId id="291" r:id="rId9"/>
    <p:sldId id="292" r:id="rId10"/>
    <p:sldId id="293" r:id="rId11"/>
    <p:sldId id="294" r:id="rId12"/>
    <p:sldId id="296" r:id="rId13"/>
    <p:sldId id="297" r:id="rId14"/>
    <p:sldId id="295" r:id="rId15"/>
    <p:sldId id="298" r:id="rId16"/>
    <p:sldId id="300" r:id="rId17"/>
    <p:sldId id="299"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0"/>
      </p:cViewPr>
      <p:guideLst/>
    </p:cSldViewPr>
  </p:slideViewPr>
  <p:notesTextViewPr>
    <p:cViewPr>
      <p:scale>
        <a:sx n="1" d="1"/>
        <a:sy n="1" d="1"/>
      </p:scale>
      <p:origin x="0" y="0"/>
    </p:cViewPr>
  </p:notesTextViewPr>
  <p:sorterViewPr>
    <p:cViewPr varScale="1">
      <p:scale>
        <a:sx n="100" d="100"/>
        <a:sy n="100" d="100"/>
      </p:scale>
      <p:origin x="0" y="-131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47982-E54D-4E23-8D9F-EED0E3C68D22}" type="datetimeFigureOut">
              <a:rPr lang="en-US" smtClean="0"/>
              <a:t>11/9/2020</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4BB84-ECAB-49EE-9513-8D71E2DB7C39}" type="slidenum">
              <a:rPr lang="en-US" smtClean="0"/>
              <a:t>‹Nº›</a:t>
            </a:fld>
            <a:endParaRPr lang="en-US"/>
          </a:p>
        </p:txBody>
      </p:sp>
    </p:spTree>
    <p:extLst>
      <p:ext uri="{BB962C8B-B14F-4D97-AF65-F5344CB8AC3E}">
        <p14:creationId xmlns:p14="http://schemas.microsoft.com/office/powerpoint/2010/main" val="1532490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a:t>Código : F- GI--56 Versión:02 Fecha Aprobación :2020-01-13</a:t>
            </a:r>
            <a:endParaRPr lang="es-CO" sz="1200" dirty="0"/>
          </a:p>
        </p:txBody>
      </p:sp>
      <p:sp>
        <p:nvSpPr>
          <p:cNvPr id="4" name="Marcador de número de diapositiva 3"/>
          <p:cNvSpPr>
            <a:spLocks noGrp="1"/>
          </p:cNvSpPr>
          <p:nvPr>
            <p:ph type="sldNum" sz="quarter" idx="10"/>
          </p:nvPr>
        </p:nvSpPr>
        <p:spPr/>
        <p:txBody>
          <a:bodyPr/>
          <a:lstStyle/>
          <a:p>
            <a:fld id="{49CDC54E-433F-4E06-A2F1-9802FFA9426C}" type="slidenum">
              <a:rPr lang="es-CO" smtClean="0"/>
              <a:t>6</a:t>
            </a:fld>
            <a:endParaRPr lang="es-CO"/>
          </a:p>
        </p:txBody>
      </p:sp>
    </p:spTree>
    <p:extLst>
      <p:ext uri="{BB962C8B-B14F-4D97-AF65-F5344CB8AC3E}">
        <p14:creationId xmlns:p14="http://schemas.microsoft.com/office/powerpoint/2010/main" val="14122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a:t>Código : F- GI--56 Versión:02 Fecha Aprobación :2020-01-13</a:t>
            </a:r>
            <a:endParaRPr lang="es-CO" sz="1200" dirty="0"/>
          </a:p>
        </p:txBody>
      </p:sp>
      <p:sp>
        <p:nvSpPr>
          <p:cNvPr id="4" name="Marcador de número de diapositiva 3"/>
          <p:cNvSpPr>
            <a:spLocks noGrp="1"/>
          </p:cNvSpPr>
          <p:nvPr>
            <p:ph type="sldNum" sz="quarter" idx="10"/>
          </p:nvPr>
        </p:nvSpPr>
        <p:spPr/>
        <p:txBody>
          <a:bodyPr/>
          <a:lstStyle/>
          <a:p>
            <a:fld id="{49CDC54E-433F-4E06-A2F1-9802FFA9426C}" type="slidenum">
              <a:rPr lang="es-CO" smtClean="0"/>
              <a:t>8</a:t>
            </a:fld>
            <a:endParaRPr lang="es-CO"/>
          </a:p>
        </p:txBody>
      </p:sp>
    </p:spTree>
    <p:extLst>
      <p:ext uri="{BB962C8B-B14F-4D97-AF65-F5344CB8AC3E}">
        <p14:creationId xmlns:p14="http://schemas.microsoft.com/office/powerpoint/2010/main" val="2059006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a:t>Código : F- GI--56 Versión:02 Fecha Aprobación :2020-01-13</a:t>
            </a:r>
            <a:endParaRPr lang="es-CO" sz="1200" dirty="0"/>
          </a:p>
        </p:txBody>
      </p:sp>
      <p:sp>
        <p:nvSpPr>
          <p:cNvPr id="4" name="Marcador de número de diapositiva 3"/>
          <p:cNvSpPr>
            <a:spLocks noGrp="1"/>
          </p:cNvSpPr>
          <p:nvPr>
            <p:ph type="sldNum" sz="quarter" idx="10"/>
          </p:nvPr>
        </p:nvSpPr>
        <p:spPr/>
        <p:txBody>
          <a:bodyPr/>
          <a:lstStyle/>
          <a:p>
            <a:fld id="{49CDC54E-433F-4E06-A2F1-9802FFA9426C}" type="slidenum">
              <a:rPr lang="es-CO" smtClean="0"/>
              <a:t>10</a:t>
            </a:fld>
            <a:endParaRPr lang="es-CO"/>
          </a:p>
        </p:txBody>
      </p:sp>
    </p:spTree>
    <p:extLst>
      <p:ext uri="{BB962C8B-B14F-4D97-AF65-F5344CB8AC3E}">
        <p14:creationId xmlns:p14="http://schemas.microsoft.com/office/powerpoint/2010/main" val="2743862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a:t>Código : F- GI--56 Versión:02 Fecha Aprobación :2020-01-13</a:t>
            </a:r>
            <a:endParaRPr lang="es-CO" sz="1200" dirty="0"/>
          </a:p>
        </p:txBody>
      </p:sp>
      <p:sp>
        <p:nvSpPr>
          <p:cNvPr id="4" name="Marcador de número de diapositiva 3"/>
          <p:cNvSpPr>
            <a:spLocks noGrp="1"/>
          </p:cNvSpPr>
          <p:nvPr>
            <p:ph type="sldNum" sz="quarter" idx="10"/>
          </p:nvPr>
        </p:nvSpPr>
        <p:spPr/>
        <p:txBody>
          <a:bodyPr/>
          <a:lstStyle/>
          <a:p>
            <a:fld id="{49CDC54E-433F-4E06-A2F1-9802FFA9426C}" type="slidenum">
              <a:rPr lang="es-CO" smtClean="0"/>
              <a:t>13</a:t>
            </a:fld>
            <a:endParaRPr lang="es-CO"/>
          </a:p>
        </p:txBody>
      </p:sp>
    </p:spTree>
    <p:extLst>
      <p:ext uri="{BB962C8B-B14F-4D97-AF65-F5344CB8AC3E}">
        <p14:creationId xmlns:p14="http://schemas.microsoft.com/office/powerpoint/2010/main" val="2195025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dirty="0"/>
              <a:t>Código : F- GI--56 Versión:02 Fecha Aprobación :2020-01-13</a:t>
            </a:r>
          </a:p>
        </p:txBody>
      </p:sp>
      <p:sp>
        <p:nvSpPr>
          <p:cNvPr id="4" name="Marcador de número de diapositiva 3"/>
          <p:cNvSpPr>
            <a:spLocks noGrp="1"/>
          </p:cNvSpPr>
          <p:nvPr>
            <p:ph type="sldNum" sz="quarter" idx="10"/>
          </p:nvPr>
        </p:nvSpPr>
        <p:spPr/>
        <p:txBody>
          <a:bodyPr/>
          <a:lstStyle/>
          <a:p>
            <a:fld id="{49CDC54E-433F-4E06-A2F1-9802FFA9426C}" type="slidenum">
              <a:rPr lang="es-CO" smtClean="0"/>
              <a:t>16</a:t>
            </a:fld>
            <a:endParaRPr lang="es-CO"/>
          </a:p>
        </p:txBody>
      </p:sp>
    </p:spTree>
    <p:extLst>
      <p:ext uri="{BB962C8B-B14F-4D97-AF65-F5344CB8AC3E}">
        <p14:creationId xmlns:p14="http://schemas.microsoft.com/office/powerpoint/2010/main" val="2032269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dirty="0"/>
              <a:t>Código : F- GI--56 Versión:02 Fecha Aprobación :2020-01-13</a:t>
            </a:r>
          </a:p>
        </p:txBody>
      </p:sp>
      <p:sp>
        <p:nvSpPr>
          <p:cNvPr id="4" name="Marcador de número de diapositiva 3"/>
          <p:cNvSpPr>
            <a:spLocks noGrp="1"/>
          </p:cNvSpPr>
          <p:nvPr>
            <p:ph type="sldNum" sz="quarter" idx="10"/>
          </p:nvPr>
        </p:nvSpPr>
        <p:spPr/>
        <p:txBody>
          <a:bodyPr/>
          <a:lstStyle/>
          <a:p>
            <a:fld id="{49CDC54E-433F-4E06-A2F1-9802FFA9426C}" type="slidenum">
              <a:rPr lang="es-CO" smtClean="0"/>
              <a:t>17</a:t>
            </a:fld>
            <a:endParaRPr lang="es-CO"/>
          </a:p>
        </p:txBody>
      </p:sp>
    </p:spTree>
    <p:extLst>
      <p:ext uri="{BB962C8B-B14F-4D97-AF65-F5344CB8AC3E}">
        <p14:creationId xmlns:p14="http://schemas.microsoft.com/office/powerpoint/2010/main" val="917906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B324A4B9-DFBF-4839-92E3-756C36A017C8}" type="datetimeFigureOut">
              <a:rPr lang="en-US" smtClean="0"/>
              <a:t>11/9/2020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88A73D7-128D-420B-B9B2-435AD8890DC1}" type="slidenum">
              <a:rPr lang="en-US" smtClean="0"/>
              <a:t>‹Nº›</a:t>
            </a:fld>
            <a:endParaRPr lang="en-US"/>
          </a:p>
        </p:txBody>
      </p:sp>
    </p:spTree>
    <p:extLst>
      <p:ext uri="{BB962C8B-B14F-4D97-AF65-F5344CB8AC3E}">
        <p14:creationId xmlns:p14="http://schemas.microsoft.com/office/powerpoint/2010/main" val="46782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B324A4B9-DFBF-4839-92E3-756C36A017C8}" type="datetimeFigureOut">
              <a:rPr lang="en-US" smtClean="0"/>
              <a:t>11/9/2020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88A73D7-128D-420B-B9B2-435AD8890DC1}" type="slidenum">
              <a:rPr lang="en-US" smtClean="0"/>
              <a:t>‹Nº›</a:t>
            </a:fld>
            <a:endParaRPr lang="en-US"/>
          </a:p>
        </p:txBody>
      </p:sp>
    </p:spTree>
    <p:extLst>
      <p:ext uri="{BB962C8B-B14F-4D97-AF65-F5344CB8AC3E}">
        <p14:creationId xmlns:p14="http://schemas.microsoft.com/office/powerpoint/2010/main" val="182805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B324A4B9-DFBF-4839-92E3-756C36A017C8}" type="datetimeFigureOut">
              <a:rPr lang="en-US" smtClean="0"/>
              <a:t>11/9/2020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88A73D7-128D-420B-B9B2-435AD8890DC1}" type="slidenum">
              <a:rPr lang="en-US" smtClean="0"/>
              <a:t>‹Nº›</a:t>
            </a:fld>
            <a:endParaRPr lang="en-US"/>
          </a:p>
        </p:txBody>
      </p:sp>
    </p:spTree>
    <p:extLst>
      <p:ext uri="{BB962C8B-B14F-4D97-AF65-F5344CB8AC3E}">
        <p14:creationId xmlns:p14="http://schemas.microsoft.com/office/powerpoint/2010/main" val="143868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B324A4B9-DFBF-4839-92E3-756C36A017C8}" type="datetimeFigureOut">
              <a:rPr lang="en-US" smtClean="0"/>
              <a:t>11/9/2020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88A73D7-128D-420B-B9B2-435AD8890DC1}" type="slidenum">
              <a:rPr lang="en-US" smtClean="0"/>
              <a:t>‹Nº›</a:t>
            </a:fld>
            <a:endParaRPr lang="en-US"/>
          </a:p>
        </p:txBody>
      </p:sp>
    </p:spTree>
    <p:extLst>
      <p:ext uri="{BB962C8B-B14F-4D97-AF65-F5344CB8AC3E}">
        <p14:creationId xmlns:p14="http://schemas.microsoft.com/office/powerpoint/2010/main" val="134654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B324A4B9-DFBF-4839-92E3-756C36A017C8}" type="datetimeFigureOut">
              <a:rPr lang="en-US" smtClean="0"/>
              <a:t>11/9/2020</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88A73D7-128D-420B-B9B2-435AD8890DC1}" type="slidenum">
              <a:rPr lang="en-US" smtClean="0"/>
              <a:t>‹Nº›</a:t>
            </a:fld>
            <a:endParaRPr lang="en-US"/>
          </a:p>
        </p:txBody>
      </p:sp>
    </p:spTree>
    <p:extLst>
      <p:ext uri="{BB962C8B-B14F-4D97-AF65-F5344CB8AC3E}">
        <p14:creationId xmlns:p14="http://schemas.microsoft.com/office/powerpoint/2010/main" val="1094931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B324A4B9-DFBF-4839-92E3-756C36A017C8}" type="datetimeFigureOut">
              <a:rPr lang="en-US" smtClean="0"/>
              <a:t>11/9/2020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88A73D7-128D-420B-B9B2-435AD8890DC1}" type="slidenum">
              <a:rPr lang="en-US" smtClean="0"/>
              <a:t>‹Nº›</a:t>
            </a:fld>
            <a:endParaRPr lang="en-US"/>
          </a:p>
        </p:txBody>
      </p:sp>
    </p:spTree>
    <p:extLst>
      <p:ext uri="{BB962C8B-B14F-4D97-AF65-F5344CB8AC3E}">
        <p14:creationId xmlns:p14="http://schemas.microsoft.com/office/powerpoint/2010/main" val="2401340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B324A4B9-DFBF-4839-92E3-756C36A017C8}" type="datetimeFigureOut">
              <a:rPr lang="en-US" smtClean="0"/>
              <a:t>11/9/2020</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E88A73D7-128D-420B-B9B2-435AD8890DC1}" type="slidenum">
              <a:rPr lang="en-US" smtClean="0"/>
              <a:t>‹Nº›</a:t>
            </a:fld>
            <a:endParaRPr lang="en-US"/>
          </a:p>
        </p:txBody>
      </p:sp>
    </p:spTree>
    <p:extLst>
      <p:ext uri="{BB962C8B-B14F-4D97-AF65-F5344CB8AC3E}">
        <p14:creationId xmlns:p14="http://schemas.microsoft.com/office/powerpoint/2010/main" val="3546846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B324A4B9-DFBF-4839-92E3-756C36A017C8}" type="datetimeFigureOut">
              <a:rPr lang="en-US" smtClean="0"/>
              <a:t>11/9/2020</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E88A73D7-128D-420B-B9B2-435AD8890DC1}" type="slidenum">
              <a:rPr lang="en-US" smtClean="0"/>
              <a:t>‹Nº›</a:t>
            </a:fld>
            <a:endParaRPr lang="en-US"/>
          </a:p>
        </p:txBody>
      </p:sp>
    </p:spTree>
    <p:extLst>
      <p:ext uri="{BB962C8B-B14F-4D97-AF65-F5344CB8AC3E}">
        <p14:creationId xmlns:p14="http://schemas.microsoft.com/office/powerpoint/2010/main" val="1666130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324A4B9-DFBF-4839-92E3-756C36A017C8}" type="datetimeFigureOut">
              <a:rPr lang="en-US" smtClean="0"/>
              <a:t>11/9/2020</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E88A73D7-128D-420B-B9B2-435AD8890DC1}" type="slidenum">
              <a:rPr lang="en-US" smtClean="0"/>
              <a:t>‹Nº›</a:t>
            </a:fld>
            <a:endParaRPr lang="en-US"/>
          </a:p>
        </p:txBody>
      </p:sp>
    </p:spTree>
    <p:extLst>
      <p:ext uri="{BB962C8B-B14F-4D97-AF65-F5344CB8AC3E}">
        <p14:creationId xmlns:p14="http://schemas.microsoft.com/office/powerpoint/2010/main" val="244192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324A4B9-DFBF-4839-92E3-756C36A017C8}" type="datetimeFigureOut">
              <a:rPr lang="en-US" smtClean="0"/>
              <a:t>11/9/2020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88A73D7-128D-420B-B9B2-435AD8890DC1}" type="slidenum">
              <a:rPr lang="en-US" smtClean="0"/>
              <a:t>‹Nº›</a:t>
            </a:fld>
            <a:endParaRPr lang="en-US"/>
          </a:p>
        </p:txBody>
      </p:sp>
    </p:spTree>
    <p:extLst>
      <p:ext uri="{BB962C8B-B14F-4D97-AF65-F5344CB8AC3E}">
        <p14:creationId xmlns:p14="http://schemas.microsoft.com/office/powerpoint/2010/main" val="2077496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324A4B9-DFBF-4839-92E3-756C36A017C8}" type="datetimeFigureOut">
              <a:rPr lang="en-US" smtClean="0"/>
              <a:t>11/9/2020</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88A73D7-128D-420B-B9B2-435AD8890DC1}" type="slidenum">
              <a:rPr lang="en-US" smtClean="0"/>
              <a:t>‹Nº›</a:t>
            </a:fld>
            <a:endParaRPr lang="en-US"/>
          </a:p>
        </p:txBody>
      </p:sp>
    </p:spTree>
    <p:extLst>
      <p:ext uri="{BB962C8B-B14F-4D97-AF65-F5344CB8AC3E}">
        <p14:creationId xmlns:p14="http://schemas.microsoft.com/office/powerpoint/2010/main" val="2458358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4A4B9-DFBF-4839-92E3-756C36A017C8}" type="datetimeFigureOut">
              <a:rPr lang="en-US" smtClean="0"/>
              <a:t>11/9/2020</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A73D7-128D-420B-B9B2-435AD8890DC1}" type="slidenum">
              <a:rPr lang="en-US" smtClean="0"/>
              <a:t>‹Nº›</a:t>
            </a:fld>
            <a:endParaRPr lang="en-US"/>
          </a:p>
        </p:txBody>
      </p:sp>
    </p:spTree>
    <p:extLst>
      <p:ext uri="{BB962C8B-B14F-4D97-AF65-F5344CB8AC3E}">
        <p14:creationId xmlns:p14="http://schemas.microsoft.com/office/powerpoint/2010/main" val="2501037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5.jpg"/><Relationship Id="rId7"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n 1" descr="00"/>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3285" y="0"/>
            <a:ext cx="121454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7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ítulo 2">
            <a:extLst>
              <a:ext uri="{FF2B5EF4-FFF2-40B4-BE49-F238E27FC236}">
                <a16:creationId xmlns:a16="http://schemas.microsoft.com/office/drawing/2014/main" id="{5F208966-D255-4C4E-AD44-B6095B04141A}"/>
              </a:ext>
            </a:extLst>
          </p:cNvPr>
          <p:cNvSpPr txBox="1">
            <a:spLocks/>
          </p:cNvSpPr>
          <p:nvPr/>
        </p:nvSpPr>
        <p:spPr>
          <a:xfrm>
            <a:off x="9834880" y="6465834"/>
            <a:ext cx="2357120" cy="4836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CO"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t>
            </a:r>
            <a:r>
              <a:rPr lang="es-CO" sz="20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JuntosPodemos</a:t>
            </a:r>
            <a:endParaRPr lang="es-CO"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ángulo 7"/>
          <p:cNvSpPr/>
          <p:nvPr/>
        </p:nvSpPr>
        <p:spPr>
          <a:xfrm>
            <a:off x="0" y="478289"/>
            <a:ext cx="12192000" cy="1062560"/>
          </a:xfrm>
          <a:prstGeom prst="rect">
            <a:avLst/>
          </a:prstGeom>
          <a:solidFill>
            <a:srgbClr val="0045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8"/>
          <p:cNvSpPr/>
          <p:nvPr/>
        </p:nvSpPr>
        <p:spPr>
          <a:xfrm>
            <a:off x="0" y="0"/>
            <a:ext cx="12192000" cy="478289"/>
          </a:xfrm>
          <a:prstGeom prst="rect">
            <a:avLst/>
          </a:prstGeom>
          <a:blipFill>
            <a:blip r:embed="rId3" cstate="print"/>
            <a:stretch>
              <a:fillRect/>
            </a:stretch>
          </a:blipFill>
        </p:spPr>
        <p:txBody>
          <a:bodyPr wrap="square" lIns="0" tIns="0" rIns="0" bIns="0" rtlCol="0">
            <a:noAutofit/>
          </a:bodyPr>
          <a:lstStyle/>
          <a:p>
            <a:endParaRPr sz="1793"/>
          </a:p>
        </p:txBody>
      </p:sp>
      <p:sp>
        <p:nvSpPr>
          <p:cNvPr id="10" name="Subtítulo 2"/>
          <p:cNvSpPr txBox="1">
            <a:spLocks/>
          </p:cNvSpPr>
          <p:nvPr/>
        </p:nvSpPr>
        <p:spPr>
          <a:xfrm>
            <a:off x="218876" y="630499"/>
            <a:ext cx="1738281" cy="5472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b="1" dirty="0">
                <a:solidFill>
                  <a:schemeClr val="bg1"/>
                </a:solidFill>
              </a:rPr>
              <a:t>PROGRAMA</a:t>
            </a:r>
          </a:p>
        </p:txBody>
      </p:sp>
      <p:sp>
        <p:nvSpPr>
          <p:cNvPr id="12" name="Rectángulo 11"/>
          <p:cNvSpPr/>
          <p:nvPr/>
        </p:nvSpPr>
        <p:spPr>
          <a:xfrm>
            <a:off x="3803036" y="897416"/>
            <a:ext cx="7665881" cy="400110"/>
          </a:xfrm>
          <a:prstGeom prst="rect">
            <a:avLst/>
          </a:prstGeom>
        </p:spPr>
        <p:txBody>
          <a:bodyPr wrap="none">
            <a:spAutoFit/>
          </a:bodyPr>
          <a:lstStyle/>
          <a:p>
            <a:pPr lvl="1" fontAlgn="ctr"/>
            <a:r>
              <a:rPr lang="es-MX" sz="2000" b="1" dirty="0">
                <a:solidFill>
                  <a:schemeClr val="bg1"/>
                </a:solidFill>
                <a:latin typeface="Arial" panose="020B0604020202020204" pitchFamily="34" charset="0"/>
                <a:cs typeface="Arial" panose="020B0604020202020204" pitchFamily="34" charset="0"/>
              </a:rPr>
              <a:t>3.2.1 </a:t>
            </a:r>
            <a:r>
              <a:rPr lang="es-CO" sz="2000" dirty="0">
                <a:solidFill>
                  <a:schemeClr val="bg1"/>
                </a:solidFill>
                <a:latin typeface="Arial" panose="020B0604020202020204" pitchFamily="34" charset="0"/>
                <a:cs typeface="Arial" panose="020B0604020202020204" pitchFamily="34" charset="0"/>
              </a:rPr>
              <a:t>Gobierno eficiente, transparente y orientado a la gestión</a:t>
            </a:r>
            <a:endParaRPr lang="es-MX" sz="2000" b="1" dirty="0">
              <a:solidFill>
                <a:schemeClr val="bg1"/>
              </a:solidFill>
              <a:latin typeface="Arial" panose="020B0604020202020204" pitchFamily="34" charset="0"/>
              <a:cs typeface="Arial" panose="020B0604020202020204" pitchFamily="34" charset="0"/>
            </a:endParaRPr>
          </a:p>
        </p:txBody>
      </p:sp>
      <p:sp>
        <p:nvSpPr>
          <p:cNvPr id="14" name="Rectángulo 13"/>
          <p:cNvSpPr/>
          <p:nvPr/>
        </p:nvSpPr>
        <p:spPr>
          <a:xfrm>
            <a:off x="-290945" y="1522359"/>
            <a:ext cx="1888659" cy="400110"/>
          </a:xfrm>
          <a:prstGeom prst="rect">
            <a:avLst/>
          </a:prstGeom>
        </p:spPr>
        <p:txBody>
          <a:bodyPr wrap="none">
            <a:spAutoFit/>
          </a:bodyPr>
          <a:lstStyle/>
          <a:p>
            <a:pPr lvl="1" fontAlgn="ctr"/>
            <a:r>
              <a:rPr lang="en-US" sz="2000" dirty="0">
                <a:solidFill>
                  <a:schemeClr val="bg1">
                    <a:lumMod val="50000"/>
                  </a:schemeClr>
                </a:solidFill>
                <a:latin typeface="Arial" panose="020B0604020202020204" pitchFamily="34" charset="0"/>
              </a:rPr>
              <a:t>Evidencias</a:t>
            </a: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876" y="2267108"/>
            <a:ext cx="2770910" cy="2766580"/>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4885" y="2267108"/>
            <a:ext cx="2986130" cy="2766580"/>
          </a:xfrm>
          <a:prstGeom prst="rect">
            <a:avLst/>
          </a:prstGeom>
        </p:spPr>
      </p:pic>
      <p:pic>
        <p:nvPicPr>
          <p:cNvPr id="5" name="Imagen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6114" y="2267108"/>
            <a:ext cx="2732564" cy="2766580"/>
          </a:xfrm>
          <a:prstGeom prst="rect">
            <a:avLst/>
          </a:prstGeom>
        </p:spPr>
      </p:pic>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5221" y="2267108"/>
            <a:ext cx="2663934" cy="2766580"/>
          </a:xfrm>
          <a:prstGeom prst="rect">
            <a:avLst/>
          </a:prstGeom>
        </p:spPr>
      </p:pic>
    </p:spTree>
    <p:extLst>
      <p:ext uri="{BB962C8B-B14F-4D97-AF65-F5344CB8AC3E}">
        <p14:creationId xmlns:p14="http://schemas.microsoft.com/office/powerpoint/2010/main" val="3006357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 y="1"/>
            <a:ext cx="12192000" cy="6951322"/>
            <a:chOff x="1" y="1"/>
            <a:chExt cx="12192000" cy="6951322"/>
          </a:xfrm>
        </p:grpSpPr>
        <p:pic>
          <p:nvPicPr>
            <p:cNvPr id="2"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48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ítulo 2"/>
            <p:cNvSpPr txBox="1">
              <a:spLocks/>
            </p:cNvSpPr>
            <p:nvPr/>
          </p:nvSpPr>
          <p:spPr>
            <a:xfrm>
              <a:off x="9834880" y="6467717"/>
              <a:ext cx="2357120" cy="4836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CO" sz="2000" b="1" dirty="0">
                  <a:solidFill>
                    <a:srgbClr val="285BA6"/>
                  </a:solidFill>
                  <a:latin typeface="Open Sans" panose="020B0606030504020204" pitchFamily="34" charset="0"/>
                  <a:ea typeface="Open Sans" panose="020B0606030504020204" pitchFamily="34" charset="0"/>
                  <a:cs typeface="Open Sans" panose="020B0606030504020204" pitchFamily="34" charset="0"/>
                </a:rPr>
                <a:t>#</a:t>
              </a:r>
              <a:r>
                <a:rPr lang="es-CO" sz="2000" b="1" dirty="0" err="1">
                  <a:solidFill>
                    <a:srgbClr val="285BA6"/>
                  </a:solidFill>
                  <a:latin typeface="Open Sans" panose="020B0606030504020204" pitchFamily="34" charset="0"/>
                  <a:ea typeface="Open Sans" panose="020B0606030504020204" pitchFamily="34" charset="0"/>
                  <a:cs typeface="Open Sans" panose="020B0606030504020204" pitchFamily="34" charset="0"/>
                </a:rPr>
                <a:t>JuntosPodemos</a:t>
              </a:r>
              <a:endParaRPr lang="es-CO" sz="2000" b="1" dirty="0">
                <a:solidFill>
                  <a:srgbClr val="285BA6"/>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6" name="object 39"/>
          <p:cNvSpPr/>
          <p:nvPr/>
        </p:nvSpPr>
        <p:spPr>
          <a:xfrm>
            <a:off x="4202176" y="1032427"/>
            <a:ext cx="7747369" cy="5435290"/>
          </a:xfrm>
          <a:custGeom>
            <a:avLst/>
            <a:gdLst/>
            <a:ahLst/>
            <a:cxnLst/>
            <a:rect l="l" t="t" r="r" b="b"/>
            <a:pathLst>
              <a:path w="6486144" h="3154679">
                <a:moveTo>
                  <a:pt x="0" y="3154679"/>
                </a:moveTo>
                <a:lnTo>
                  <a:pt x="6486144" y="3154679"/>
                </a:lnTo>
                <a:lnTo>
                  <a:pt x="6486144" y="0"/>
                </a:lnTo>
                <a:lnTo>
                  <a:pt x="0" y="0"/>
                </a:lnTo>
                <a:lnTo>
                  <a:pt x="0" y="3154679"/>
                </a:lnTo>
                <a:close/>
              </a:path>
            </a:pathLst>
          </a:custGeom>
          <a:solidFill>
            <a:srgbClr val="FAE4D5"/>
          </a:solidFill>
        </p:spPr>
        <p:txBody>
          <a:bodyPr wrap="square" lIns="0" tIns="0" rIns="0" bIns="0" rtlCol="0">
            <a:noAutofit/>
          </a:bodyPr>
          <a:lstStyle/>
          <a:p>
            <a:r>
              <a:rPr lang="es-CO" sz="1600" b="1" dirty="0">
                <a:solidFill>
                  <a:schemeClr val="accent2"/>
                </a:solidFill>
                <a:latin typeface="Arial" panose="020B0604020202020204" pitchFamily="34" charset="0"/>
                <a:cs typeface="Arial" panose="020B0604020202020204" pitchFamily="34" charset="0"/>
              </a:rPr>
              <a:t> </a:t>
            </a:r>
            <a:r>
              <a:rPr lang="es-ES" sz="1200" dirty="0"/>
              <a:t>   </a:t>
            </a:r>
          </a:p>
          <a:p>
            <a:endParaRPr lang="es-ES" sz="1200" dirty="0"/>
          </a:p>
          <a:p>
            <a:r>
              <a:rPr lang="es-ES" sz="1200" dirty="0"/>
              <a:t> </a:t>
            </a:r>
            <a:endParaRPr lang="es-ES" sz="1200" dirty="0">
              <a:solidFill>
                <a:srgbClr val="202124"/>
              </a:solidFill>
              <a:latin typeface="Roboto"/>
            </a:endParaRPr>
          </a:p>
          <a:p>
            <a:pPr marL="284693" indent="-284693">
              <a:buFontTx/>
              <a:buChar char="-"/>
            </a:pPr>
            <a:endParaRPr lang="es-ES" sz="1793" dirty="0">
              <a:solidFill>
                <a:srgbClr val="202124"/>
              </a:solidFill>
              <a:latin typeface="Roboto"/>
            </a:endParaRPr>
          </a:p>
        </p:txBody>
      </p:sp>
      <p:sp>
        <p:nvSpPr>
          <p:cNvPr id="9" name="Rectángulo 8"/>
          <p:cNvSpPr/>
          <p:nvPr/>
        </p:nvSpPr>
        <p:spPr>
          <a:xfrm>
            <a:off x="897083" y="3934822"/>
            <a:ext cx="3654135" cy="923330"/>
          </a:xfrm>
          <a:prstGeom prst="rect">
            <a:avLst/>
          </a:prstGeom>
          <a:solidFill>
            <a:schemeClr val="accent6">
              <a:lumMod val="20000"/>
              <a:lumOff val="80000"/>
            </a:schemeClr>
          </a:solidFill>
        </p:spPr>
        <p:txBody>
          <a:bodyPr wrap="square">
            <a:spAutoFit/>
          </a:bodyPr>
          <a:lstStyle/>
          <a:p>
            <a:pPr lvl="1" fontAlgn="ctr"/>
            <a:r>
              <a:rPr lang="es-CO" b="1" dirty="0">
                <a:solidFill>
                  <a:schemeClr val="accent2"/>
                </a:solidFill>
                <a:cs typeface="Arial" panose="020B0604020202020204" pitchFamily="34" charset="0"/>
              </a:rPr>
              <a:t>Plan Estratégico de </a:t>
            </a:r>
          </a:p>
          <a:p>
            <a:pPr lvl="1" fontAlgn="ctr"/>
            <a:r>
              <a:rPr lang="es-CO" b="1" dirty="0">
                <a:solidFill>
                  <a:schemeClr val="accent2"/>
                </a:solidFill>
                <a:cs typeface="Arial" panose="020B0604020202020204" pitchFamily="34" charset="0"/>
              </a:rPr>
              <a:t>Comunicaciones-</a:t>
            </a:r>
          </a:p>
          <a:p>
            <a:pPr lvl="1" fontAlgn="ctr"/>
            <a:r>
              <a:rPr lang="es-CO" b="1" dirty="0">
                <a:solidFill>
                  <a:schemeClr val="accent2"/>
                </a:solidFill>
                <a:cs typeface="Arial" panose="020B0604020202020204" pitchFamily="34" charset="0"/>
              </a:rPr>
              <a:t>Política de Participación Ciudad</a:t>
            </a:r>
          </a:p>
        </p:txBody>
      </p:sp>
      <p:sp>
        <p:nvSpPr>
          <p:cNvPr id="10" name="CuadroTexto 9"/>
          <p:cNvSpPr txBox="1"/>
          <p:nvPr/>
        </p:nvSpPr>
        <p:spPr>
          <a:xfrm>
            <a:off x="4202176" y="1032427"/>
            <a:ext cx="6408154" cy="923330"/>
          </a:xfrm>
          <a:prstGeom prst="rect">
            <a:avLst/>
          </a:prstGeom>
          <a:noFill/>
        </p:spPr>
        <p:txBody>
          <a:bodyPr wrap="square" rtlCol="0">
            <a:spAutoFit/>
          </a:bodyPr>
          <a:lstStyle/>
          <a:p>
            <a:r>
              <a:rPr lang="es-ES" sz="1600" b="1" dirty="0">
                <a:solidFill>
                  <a:srgbClr val="0070C0"/>
                </a:solidFill>
              </a:rPr>
              <a:t>Canales:</a:t>
            </a:r>
          </a:p>
          <a:p>
            <a:endParaRPr lang="es-ES" b="1" dirty="0">
              <a:solidFill>
                <a:srgbClr val="0070C0"/>
              </a:solidFill>
            </a:endParaRPr>
          </a:p>
          <a:p>
            <a:endParaRPr lang="es-CO" b="1" dirty="0">
              <a:solidFill>
                <a:srgbClr val="0070C0"/>
              </a:solidFill>
            </a:endParaRPr>
          </a:p>
        </p:txBody>
      </p:sp>
      <p:sp>
        <p:nvSpPr>
          <p:cNvPr id="11" name="CuadroTexto 10"/>
          <p:cNvSpPr txBox="1"/>
          <p:nvPr/>
        </p:nvSpPr>
        <p:spPr>
          <a:xfrm>
            <a:off x="4580673" y="1311521"/>
            <a:ext cx="7275353" cy="2462213"/>
          </a:xfrm>
          <a:prstGeom prst="rect">
            <a:avLst/>
          </a:prstGeom>
          <a:noFill/>
        </p:spPr>
        <p:txBody>
          <a:bodyPr wrap="square" rtlCol="0">
            <a:spAutoFit/>
          </a:bodyPr>
          <a:lstStyle/>
          <a:p>
            <a:r>
              <a:rPr lang="es-ES" sz="1400" b="1" dirty="0"/>
              <a:t>Plan de medios:</a:t>
            </a:r>
          </a:p>
          <a:p>
            <a:r>
              <a:rPr lang="es-ES" sz="1400" dirty="0"/>
              <a:t>29 medios locales y regionales contratados para difusión del Plan de Desarrollo 2020-2023:</a:t>
            </a:r>
          </a:p>
          <a:p>
            <a:endParaRPr lang="es-ES" sz="1400" dirty="0"/>
          </a:p>
          <a:p>
            <a:pPr marL="285750" indent="-285750">
              <a:buFont typeface="Arial" panose="020B0604020202020204" pitchFamily="34" charset="0"/>
              <a:buChar char="•"/>
            </a:pPr>
            <a:r>
              <a:rPr lang="es-ES" sz="1400" dirty="0"/>
              <a:t>Radiales: 9</a:t>
            </a:r>
            <a:endParaRPr lang="es-CO" sz="1400" dirty="0"/>
          </a:p>
          <a:p>
            <a:pPr marL="285750" indent="-285750">
              <a:buFont typeface="Arial" panose="020B0604020202020204" pitchFamily="34" charset="0"/>
              <a:buChar char="•"/>
            </a:pPr>
            <a:r>
              <a:rPr lang="es-ES" sz="1400" dirty="0"/>
              <a:t>Televisión: 7</a:t>
            </a:r>
            <a:endParaRPr lang="es-CO" sz="1400" dirty="0"/>
          </a:p>
          <a:p>
            <a:pPr marL="285750" indent="-285750">
              <a:buFont typeface="Arial" panose="020B0604020202020204" pitchFamily="34" charset="0"/>
              <a:buChar char="•"/>
            </a:pPr>
            <a:r>
              <a:rPr lang="es-ES" sz="1400" dirty="0"/>
              <a:t>Prensa; 2</a:t>
            </a:r>
            <a:endParaRPr lang="es-CO" sz="1400" dirty="0"/>
          </a:p>
          <a:p>
            <a:pPr marL="285750" indent="-285750">
              <a:buFont typeface="Arial" panose="020B0604020202020204" pitchFamily="34" charset="0"/>
              <a:buChar char="•"/>
            </a:pPr>
            <a:r>
              <a:rPr lang="es-ES" sz="1400" dirty="0"/>
              <a:t>Digitales: 11</a:t>
            </a:r>
          </a:p>
          <a:p>
            <a:endParaRPr lang="es-ES" sz="1400" dirty="0"/>
          </a:p>
          <a:p>
            <a:r>
              <a:rPr lang="es-ES" sz="1400" b="1" dirty="0"/>
              <a:t>Boletines de prensa: </a:t>
            </a:r>
          </a:p>
          <a:p>
            <a:pPr marL="285750" indent="-285750">
              <a:buFont typeface="Arial" panose="020B0604020202020204" pitchFamily="34" charset="0"/>
              <a:buChar char="•"/>
            </a:pPr>
            <a:r>
              <a:rPr lang="es-ES" sz="1400" b="1" dirty="0"/>
              <a:t> </a:t>
            </a:r>
            <a:r>
              <a:rPr lang="es-ES" sz="1400" dirty="0"/>
              <a:t>289 boletines redactados y enviados al Plan de Medios</a:t>
            </a:r>
          </a:p>
          <a:p>
            <a:pPr marL="285750" indent="-285750">
              <a:buFont typeface="Arial" panose="020B0604020202020204" pitchFamily="34" charset="0"/>
              <a:buChar char="•"/>
            </a:pPr>
            <a:r>
              <a:rPr lang="es-ES" sz="1400" dirty="0"/>
              <a:t>92 boletines con información de COVID enviados hasta la fecha </a:t>
            </a:r>
            <a:endParaRPr lang="es-CO" sz="1400" dirty="0"/>
          </a:p>
        </p:txBody>
      </p:sp>
      <p:sp>
        <p:nvSpPr>
          <p:cNvPr id="12" name="Rectángulo 11"/>
          <p:cNvSpPr/>
          <p:nvPr/>
        </p:nvSpPr>
        <p:spPr>
          <a:xfrm>
            <a:off x="0" y="478289"/>
            <a:ext cx="12192000" cy="554138"/>
          </a:xfrm>
          <a:prstGeom prst="rect">
            <a:avLst/>
          </a:prstGeom>
          <a:solidFill>
            <a:srgbClr val="0045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ítulo 2"/>
          <p:cNvSpPr txBox="1">
            <a:spLocks/>
          </p:cNvSpPr>
          <p:nvPr/>
        </p:nvSpPr>
        <p:spPr>
          <a:xfrm>
            <a:off x="208486" y="624753"/>
            <a:ext cx="1738281" cy="5472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b="1" dirty="0">
                <a:solidFill>
                  <a:schemeClr val="bg1"/>
                </a:solidFill>
              </a:rPr>
              <a:t>PROGRAMA</a:t>
            </a:r>
          </a:p>
        </p:txBody>
      </p:sp>
      <p:sp>
        <p:nvSpPr>
          <p:cNvPr id="14" name="Rectángulo 13"/>
          <p:cNvSpPr/>
          <p:nvPr/>
        </p:nvSpPr>
        <p:spPr>
          <a:xfrm>
            <a:off x="3813427" y="558663"/>
            <a:ext cx="7665881" cy="400110"/>
          </a:xfrm>
          <a:prstGeom prst="rect">
            <a:avLst/>
          </a:prstGeom>
        </p:spPr>
        <p:txBody>
          <a:bodyPr wrap="none">
            <a:spAutoFit/>
          </a:bodyPr>
          <a:lstStyle/>
          <a:p>
            <a:pPr lvl="1" fontAlgn="ctr"/>
            <a:r>
              <a:rPr lang="es-MX" sz="2000" b="1" dirty="0">
                <a:solidFill>
                  <a:schemeClr val="bg1"/>
                </a:solidFill>
                <a:latin typeface="Arial" panose="020B0604020202020204" pitchFamily="34" charset="0"/>
                <a:cs typeface="Arial" panose="020B0604020202020204" pitchFamily="34" charset="0"/>
              </a:rPr>
              <a:t>3.2.1 </a:t>
            </a:r>
            <a:r>
              <a:rPr lang="es-CO" sz="2000" dirty="0">
                <a:solidFill>
                  <a:schemeClr val="bg1"/>
                </a:solidFill>
                <a:latin typeface="Arial" panose="020B0604020202020204" pitchFamily="34" charset="0"/>
                <a:cs typeface="Arial" panose="020B0604020202020204" pitchFamily="34" charset="0"/>
              </a:rPr>
              <a:t>Gobierno eficiente, transparente y orientado a la gestión</a:t>
            </a:r>
            <a:endParaRPr lang="es-MX" sz="2000" b="1" dirty="0">
              <a:solidFill>
                <a:schemeClr val="bg1"/>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5008" y="3905803"/>
            <a:ext cx="2001984" cy="2561914"/>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6895" y="3934822"/>
            <a:ext cx="1925619" cy="2532895"/>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06946" y="3905803"/>
            <a:ext cx="1949568" cy="2532895"/>
          </a:xfrm>
          <a:prstGeom prst="rect">
            <a:avLst/>
          </a:prstGeom>
        </p:spPr>
      </p:pic>
    </p:spTree>
    <p:extLst>
      <p:ext uri="{BB962C8B-B14F-4D97-AF65-F5344CB8AC3E}">
        <p14:creationId xmlns:p14="http://schemas.microsoft.com/office/powerpoint/2010/main" val="81115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478289"/>
            <a:ext cx="12192000" cy="1062560"/>
          </a:xfrm>
          <a:prstGeom prst="rect">
            <a:avLst/>
          </a:prstGeom>
          <a:solidFill>
            <a:srgbClr val="0045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bject 39"/>
          <p:cNvSpPr/>
          <p:nvPr/>
        </p:nvSpPr>
        <p:spPr>
          <a:xfrm>
            <a:off x="5729639" y="3308036"/>
            <a:ext cx="6462210" cy="3143038"/>
          </a:xfrm>
          <a:custGeom>
            <a:avLst/>
            <a:gdLst/>
            <a:ahLst/>
            <a:cxnLst/>
            <a:rect l="l" t="t" r="r" b="b"/>
            <a:pathLst>
              <a:path w="6486144" h="3154679">
                <a:moveTo>
                  <a:pt x="0" y="3154679"/>
                </a:moveTo>
                <a:lnTo>
                  <a:pt x="6486144" y="3154679"/>
                </a:lnTo>
                <a:lnTo>
                  <a:pt x="6486144" y="0"/>
                </a:lnTo>
                <a:lnTo>
                  <a:pt x="0" y="0"/>
                </a:lnTo>
                <a:lnTo>
                  <a:pt x="0" y="3154679"/>
                </a:lnTo>
                <a:close/>
              </a:path>
            </a:pathLst>
          </a:custGeom>
          <a:solidFill>
            <a:srgbClr val="FAE4D5"/>
          </a:solidFill>
        </p:spPr>
        <p:txBody>
          <a:bodyPr wrap="square" lIns="0" tIns="0" rIns="0" bIns="0" rtlCol="0">
            <a:noAutofit/>
          </a:bodyPr>
          <a:lstStyle/>
          <a:p>
            <a:r>
              <a:rPr lang="es-CO" sz="1600" b="1" dirty="0">
                <a:solidFill>
                  <a:schemeClr val="accent2"/>
                </a:solidFill>
                <a:latin typeface="Arial" panose="020B0604020202020204" pitchFamily="34" charset="0"/>
                <a:cs typeface="Arial" panose="020B0604020202020204" pitchFamily="34" charset="0"/>
              </a:rPr>
              <a:t> </a:t>
            </a:r>
            <a:r>
              <a:rPr lang="es-ES" sz="1200" dirty="0"/>
              <a:t>   </a:t>
            </a:r>
          </a:p>
          <a:p>
            <a:endParaRPr lang="es-ES" sz="1200" dirty="0"/>
          </a:p>
          <a:p>
            <a:r>
              <a:rPr lang="es-ES" sz="1200" dirty="0"/>
              <a:t> </a:t>
            </a:r>
            <a:endParaRPr lang="es-ES" sz="1200" dirty="0">
              <a:solidFill>
                <a:srgbClr val="202124"/>
              </a:solidFill>
              <a:latin typeface="Roboto"/>
            </a:endParaRPr>
          </a:p>
          <a:p>
            <a:pPr marL="284693" indent="-284693">
              <a:buFontTx/>
              <a:buChar char="-"/>
            </a:pPr>
            <a:endParaRPr lang="es-ES" sz="1793" dirty="0">
              <a:solidFill>
                <a:srgbClr val="202124"/>
              </a:solidFill>
              <a:latin typeface="Roboto"/>
            </a:endParaRPr>
          </a:p>
        </p:txBody>
      </p:sp>
      <p:sp>
        <p:nvSpPr>
          <p:cNvPr id="38" name="object 38"/>
          <p:cNvSpPr/>
          <p:nvPr/>
        </p:nvSpPr>
        <p:spPr>
          <a:xfrm>
            <a:off x="0" y="0"/>
            <a:ext cx="12192000" cy="478289"/>
          </a:xfrm>
          <a:prstGeom prst="rect">
            <a:avLst/>
          </a:prstGeom>
          <a:blipFill>
            <a:blip r:embed="rId2" cstate="print"/>
            <a:stretch>
              <a:fillRect/>
            </a:stretch>
          </a:blipFill>
        </p:spPr>
        <p:txBody>
          <a:bodyPr wrap="square" lIns="0" tIns="0" rIns="0" bIns="0" rtlCol="0">
            <a:noAutofit/>
          </a:bodyPr>
          <a:lstStyle/>
          <a:p>
            <a:endParaRPr sz="1793"/>
          </a:p>
        </p:txBody>
      </p:sp>
      <p:sp>
        <p:nvSpPr>
          <p:cNvPr id="35" name="object 35"/>
          <p:cNvSpPr/>
          <p:nvPr/>
        </p:nvSpPr>
        <p:spPr>
          <a:xfrm>
            <a:off x="98413" y="1736137"/>
            <a:ext cx="5471834" cy="1305803"/>
          </a:xfrm>
          <a:custGeom>
            <a:avLst/>
            <a:gdLst/>
            <a:ahLst/>
            <a:cxnLst/>
            <a:rect l="l" t="t" r="r" b="b"/>
            <a:pathLst>
              <a:path w="5261102" h="1310639">
                <a:moveTo>
                  <a:pt x="0" y="1310639"/>
                </a:moveTo>
                <a:lnTo>
                  <a:pt x="5261102" y="1310639"/>
                </a:lnTo>
                <a:lnTo>
                  <a:pt x="5261102" y="0"/>
                </a:lnTo>
                <a:lnTo>
                  <a:pt x="0" y="0"/>
                </a:lnTo>
                <a:lnTo>
                  <a:pt x="0" y="1310639"/>
                </a:lnTo>
                <a:close/>
              </a:path>
            </a:pathLst>
          </a:custGeom>
          <a:solidFill>
            <a:srgbClr val="DEEBF7"/>
          </a:solidFill>
        </p:spPr>
        <p:txBody>
          <a:bodyPr wrap="square" lIns="0" tIns="0" rIns="0" bIns="0" rtlCol="0">
            <a:noAutofit/>
          </a:bodyPr>
          <a:lstStyle/>
          <a:p>
            <a:endParaRPr sz="1793" dirty="0"/>
          </a:p>
        </p:txBody>
      </p:sp>
      <p:sp>
        <p:nvSpPr>
          <p:cNvPr id="36" name="object 36"/>
          <p:cNvSpPr/>
          <p:nvPr/>
        </p:nvSpPr>
        <p:spPr>
          <a:xfrm>
            <a:off x="370974" y="3041941"/>
            <a:ext cx="5254329" cy="0"/>
          </a:xfrm>
          <a:custGeom>
            <a:avLst/>
            <a:gdLst/>
            <a:ahLst/>
            <a:cxnLst/>
            <a:rect l="l" t="t" r="r" b="b"/>
            <a:pathLst>
              <a:path w="5273789">
                <a:moveTo>
                  <a:pt x="0" y="0"/>
                </a:moveTo>
                <a:lnTo>
                  <a:pt x="5273789" y="0"/>
                </a:lnTo>
              </a:path>
            </a:pathLst>
          </a:custGeom>
          <a:ln w="38100">
            <a:solidFill>
              <a:srgbClr val="FFFFFF"/>
            </a:solidFill>
          </a:ln>
        </p:spPr>
        <p:txBody>
          <a:bodyPr wrap="square" lIns="0" tIns="0" rIns="0" bIns="0" rtlCol="0">
            <a:noAutofit/>
          </a:bodyPr>
          <a:lstStyle/>
          <a:p>
            <a:endParaRPr sz="1793"/>
          </a:p>
        </p:txBody>
      </p:sp>
      <p:sp>
        <p:nvSpPr>
          <p:cNvPr id="27" name="object 27"/>
          <p:cNvSpPr/>
          <p:nvPr/>
        </p:nvSpPr>
        <p:spPr>
          <a:xfrm>
            <a:off x="5701602" y="1736086"/>
            <a:ext cx="1702733" cy="627392"/>
          </a:xfrm>
          <a:custGeom>
            <a:avLst/>
            <a:gdLst/>
            <a:ahLst/>
            <a:cxnLst/>
            <a:rect l="l" t="t" r="r" b="b"/>
            <a:pathLst>
              <a:path w="1709039" h="629716">
                <a:moveTo>
                  <a:pt x="0" y="629716"/>
                </a:moveTo>
                <a:lnTo>
                  <a:pt x="1709039" y="629716"/>
                </a:lnTo>
                <a:lnTo>
                  <a:pt x="1709039" y="0"/>
                </a:lnTo>
                <a:lnTo>
                  <a:pt x="0" y="0"/>
                </a:lnTo>
                <a:lnTo>
                  <a:pt x="0" y="629716"/>
                </a:lnTo>
                <a:close/>
              </a:path>
            </a:pathLst>
          </a:custGeom>
          <a:solidFill>
            <a:srgbClr val="EAEEF7"/>
          </a:solidFill>
        </p:spPr>
        <p:txBody>
          <a:bodyPr wrap="square" lIns="0" tIns="0" rIns="0" bIns="0" rtlCol="0">
            <a:noAutofit/>
          </a:bodyPr>
          <a:lstStyle/>
          <a:p>
            <a:endParaRPr sz="1793"/>
          </a:p>
        </p:txBody>
      </p:sp>
      <p:sp>
        <p:nvSpPr>
          <p:cNvPr id="28" name="object 28"/>
          <p:cNvSpPr/>
          <p:nvPr/>
        </p:nvSpPr>
        <p:spPr>
          <a:xfrm>
            <a:off x="7404335" y="1736086"/>
            <a:ext cx="1739933" cy="627392"/>
          </a:xfrm>
          <a:custGeom>
            <a:avLst/>
            <a:gdLst/>
            <a:ahLst/>
            <a:cxnLst/>
            <a:rect l="l" t="t" r="r" b="b"/>
            <a:pathLst>
              <a:path w="1746377" h="629716">
                <a:moveTo>
                  <a:pt x="0" y="629716"/>
                </a:moveTo>
                <a:lnTo>
                  <a:pt x="1746377" y="629716"/>
                </a:lnTo>
                <a:lnTo>
                  <a:pt x="1746377" y="0"/>
                </a:lnTo>
                <a:lnTo>
                  <a:pt x="0" y="0"/>
                </a:lnTo>
                <a:lnTo>
                  <a:pt x="0" y="629716"/>
                </a:lnTo>
                <a:close/>
              </a:path>
            </a:pathLst>
          </a:custGeom>
          <a:solidFill>
            <a:srgbClr val="EAEEF7"/>
          </a:solidFill>
        </p:spPr>
        <p:txBody>
          <a:bodyPr wrap="square" lIns="0" tIns="0" rIns="0" bIns="0" rtlCol="0">
            <a:noAutofit/>
          </a:bodyPr>
          <a:lstStyle/>
          <a:p>
            <a:endParaRPr sz="1793"/>
          </a:p>
        </p:txBody>
      </p:sp>
      <p:sp>
        <p:nvSpPr>
          <p:cNvPr id="29" name="object 29"/>
          <p:cNvSpPr/>
          <p:nvPr/>
        </p:nvSpPr>
        <p:spPr>
          <a:xfrm>
            <a:off x="9144267" y="1736086"/>
            <a:ext cx="1731708" cy="627392"/>
          </a:xfrm>
          <a:custGeom>
            <a:avLst/>
            <a:gdLst/>
            <a:ahLst/>
            <a:cxnLst/>
            <a:rect l="l" t="t" r="r" b="b"/>
            <a:pathLst>
              <a:path w="1738122" h="629716">
                <a:moveTo>
                  <a:pt x="0" y="629716"/>
                </a:moveTo>
                <a:lnTo>
                  <a:pt x="1738122" y="629716"/>
                </a:lnTo>
                <a:lnTo>
                  <a:pt x="1738122" y="0"/>
                </a:lnTo>
                <a:lnTo>
                  <a:pt x="0" y="0"/>
                </a:lnTo>
                <a:lnTo>
                  <a:pt x="0" y="629716"/>
                </a:lnTo>
                <a:close/>
              </a:path>
            </a:pathLst>
          </a:custGeom>
          <a:solidFill>
            <a:srgbClr val="EAEEF7"/>
          </a:solidFill>
        </p:spPr>
        <p:txBody>
          <a:bodyPr wrap="square" lIns="0" tIns="0" rIns="0" bIns="0" rtlCol="0">
            <a:noAutofit/>
          </a:bodyPr>
          <a:lstStyle/>
          <a:p>
            <a:endParaRPr sz="1793"/>
          </a:p>
        </p:txBody>
      </p:sp>
      <p:sp>
        <p:nvSpPr>
          <p:cNvPr id="30" name="object 30"/>
          <p:cNvSpPr/>
          <p:nvPr/>
        </p:nvSpPr>
        <p:spPr>
          <a:xfrm>
            <a:off x="10876102" y="1736086"/>
            <a:ext cx="1215131" cy="627392"/>
          </a:xfrm>
          <a:custGeom>
            <a:avLst/>
            <a:gdLst/>
            <a:ahLst/>
            <a:cxnLst/>
            <a:rect l="l" t="t" r="r" b="b"/>
            <a:pathLst>
              <a:path w="1219631" h="629716">
                <a:moveTo>
                  <a:pt x="0" y="629716"/>
                </a:moveTo>
                <a:lnTo>
                  <a:pt x="1219631" y="629716"/>
                </a:lnTo>
                <a:lnTo>
                  <a:pt x="1219631" y="0"/>
                </a:lnTo>
                <a:lnTo>
                  <a:pt x="0" y="0"/>
                </a:lnTo>
                <a:lnTo>
                  <a:pt x="0" y="629716"/>
                </a:lnTo>
                <a:close/>
              </a:path>
            </a:pathLst>
          </a:custGeom>
          <a:solidFill>
            <a:srgbClr val="EAEEF7"/>
          </a:solidFill>
        </p:spPr>
        <p:txBody>
          <a:bodyPr wrap="square" lIns="0" tIns="0" rIns="0" bIns="0" rtlCol="0">
            <a:noAutofit/>
          </a:bodyPr>
          <a:lstStyle/>
          <a:p>
            <a:endParaRPr sz="1793"/>
          </a:p>
        </p:txBody>
      </p:sp>
      <p:sp>
        <p:nvSpPr>
          <p:cNvPr id="31" name="object 31"/>
          <p:cNvSpPr/>
          <p:nvPr/>
        </p:nvSpPr>
        <p:spPr>
          <a:xfrm>
            <a:off x="5701602" y="2363530"/>
            <a:ext cx="1702733" cy="678410"/>
          </a:xfrm>
          <a:custGeom>
            <a:avLst/>
            <a:gdLst/>
            <a:ahLst/>
            <a:cxnLst/>
            <a:rect l="l" t="t" r="r" b="b"/>
            <a:pathLst>
              <a:path w="1709039" h="680923">
                <a:moveTo>
                  <a:pt x="0" y="680923"/>
                </a:moveTo>
                <a:lnTo>
                  <a:pt x="1709039" y="680923"/>
                </a:lnTo>
                <a:lnTo>
                  <a:pt x="1709039" y="0"/>
                </a:lnTo>
                <a:lnTo>
                  <a:pt x="0" y="0"/>
                </a:lnTo>
                <a:lnTo>
                  <a:pt x="0" y="680923"/>
                </a:lnTo>
                <a:close/>
              </a:path>
            </a:pathLst>
          </a:custGeom>
          <a:solidFill>
            <a:srgbClr val="EAEEF7"/>
          </a:solidFill>
        </p:spPr>
        <p:txBody>
          <a:bodyPr wrap="square" lIns="0" tIns="0" rIns="0" bIns="0" rtlCol="0">
            <a:noAutofit/>
          </a:bodyPr>
          <a:lstStyle/>
          <a:p>
            <a:r>
              <a:rPr lang="es-ES" sz="1793" dirty="0"/>
              <a:t>    </a:t>
            </a:r>
            <a:endParaRPr sz="1793" dirty="0"/>
          </a:p>
        </p:txBody>
      </p:sp>
      <p:sp>
        <p:nvSpPr>
          <p:cNvPr id="32" name="object 32"/>
          <p:cNvSpPr/>
          <p:nvPr/>
        </p:nvSpPr>
        <p:spPr>
          <a:xfrm>
            <a:off x="7404335" y="2363530"/>
            <a:ext cx="1739933" cy="678410"/>
          </a:xfrm>
          <a:custGeom>
            <a:avLst/>
            <a:gdLst/>
            <a:ahLst/>
            <a:cxnLst/>
            <a:rect l="l" t="t" r="r" b="b"/>
            <a:pathLst>
              <a:path w="1746377" h="680923">
                <a:moveTo>
                  <a:pt x="0" y="680923"/>
                </a:moveTo>
                <a:lnTo>
                  <a:pt x="1746377" y="680923"/>
                </a:lnTo>
                <a:lnTo>
                  <a:pt x="1746377" y="0"/>
                </a:lnTo>
                <a:lnTo>
                  <a:pt x="0" y="0"/>
                </a:lnTo>
                <a:lnTo>
                  <a:pt x="0" y="680923"/>
                </a:lnTo>
                <a:close/>
              </a:path>
            </a:pathLst>
          </a:custGeom>
          <a:solidFill>
            <a:srgbClr val="EAEEF7"/>
          </a:solidFill>
        </p:spPr>
        <p:txBody>
          <a:bodyPr wrap="square" lIns="0" tIns="0" rIns="0" bIns="0" rtlCol="0">
            <a:noAutofit/>
          </a:bodyPr>
          <a:lstStyle/>
          <a:p>
            <a:endParaRPr sz="1793" dirty="0"/>
          </a:p>
        </p:txBody>
      </p:sp>
      <p:sp>
        <p:nvSpPr>
          <p:cNvPr id="33" name="object 33"/>
          <p:cNvSpPr/>
          <p:nvPr/>
        </p:nvSpPr>
        <p:spPr>
          <a:xfrm>
            <a:off x="9144267" y="2363530"/>
            <a:ext cx="1731708" cy="678410"/>
          </a:xfrm>
          <a:custGeom>
            <a:avLst/>
            <a:gdLst/>
            <a:ahLst/>
            <a:cxnLst/>
            <a:rect l="l" t="t" r="r" b="b"/>
            <a:pathLst>
              <a:path w="1738122" h="680923">
                <a:moveTo>
                  <a:pt x="0" y="680923"/>
                </a:moveTo>
                <a:lnTo>
                  <a:pt x="1738122" y="680923"/>
                </a:lnTo>
                <a:lnTo>
                  <a:pt x="1738122" y="0"/>
                </a:lnTo>
                <a:lnTo>
                  <a:pt x="0" y="0"/>
                </a:lnTo>
                <a:lnTo>
                  <a:pt x="0" y="680923"/>
                </a:lnTo>
                <a:close/>
              </a:path>
            </a:pathLst>
          </a:custGeom>
          <a:solidFill>
            <a:srgbClr val="EAEEF7"/>
          </a:solidFill>
        </p:spPr>
        <p:txBody>
          <a:bodyPr wrap="square" lIns="0" tIns="0" rIns="0" bIns="0" rtlCol="0">
            <a:noAutofit/>
          </a:bodyPr>
          <a:lstStyle/>
          <a:p>
            <a:endParaRPr sz="1793"/>
          </a:p>
        </p:txBody>
      </p:sp>
      <p:sp>
        <p:nvSpPr>
          <p:cNvPr id="34" name="object 34"/>
          <p:cNvSpPr/>
          <p:nvPr/>
        </p:nvSpPr>
        <p:spPr>
          <a:xfrm>
            <a:off x="10876102" y="2363530"/>
            <a:ext cx="1215131" cy="678410"/>
          </a:xfrm>
          <a:custGeom>
            <a:avLst/>
            <a:gdLst/>
            <a:ahLst/>
            <a:cxnLst/>
            <a:rect l="l" t="t" r="r" b="b"/>
            <a:pathLst>
              <a:path w="1219631" h="680923">
                <a:moveTo>
                  <a:pt x="0" y="680923"/>
                </a:moveTo>
                <a:lnTo>
                  <a:pt x="1219631" y="680923"/>
                </a:lnTo>
                <a:lnTo>
                  <a:pt x="1219631" y="0"/>
                </a:lnTo>
                <a:lnTo>
                  <a:pt x="0" y="0"/>
                </a:lnTo>
                <a:lnTo>
                  <a:pt x="0" y="680923"/>
                </a:lnTo>
                <a:close/>
              </a:path>
            </a:pathLst>
          </a:custGeom>
          <a:solidFill>
            <a:srgbClr val="EAEEF7"/>
          </a:solidFill>
        </p:spPr>
        <p:txBody>
          <a:bodyPr wrap="square" lIns="0" tIns="0" rIns="0" bIns="0" rtlCol="0">
            <a:noAutofit/>
          </a:bodyPr>
          <a:lstStyle/>
          <a:p>
            <a:endParaRPr sz="1793"/>
          </a:p>
        </p:txBody>
      </p:sp>
      <p:sp>
        <p:nvSpPr>
          <p:cNvPr id="22" name="object 22"/>
          <p:cNvSpPr txBox="1"/>
          <p:nvPr/>
        </p:nvSpPr>
        <p:spPr>
          <a:xfrm>
            <a:off x="5797386" y="1965286"/>
            <a:ext cx="1429773" cy="202955"/>
          </a:xfrm>
          <a:prstGeom prst="rect">
            <a:avLst/>
          </a:prstGeom>
        </p:spPr>
        <p:txBody>
          <a:bodyPr wrap="square" lIns="0" tIns="0" rIns="0" bIns="0" rtlCol="0">
            <a:noAutofit/>
          </a:bodyPr>
          <a:lstStyle/>
          <a:p>
            <a:pPr marL="12653">
              <a:lnSpc>
                <a:spcPts val="1524"/>
              </a:lnSpc>
              <a:spcBef>
                <a:spcPts val="76"/>
              </a:spcBef>
            </a:pPr>
            <a:r>
              <a:rPr sz="2092" b="1" baseline="1950" dirty="0">
                <a:latin typeface="Calibri"/>
                <a:cs typeface="Calibri"/>
              </a:rPr>
              <a:t>FUENTE</a:t>
            </a:r>
            <a:r>
              <a:rPr sz="2092" b="1" spc="-19" baseline="1950" dirty="0">
                <a:latin typeface="Calibri"/>
                <a:cs typeface="Calibri"/>
              </a:rPr>
              <a:t> </a:t>
            </a:r>
            <a:r>
              <a:rPr sz="2092" b="1" baseline="1950" dirty="0">
                <a:latin typeface="Calibri"/>
                <a:cs typeface="Calibri"/>
              </a:rPr>
              <a:t>PR</a:t>
            </a:r>
            <a:r>
              <a:rPr sz="2092" b="1" spc="-4" baseline="1950" dirty="0">
                <a:latin typeface="Calibri"/>
                <a:cs typeface="Calibri"/>
              </a:rPr>
              <a:t>I</a:t>
            </a:r>
            <a:r>
              <a:rPr sz="2092" b="1" baseline="1950" dirty="0">
                <a:latin typeface="Calibri"/>
                <a:cs typeface="Calibri"/>
              </a:rPr>
              <a:t>NCI</a:t>
            </a:r>
            <a:r>
              <a:rPr sz="2092" b="1" spc="-100" baseline="1950" dirty="0">
                <a:latin typeface="Calibri"/>
                <a:cs typeface="Calibri"/>
              </a:rPr>
              <a:t>P</a:t>
            </a:r>
            <a:r>
              <a:rPr sz="2092" b="1" baseline="1950" dirty="0">
                <a:latin typeface="Calibri"/>
                <a:cs typeface="Calibri"/>
              </a:rPr>
              <a:t>AL</a:t>
            </a:r>
            <a:endParaRPr sz="1395">
              <a:latin typeface="Calibri"/>
              <a:cs typeface="Calibri"/>
            </a:endParaRPr>
          </a:p>
        </p:txBody>
      </p:sp>
      <p:sp>
        <p:nvSpPr>
          <p:cNvPr id="21" name="object 21"/>
          <p:cNvSpPr txBox="1"/>
          <p:nvPr/>
        </p:nvSpPr>
        <p:spPr>
          <a:xfrm>
            <a:off x="7500372" y="1965286"/>
            <a:ext cx="1577482" cy="202955"/>
          </a:xfrm>
          <a:prstGeom prst="rect">
            <a:avLst/>
          </a:prstGeom>
        </p:spPr>
        <p:txBody>
          <a:bodyPr wrap="square" lIns="0" tIns="0" rIns="0" bIns="0" rtlCol="0">
            <a:noAutofit/>
          </a:bodyPr>
          <a:lstStyle/>
          <a:p>
            <a:pPr marL="12653">
              <a:lnSpc>
                <a:spcPts val="1524"/>
              </a:lnSpc>
              <a:spcBef>
                <a:spcPts val="76"/>
              </a:spcBef>
            </a:pPr>
            <a:r>
              <a:rPr sz="2092" b="1" spc="-75" baseline="1950" dirty="0">
                <a:latin typeface="Calibri"/>
                <a:cs typeface="Calibri"/>
              </a:rPr>
              <a:t>V</a:t>
            </a:r>
            <a:r>
              <a:rPr sz="2092" b="1" baseline="1950" dirty="0">
                <a:latin typeface="Calibri"/>
                <a:cs typeface="Calibri"/>
              </a:rPr>
              <a:t>A</a:t>
            </a:r>
            <a:r>
              <a:rPr sz="2092" b="1" spc="-29" baseline="1950" dirty="0">
                <a:latin typeface="Calibri"/>
                <a:cs typeface="Calibri"/>
              </a:rPr>
              <a:t>L</a:t>
            </a:r>
            <a:r>
              <a:rPr sz="2092" b="1" baseline="1950" dirty="0">
                <a:latin typeface="Calibri"/>
                <a:cs typeface="Calibri"/>
              </a:rPr>
              <a:t>OR</a:t>
            </a:r>
            <a:r>
              <a:rPr sz="2092" b="1" spc="-14" baseline="1950" dirty="0">
                <a:latin typeface="Calibri"/>
                <a:cs typeface="Calibri"/>
              </a:rPr>
              <a:t> </a:t>
            </a:r>
            <a:r>
              <a:rPr lang="es-ES" sz="2092" b="1" spc="-14" baseline="1950" dirty="0">
                <a:latin typeface="Calibri"/>
                <a:cs typeface="Calibri"/>
              </a:rPr>
              <a:t>EJECUTADO</a:t>
            </a:r>
            <a:endParaRPr sz="1395" dirty="0">
              <a:latin typeface="Calibri"/>
              <a:cs typeface="Calibri"/>
            </a:endParaRPr>
          </a:p>
        </p:txBody>
      </p:sp>
      <p:sp>
        <p:nvSpPr>
          <p:cNvPr id="20" name="object 20"/>
          <p:cNvSpPr txBox="1"/>
          <p:nvPr/>
        </p:nvSpPr>
        <p:spPr>
          <a:xfrm>
            <a:off x="9374473" y="1891663"/>
            <a:ext cx="1107024" cy="309242"/>
          </a:xfrm>
          <a:prstGeom prst="rect">
            <a:avLst/>
          </a:prstGeom>
        </p:spPr>
        <p:txBody>
          <a:bodyPr wrap="square" lIns="0" tIns="0" rIns="0" bIns="0" rtlCol="0">
            <a:noAutofit/>
          </a:bodyPr>
          <a:lstStyle/>
          <a:p>
            <a:pPr marL="12653">
              <a:lnSpc>
                <a:spcPts val="1524"/>
              </a:lnSpc>
              <a:spcBef>
                <a:spcPts val="76"/>
              </a:spcBef>
            </a:pPr>
            <a:r>
              <a:rPr lang="es-ES" sz="2092" b="1" spc="-4" baseline="1950" dirty="0">
                <a:latin typeface="Calibri"/>
                <a:cs typeface="Calibri"/>
              </a:rPr>
              <a:t>Otras Fuentes</a:t>
            </a:r>
          </a:p>
          <a:p>
            <a:pPr marL="12653">
              <a:lnSpc>
                <a:spcPts val="1524"/>
              </a:lnSpc>
              <a:spcBef>
                <a:spcPts val="76"/>
              </a:spcBef>
            </a:pPr>
            <a:r>
              <a:rPr sz="2092" b="1" spc="-4" baseline="1950" dirty="0">
                <a:latin typeface="Calibri"/>
                <a:cs typeface="Calibri"/>
              </a:rPr>
              <a:t>(</a:t>
            </a:r>
            <a:r>
              <a:rPr sz="2092" b="1" baseline="1950" dirty="0">
                <a:latin typeface="Calibri"/>
                <a:cs typeface="Calibri"/>
              </a:rPr>
              <a:t>C</a:t>
            </a:r>
            <a:r>
              <a:rPr sz="2092" b="1" spc="-39" baseline="1950" dirty="0">
                <a:latin typeface="Calibri"/>
                <a:cs typeface="Calibri"/>
              </a:rPr>
              <a:t>U</a:t>
            </a:r>
            <a:r>
              <a:rPr sz="2092" b="1" baseline="1950" dirty="0">
                <a:latin typeface="Calibri"/>
                <a:cs typeface="Calibri"/>
              </a:rPr>
              <a:t>A</a:t>
            </a:r>
            <a:r>
              <a:rPr sz="2092" b="1" spc="-4" baseline="1950" dirty="0">
                <a:latin typeface="Calibri"/>
                <a:cs typeface="Calibri"/>
              </a:rPr>
              <a:t>L</a:t>
            </a:r>
            <a:r>
              <a:rPr sz="2092" b="1" spc="-9" baseline="1950" dirty="0">
                <a:latin typeface="Calibri"/>
                <a:cs typeface="Calibri"/>
              </a:rPr>
              <a:t>E</a:t>
            </a:r>
            <a:r>
              <a:rPr sz="2092" b="1" baseline="1950" dirty="0">
                <a:latin typeface="Calibri"/>
                <a:cs typeface="Calibri"/>
              </a:rPr>
              <a:t>S)</a:t>
            </a:r>
            <a:endParaRPr sz="1395" dirty="0">
              <a:latin typeface="Calibri"/>
              <a:cs typeface="Calibri"/>
            </a:endParaRPr>
          </a:p>
        </p:txBody>
      </p:sp>
      <p:sp>
        <p:nvSpPr>
          <p:cNvPr id="19" name="object 19"/>
          <p:cNvSpPr txBox="1"/>
          <p:nvPr/>
        </p:nvSpPr>
        <p:spPr>
          <a:xfrm>
            <a:off x="10942389" y="1918948"/>
            <a:ext cx="891575" cy="202955"/>
          </a:xfrm>
          <a:prstGeom prst="rect">
            <a:avLst/>
          </a:prstGeom>
        </p:spPr>
        <p:txBody>
          <a:bodyPr wrap="square" lIns="0" tIns="0" rIns="0" bIns="0" rtlCol="0">
            <a:noAutofit/>
          </a:bodyPr>
          <a:lstStyle/>
          <a:p>
            <a:pPr marL="12653">
              <a:lnSpc>
                <a:spcPts val="1524"/>
              </a:lnSpc>
              <a:spcBef>
                <a:spcPts val="76"/>
              </a:spcBef>
            </a:pPr>
            <a:r>
              <a:rPr sz="2092" b="1" baseline="1950" dirty="0">
                <a:latin typeface="Calibri"/>
                <a:cs typeface="Calibri"/>
              </a:rPr>
              <a:t>P</a:t>
            </a:r>
            <a:r>
              <a:rPr sz="2092" b="1" spc="-14" baseline="1950" dirty="0">
                <a:latin typeface="Calibri"/>
                <a:cs typeface="Calibri"/>
              </a:rPr>
              <a:t>R</a:t>
            </a:r>
            <a:r>
              <a:rPr sz="2092" b="1" baseline="1950" dirty="0">
                <a:latin typeface="Calibri"/>
                <a:cs typeface="Calibri"/>
              </a:rPr>
              <a:t>ODU</a:t>
            </a:r>
            <a:r>
              <a:rPr sz="2092" b="1" spc="9" baseline="1950" dirty="0">
                <a:latin typeface="Calibri"/>
                <a:cs typeface="Calibri"/>
              </a:rPr>
              <a:t>C</a:t>
            </a:r>
            <a:r>
              <a:rPr sz="2092" b="1" spc="-34" baseline="1950" dirty="0">
                <a:latin typeface="Calibri"/>
                <a:cs typeface="Calibri"/>
              </a:rPr>
              <a:t>T</a:t>
            </a:r>
            <a:r>
              <a:rPr sz="2092" b="1" baseline="1950" dirty="0">
                <a:latin typeface="Calibri"/>
                <a:cs typeface="Calibri"/>
              </a:rPr>
              <a:t>O</a:t>
            </a:r>
            <a:endParaRPr sz="1395" dirty="0">
              <a:latin typeface="Calibri"/>
              <a:cs typeface="Calibri"/>
            </a:endParaRPr>
          </a:p>
        </p:txBody>
      </p:sp>
      <p:sp>
        <p:nvSpPr>
          <p:cNvPr id="13" name="object 13"/>
          <p:cNvSpPr txBox="1"/>
          <p:nvPr/>
        </p:nvSpPr>
        <p:spPr>
          <a:xfrm>
            <a:off x="5877481" y="3662214"/>
            <a:ext cx="5760273" cy="278874"/>
          </a:xfrm>
          <a:prstGeom prst="rect">
            <a:avLst/>
          </a:prstGeom>
        </p:spPr>
        <p:txBody>
          <a:bodyPr wrap="square" lIns="0" tIns="0" rIns="0" bIns="0" rtlCol="0">
            <a:noAutofit/>
          </a:bodyPr>
          <a:lstStyle/>
          <a:p>
            <a:pPr marL="12653">
              <a:lnSpc>
                <a:spcPts val="2142"/>
              </a:lnSpc>
              <a:spcBef>
                <a:spcPts val="107"/>
              </a:spcBef>
            </a:pPr>
            <a:endParaRPr sz="1993" dirty="0">
              <a:latin typeface="Arial"/>
              <a:cs typeface="Arial"/>
            </a:endParaRPr>
          </a:p>
        </p:txBody>
      </p:sp>
      <p:sp>
        <p:nvSpPr>
          <p:cNvPr id="12" name="object 12"/>
          <p:cNvSpPr txBox="1"/>
          <p:nvPr/>
        </p:nvSpPr>
        <p:spPr>
          <a:xfrm>
            <a:off x="5877481" y="3965889"/>
            <a:ext cx="260618" cy="278874"/>
          </a:xfrm>
          <a:prstGeom prst="rect">
            <a:avLst/>
          </a:prstGeom>
        </p:spPr>
        <p:txBody>
          <a:bodyPr wrap="square" lIns="0" tIns="0" rIns="0" bIns="0" rtlCol="0">
            <a:noAutofit/>
          </a:bodyPr>
          <a:lstStyle/>
          <a:p>
            <a:pPr marL="12653">
              <a:lnSpc>
                <a:spcPts val="2142"/>
              </a:lnSpc>
              <a:spcBef>
                <a:spcPts val="107"/>
              </a:spcBef>
            </a:pPr>
            <a:endParaRPr sz="1993" dirty="0">
              <a:latin typeface="Arial"/>
              <a:cs typeface="Arial"/>
            </a:endParaRPr>
          </a:p>
        </p:txBody>
      </p:sp>
      <p:sp>
        <p:nvSpPr>
          <p:cNvPr id="10" name="object 10"/>
          <p:cNvSpPr txBox="1"/>
          <p:nvPr/>
        </p:nvSpPr>
        <p:spPr>
          <a:xfrm>
            <a:off x="7578927" y="3965889"/>
            <a:ext cx="345310" cy="278874"/>
          </a:xfrm>
          <a:prstGeom prst="rect">
            <a:avLst/>
          </a:prstGeom>
        </p:spPr>
        <p:txBody>
          <a:bodyPr wrap="square" lIns="0" tIns="0" rIns="0" bIns="0" rtlCol="0">
            <a:noAutofit/>
          </a:bodyPr>
          <a:lstStyle/>
          <a:p>
            <a:pPr marL="12653">
              <a:lnSpc>
                <a:spcPts val="2142"/>
              </a:lnSpc>
              <a:spcBef>
                <a:spcPts val="107"/>
              </a:spcBef>
            </a:pPr>
            <a:endParaRPr sz="1993" dirty="0">
              <a:latin typeface="Arial"/>
              <a:cs typeface="Arial"/>
            </a:endParaRPr>
          </a:p>
        </p:txBody>
      </p:sp>
      <p:sp>
        <p:nvSpPr>
          <p:cNvPr id="8" name="object 8"/>
          <p:cNvSpPr txBox="1"/>
          <p:nvPr/>
        </p:nvSpPr>
        <p:spPr>
          <a:xfrm>
            <a:off x="8197381" y="3965889"/>
            <a:ext cx="485027" cy="278874"/>
          </a:xfrm>
          <a:prstGeom prst="rect">
            <a:avLst/>
          </a:prstGeom>
        </p:spPr>
        <p:txBody>
          <a:bodyPr wrap="square" lIns="0" tIns="0" rIns="0" bIns="0" rtlCol="0">
            <a:noAutofit/>
          </a:bodyPr>
          <a:lstStyle/>
          <a:p>
            <a:pPr marL="12653">
              <a:lnSpc>
                <a:spcPts val="2142"/>
              </a:lnSpc>
              <a:spcBef>
                <a:spcPts val="107"/>
              </a:spcBef>
            </a:pPr>
            <a:endParaRPr sz="1993" dirty="0">
              <a:latin typeface="Arial"/>
              <a:cs typeface="Arial"/>
            </a:endParaRPr>
          </a:p>
        </p:txBody>
      </p:sp>
      <p:sp>
        <p:nvSpPr>
          <p:cNvPr id="7" name="object 7"/>
          <p:cNvSpPr txBox="1"/>
          <p:nvPr/>
        </p:nvSpPr>
        <p:spPr>
          <a:xfrm>
            <a:off x="8689559" y="3965889"/>
            <a:ext cx="1022592" cy="278874"/>
          </a:xfrm>
          <a:prstGeom prst="rect">
            <a:avLst/>
          </a:prstGeom>
        </p:spPr>
        <p:txBody>
          <a:bodyPr wrap="square" lIns="0" tIns="0" rIns="0" bIns="0" rtlCol="0">
            <a:noAutofit/>
          </a:bodyPr>
          <a:lstStyle/>
          <a:p>
            <a:pPr marL="12653">
              <a:lnSpc>
                <a:spcPts val="2142"/>
              </a:lnSpc>
              <a:spcBef>
                <a:spcPts val="107"/>
              </a:spcBef>
            </a:pPr>
            <a:endParaRPr sz="1993" dirty="0">
              <a:latin typeface="Arial"/>
              <a:cs typeface="Arial"/>
            </a:endParaRPr>
          </a:p>
        </p:txBody>
      </p:sp>
      <p:sp>
        <p:nvSpPr>
          <p:cNvPr id="6" name="object 6"/>
          <p:cNvSpPr txBox="1"/>
          <p:nvPr/>
        </p:nvSpPr>
        <p:spPr>
          <a:xfrm>
            <a:off x="9714738" y="3965889"/>
            <a:ext cx="401602" cy="278874"/>
          </a:xfrm>
          <a:prstGeom prst="rect">
            <a:avLst/>
          </a:prstGeom>
        </p:spPr>
        <p:txBody>
          <a:bodyPr wrap="square" lIns="0" tIns="0" rIns="0" bIns="0" rtlCol="0">
            <a:noAutofit/>
          </a:bodyPr>
          <a:lstStyle/>
          <a:p>
            <a:pPr marL="12653">
              <a:lnSpc>
                <a:spcPts val="2142"/>
              </a:lnSpc>
              <a:spcBef>
                <a:spcPts val="107"/>
              </a:spcBef>
            </a:pPr>
            <a:endParaRPr sz="1993" dirty="0">
              <a:latin typeface="Arial"/>
              <a:cs typeface="Arial"/>
            </a:endParaRPr>
          </a:p>
        </p:txBody>
      </p:sp>
      <p:sp>
        <p:nvSpPr>
          <p:cNvPr id="4" name="object 4"/>
          <p:cNvSpPr txBox="1"/>
          <p:nvPr/>
        </p:nvSpPr>
        <p:spPr>
          <a:xfrm>
            <a:off x="9927877" y="6485279"/>
            <a:ext cx="2195252" cy="278875"/>
          </a:xfrm>
          <a:prstGeom prst="rect">
            <a:avLst/>
          </a:prstGeom>
        </p:spPr>
        <p:txBody>
          <a:bodyPr wrap="square" lIns="0" tIns="0" rIns="0" bIns="0" rtlCol="0">
            <a:noAutofit/>
          </a:bodyPr>
          <a:lstStyle/>
          <a:p>
            <a:pPr marL="12653">
              <a:lnSpc>
                <a:spcPts val="2097"/>
              </a:lnSpc>
              <a:spcBef>
                <a:spcPts val="105"/>
              </a:spcBef>
            </a:pPr>
            <a:r>
              <a:rPr sz="1993" b="1" dirty="0">
                <a:solidFill>
                  <a:srgbClr val="2D75B6"/>
                </a:solidFill>
                <a:latin typeface="Times New Roman"/>
                <a:cs typeface="Times New Roman"/>
              </a:rPr>
              <a:t>#Junt</a:t>
            </a:r>
            <a:r>
              <a:rPr sz="1993" b="1" spc="-4" dirty="0">
                <a:solidFill>
                  <a:srgbClr val="2D75B6"/>
                </a:solidFill>
                <a:latin typeface="Times New Roman"/>
                <a:cs typeface="Times New Roman"/>
              </a:rPr>
              <a:t>o</a:t>
            </a:r>
            <a:r>
              <a:rPr sz="1993" b="1" dirty="0">
                <a:solidFill>
                  <a:srgbClr val="2D75B6"/>
                </a:solidFill>
                <a:latin typeface="Times New Roman"/>
                <a:cs typeface="Times New Roman"/>
              </a:rPr>
              <a:t>sPodemos</a:t>
            </a:r>
            <a:endParaRPr sz="1993">
              <a:latin typeface="Times New Roman"/>
              <a:cs typeface="Times New Roman"/>
            </a:endParaRPr>
          </a:p>
        </p:txBody>
      </p:sp>
      <p:sp>
        <p:nvSpPr>
          <p:cNvPr id="3" name="object 3"/>
          <p:cNvSpPr txBox="1"/>
          <p:nvPr/>
        </p:nvSpPr>
        <p:spPr>
          <a:xfrm>
            <a:off x="100767" y="1736138"/>
            <a:ext cx="5534421" cy="1305802"/>
          </a:xfrm>
          <a:prstGeom prst="rect">
            <a:avLst/>
          </a:prstGeom>
        </p:spPr>
        <p:txBody>
          <a:bodyPr wrap="square" lIns="0" tIns="0" rIns="0" bIns="0" rtlCol="0">
            <a:noAutofit/>
          </a:bodyPr>
          <a:lstStyle/>
          <a:p>
            <a:pPr marL="91038">
              <a:lnSpc>
                <a:spcPct val="101725"/>
              </a:lnSpc>
              <a:spcBef>
                <a:spcPts val="339"/>
              </a:spcBef>
            </a:pPr>
            <a:r>
              <a:rPr lang="es-CO" sz="1400" b="1" dirty="0">
                <a:solidFill>
                  <a:schemeClr val="tx2"/>
                </a:solidFill>
              </a:rPr>
              <a:t>INDICADOR DE PRODUCTO: </a:t>
            </a:r>
            <a:r>
              <a:rPr lang="es-CO" sz="1400" b="1" dirty="0">
                <a:solidFill>
                  <a:schemeClr val="accent2"/>
                </a:solidFill>
                <a:cs typeface="Arial" panose="020B0604020202020204" pitchFamily="34" charset="0"/>
              </a:rPr>
              <a:t>Avance en la implementación de MIPG</a:t>
            </a:r>
          </a:p>
          <a:p>
            <a:pPr marL="91038">
              <a:lnSpc>
                <a:spcPct val="101725"/>
              </a:lnSpc>
              <a:spcBef>
                <a:spcPts val="339"/>
              </a:spcBef>
            </a:pPr>
            <a:r>
              <a:rPr sz="1594" b="1" spc="-19" dirty="0" err="1">
                <a:solidFill>
                  <a:srgbClr val="44536A"/>
                </a:solidFill>
                <a:latin typeface="Calibri"/>
                <a:cs typeface="Calibri"/>
              </a:rPr>
              <a:t>P</a:t>
            </a:r>
            <a:r>
              <a:rPr sz="1594" b="1" dirty="0" err="1">
                <a:solidFill>
                  <a:srgbClr val="44536A"/>
                </a:solidFill>
                <a:latin typeface="Calibri"/>
                <a:cs typeface="Calibri"/>
              </a:rPr>
              <a:t>eri</a:t>
            </a:r>
            <a:r>
              <a:rPr sz="1594" b="1" spc="4" dirty="0" err="1">
                <a:solidFill>
                  <a:srgbClr val="44536A"/>
                </a:solidFill>
                <a:latin typeface="Calibri"/>
                <a:cs typeface="Calibri"/>
              </a:rPr>
              <a:t>o</a:t>
            </a:r>
            <a:r>
              <a:rPr sz="1594" b="1" spc="-4" dirty="0" err="1">
                <a:solidFill>
                  <a:srgbClr val="44536A"/>
                </a:solidFill>
                <a:latin typeface="Calibri"/>
                <a:cs typeface="Calibri"/>
              </a:rPr>
              <a:t>d</a:t>
            </a:r>
            <a:r>
              <a:rPr sz="1594" b="1" dirty="0" err="1">
                <a:solidFill>
                  <a:srgbClr val="44536A"/>
                </a:solidFill>
                <a:latin typeface="Calibri"/>
                <a:cs typeface="Calibri"/>
              </a:rPr>
              <a:t>i</a:t>
            </a:r>
            <a:r>
              <a:rPr sz="1594" b="1" spc="4" dirty="0" err="1">
                <a:solidFill>
                  <a:srgbClr val="44536A"/>
                </a:solidFill>
                <a:latin typeface="Calibri"/>
                <a:cs typeface="Calibri"/>
              </a:rPr>
              <a:t>c</a:t>
            </a:r>
            <a:r>
              <a:rPr sz="1594" b="1" dirty="0" err="1">
                <a:solidFill>
                  <a:srgbClr val="44536A"/>
                </a:solidFill>
                <a:latin typeface="Calibri"/>
                <a:cs typeface="Calibri"/>
              </a:rPr>
              <a:t>idad</a:t>
            </a:r>
            <a:r>
              <a:rPr sz="1594" b="1" spc="-72" dirty="0">
                <a:solidFill>
                  <a:srgbClr val="44536A"/>
                </a:solidFill>
                <a:latin typeface="Calibri"/>
                <a:cs typeface="Calibri"/>
              </a:rPr>
              <a:t> </a:t>
            </a:r>
            <a:r>
              <a:rPr sz="1594" b="1" spc="-4" dirty="0">
                <a:solidFill>
                  <a:srgbClr val="44536A"/>
                </a:solidFill>
                <a:latin typeface="Calibri"/>
                <a:cs typeface="Calibri"/>
              </a:rPr>
              <a:t>d</a:t>
            </a:r>
            <a:r>
              <a:rPr sz="1594" b="1" dirty="0">
                <a:solidFill>
                  <a:srgbClr val="44536A"/>
                </a:solidFill>
                <a:latin typeface="Calibri"/>
                <a:cs typeface="Calibri"/>
              </a:rPr>
              <a:t>el</a:t>
            </a:r>
            <a:r>
              <a:rPr sz="1594" b="1" spc="-20" dirty="0">
                <a:solidFill>
                  <a:srgbClr val="44536A"/>
                </a:solidFill>
                <a:latin typeface="Calibri"/>
                <a:cs typeface="Calibri"/>
              </a:rPr>
              <a:t> </a:t>
            </a:r>
            <a:r>
              <a:rPr sz="1594" b="1" dirty="0" err="1">
                <a:solidFill>
                  <a:srgbClr val="44536A"/>
                </a:solidFill>
                <a:latin typeface="Calibri"/>
                <a:cs typeface="Calibri"/>
              </a:rPr>
              <a:t>I</a:t>
            </a:r>
            <a:r>
              <a:rPr sz="1594" b="1" spc="-4" dirty="0" err="1">
                <a:solidFill>
                  <a:srgbClr val="44536A"/>
                </a:solidFill>
                <a:latin typeface="Calibri"/>
                <a:cs typeface="Calibri"/>
              </a:rPr>
              <a:t>nd</a:t>
            </a:r>
            <a:r>
              <a:rPr sz="1594" b="1" dirty="0" err="1">
                <a:solidFill>
                  <a:srgbClr val="44536A"/>
                </a:solidFill>
                <a:latin typeface="Calibri"/>
                <a:cs typeface="Calibri"/>
              </a:rPr>
              <a:t>ica</a:t>
            </a:r>
            <a:r>
              <a:rPr sz="1594" b="1" spc="-4" dirty="0" err="1">
                <a:solidFill>
                  <a:srgbClr val="44536A"/>
                </a:solidFill>
                <a:latin typeface="Calibri"/>
                <a:cs typeface="Calibri"/>
              </a:rPr>
              <a:t>d</a:t>
            </a:r>
            <a:r>
              <a:rPr sz="1594" b="1" spc="4" dirty="0" err="1">
                <a:solidFill>
                  <a:srgbClr val="44536A"/>
                </a:solidFill>
                <a:latin typeface="Calibri"/>
                <a:cs typeface="Calibri"/>
              </a:rPr>
              <a:t>o</a:t>
            </a:r>
            <a:r>
              <a:rPr sz="1594" b="1" dirty="0" err="1">
                <a:solidFill>
                  <a:srgbClr val="44536A"/>
                </a:solidFill>
                <a:latin typeface="Calibri"/>
                <a:cs typeface="Calibri"/>
              </a:rPr>
              <a:t>r</a:t>
            </a:r>
            <a:r>
              <a:rPr sz="1594" b="1" dirty="0">
                <a:latin typeface="Calibri"/>
                <a:cs typeface="Calibri"/>
              </a:rPr>
              <a:t>:</a:t>
            </a:r>
            <a:r>
              <a:rPr sz="1594" b="1" spc="-22" dirty="0">
                <a:latin typeface="Calibri"/>
                <a:cs typeface="Calibri"/>
              </a:rPr>
              <a:t> </a:t>
            </a:r>
            <a:r>
              <a:rPr lang="es-CO" sz="1594" b="1" spc="-22" dirty="0">
                <a:latin typeface="Calibri"/>
                <a:cs typeface="Calibri"/>
              </a:rPr>
              <a:t>Anual</a:t>
            </a:r>
            <a:endParaRPr sz="1594" dirty="0">
              <a:latin typeface="Calibri"/>
              <a:cs typeface="Calibri"/>
            </a:endParaRPr>
          </a:p>
          <a:p>
            <a:pPr marL="91038">
              <a:lnSpc>
                <a:spcPts val="1913"/>
              </a:lnSpc>
              <a:spcBef>
                <a:spcPts val="96"/>
              </a:spcBef>
            </a:pPr>
            <a:r>
              <a:rPr sz="2391" b="1" spc="-79" baseline="1706" dirty="0">
                <a:solidFill>
                  <a:srgbClr val="44536A"/>
                </a:solidFill>
                <a:latin typeface="Calibri"/>
                <a:cs typeface="Calibri"/>
              </a:rPr>
              <a:t>V</a:t>
            </a:r>
            <a:r>
              <a:rPr sz="2391" b="1" baseline="1706" dirty="0">
                <a:solidFill>
                  <a:srgbClr val="44536A"/>
                </a:solidFill>
                <a:latin typeface="Calibri"/>
                <a:cs typeface="Calibri"/>
              </a:rPr>
              <a:t>a</a:t>
            </a:r>
            <a:r>
              <a:rPr sz="2391" b="1" spc="4" baseline="1706" dirty="0">
                <a:solidFill>
                  <a:srgbClr val="44536A"/>
                </a:solidFill>
                <a:latin typeface="Calibri"/>
                <a:cs typeface="Calibri"/>
              </a:rPr>
              <a:t>lo</a:t>
            </a:r>
            <a:r>
              <a:rPr sz="2391" b="1" baseline="1706" dirty="0">
                <a:solidFill>
                  <a:srgbClr val="44536A"/>
                </a:solidFill>
                <a:latin typeface="Calibri"/>
                <a:cs typeface="Calibri"/>
              </a:rPr>
              <a:t>r</a:t>
            </a:r>
            <a:r>
              <a:rPr sz="2391" b="1" spc="-35" baseline="1706" dirty="0">
                <a:solidFill>
                  <a:srgbClr val="44536A"/>
                </a:solidFill>
                <a:latin typeface="Calibri"/>
                <a:cs typeface="Calibri"/>
              </a:rPr>
              <a:t> </a:t>
            </a:r>
            <a:r>
              <a:rPr sz="2391" b="1" spc="-4" baseline="1706" dirty="0">
                <a:solidFill>
                  <a:srgbClr val="44536A"/>
                </a:solidFill>
                <a:latin typeface="Calibri"/>
                <a:cs typeface="Calibri"/>
              </a:rPr>
              <a:t>p</a:t>
            </a:r>
            <a:r>
              <a:rPr sz="2391" b="1" spc="-29" baseline="1706" dirty="0">
                <a:solidFill>
                  <a:srgbClr val="44536A"/>
                </a:solidFill>
                <a:latin typeface="Calibri"/>
                <a:cs typeface="Calibri"/>
              </a:rPr>
              <a:t>r</a:t>
            </a:r>
            <a:r>
              <a:rPr sz="2391" b="1" spc="4" baseline="1706" dirty="0">
                <a:solidFill>
                  <a:srgbClr val="44536A"/>
                </a:solidFill>
                <a:latin typeface="Calibri"/>
                <a:cs typeface="Calibri"/>
              </a:rPr>
              <a:t>o</a:t>
            </a:r>
            <a:r>
              <a:rPr sz="2391" b="1" spc="-4" baseline="1706" dirty="0">
                <a:solidFill>
                  <a:srgbClr val="44536A"/>
                </a:solidFill>
                <a:latin typeface="Calibri"/>
                <a:cs typeface="Calibri"/>
              </a:rPr>
              <a:t>du</a:t>
            </a:r>
            <a:r>
              <a:rPr sz="2391" b="1" baseline="1706" dirty="0">
                <a:solidFill>
                  <a:srgbClr val="44536A"/>
                </a:solidFill>
                <a:latin typeface="Calibri"/>
                <a:cs typeface="Calibri"/>
              </a:rPr>
              <a:t>c</a:t>
            </a:r>
            <a:r>
              <a:rPr sz="2391" b="1" spc="-14" baseline="1706" dirty="0">
                <a:solidFill>
                  <a:srgbClr val="44536A"/>
                </a:solidFill>
                <a:latin typeface="Calibri"/>
                <a:cs typeface="Calibri"/>
              </a:rPr>
              <a:t>t</a:t>
            </a:r>
            <a:r>
              <a:rPr sz="2391" b="1" baseline="1706" dirty="0">
                <a:solidFill>
                  <a:srgbClr val="44536A"/>
                </a:solidFill>
                <a:latin typeface="Calibri"/>
                <a:cs typeface="Calibri"/>
              </a:rPr>
              <a:t>o</a:t>
            </a:r>
            <a:r>
              <a:rPr sz="2391" b="1" spc="-25" baseline="1706" dirty="0">
                <a:solidFill>
                  <a:srgbClr val="44536A"/>
                </a:solidFill>
                <a:latin typeface="Calibri"/>
                <a:cs typeface="Calibri"/>
              </a:rPr>
              <a:t> </a:t>
            </a:r>
            <a:r>
              <a:rPr sz="2391" b="1" baseline="1706" dirty="0">
                <a:solidFill>
                  <a:srgbClr val="44536A"/>
                </a:solidFill>
                <a:latin typeface="Calibri"/>
                <a:cs typeface="Calibri"/>
              </a:rPr>
              <a:t>espe</a:t>
            </a:r>
            <a:r>
              <a:rPr sz="2391" b="1" spc="-44" baseline="1706" dirty="0">
                <a:solidFill>
                  <a:srgbClr val="44536A"/>
                </a:solidFill>
                <a:latin typeface="Calibri"/>
                <a:cs typeface="Calibri"/>
              </a:rPr>
              <a:t>r</a:t>
            </a:r>
            <a:r>
              <a:rPr sz="2391" b="1" baseline="1706" dirty="0">
                <a:solidFill>
                  <a:srgbClr val="44536A"/>
                </a:solidFill>
                <a:latin typeface="Calibri"/>
                <a:cs typeface="Calibri"/>
              </a:rPr>
              <a:t>ado</a:t>
            </a:r>
            <a:r>
              <a:rPr sz="2391" b="1" spc="-36" baseline="1706" dirty="0">
                <a:solidFill>
                  <a:srgbClr val="44536A"/>
                </a:solidFill>
                <a:latin typeface="Calibri"/>
                <a:cs typeface="Calibri"/>
              </a:rPr>
              <a:t> </a:t>
            </a:r>
            <a:r>
              <a:rPr sz="2391" b="1" baseline="1706" dirty="0">
                <a:solidFill>
                  <a:srgbClr val="44536A"/>
                </a:solidFill>
                <a:latin typeface="Calibri"/>
                <a:cs typeface="Calibri"/>
              </a:rPr>
              <a:t>al</a:t>
            </a:r>
            <a:r>
              <a:rPr sz="2391" b="1" spc="-21" baseline="1706" dirty="0">
                <a:solidFill>
                  <a:srgbClr val="44536A"/>
                </a:solidFill>
                <a:latin typeface="Calibri"/>
                <a:cs typeface="Calibri"/>
              </a:rPr>
              <a:t> </a:t>
            </a:r>
            <a:r>
              <a:rPr sz="2391" b="1" baseline="1706" dirty="0">
                <a:solidFill>
                  <a:srgbClr val="44536A"/>
                </a:solidFill>
                <a:latin typeface="Calibri"/>
                <a:cs typeface="Calibri"/>
              </a:rPr>
              <a:t>final</a:t>
            </a:r>
            <a:r>
              <a:rPr sz="2391" b="1" spc="-24" baseline="1706" dirty="0">
                <a:solidFill>
                  <a:srgbClr val="44536A"/>
                </a:solidFill>
                <a:latin typeface="Calibri"/>
                <a:cs typeface="Calibri"/>
              </a:rPr>
              <a:t> </a:t>
            </a:r>
            <a:r>
              <a:rPr sz="2391" b="1" spc="-4" baseline="1706" dirty="0">
                <a:solidFill>
                  <a:srgbClr val="44536A"/>
                </a:solidFill>
                <a:latin typeface="Calibri"/>
                <a:cs typeface="Calibri"/>
              </a:rPr>
              <a:t>d</a:t>
            </a:r>
            <a:r>
              <a:rPr sz="2391" b="1" baseline="1706" dirty="0">
                <a:solidFill>
                  <a:srgbClr val="44536A"/>
                </a:solidFill>
                <a:latin typeface="Calibri"/>
                <a:cs typeface="Calibri"/>
              </a:rPr>
              <a:t>el</a:t>
            </a:r>
            <a:r>
              <a:rPr sz="2391" b="1" spc="-20" baseline="1706" dirty="0">
                <a:solidFill>
                  <a:srgbClr val="44536A"/>
                </a:solidFill>
                <a:latin typeface="Calibri"/>
                <a:cs typeface="Calibri"/>
              </a:rPr>
              <a:t> </a:t>
            </a:r>
            <a:r>
              <a:rPr sz="2391" b="1" spc="4" baseline="1706" dirty="0" err="1">
                <a:solidFill>
                  <a:srgbClr val="44536A"/>
                </a:solidFill>
                <a:latin typeface="Calibri"/>
                <a:cs typeface="Calibri"/>
              </a:rPr>
              <a:t>c</a:t>
            </a:r>
            <a:r>
              <a:rPr sz="2391" b="1" spc="-4" baseline="1706" dirty="0" err="1">
                <a:solidFill>
                  <a:srgbClr val="44536A"/>
                </a:solidFill>
                <a:latin typeface="Calibri"/>
                <a:cs typeface="Calibri"/>
              </a:rPr>
              <a:t>ua</a:t>
            </a:r>
            <a:r>
              <a:rPr sz="2391" b="1" baseline="1706" dirty="0" err="1">
                <a:solidFill>
                  <a:srgbClr val="44536A"/>
                </a:solidFill>
                <a:latin typeface="Calibri"/>
                <a:cs typeface="Calibri"/>
              </a:rPr>
              <a:t>tr</a:t>
            </a:r>
            <a:r>
              <a:rPr lang="es-CO" sz="2391" b="1" baseline="1706" dirty="0">
                <a:solidFill>
                  <a:srgbClr val="44536A"/>
                </a:solidFill>
                <a:latin typeface="Calibri"/>
                <a:cs typeface="Calibri"/>
              </a:rPr>
              <a:t>i</a:t>
            </a:r>
            <a:r>
              <a:rPr sz="2391" b="1" baseline="1706" dirty="0" err="1">
                <a:solidFill>
                  <a:srgbClr val="44536A"/>
                </a:solidFill>
                <a:latin typeface="Calibri"/>
                <a:cs typeface="Calibri"/>
              </a:rPr>
              <a:t>e</a:t>
            </a:r>
            <a:r>
              <a:rPr sz="2391" b="1" spc="-4" baseline="1706" dirty="0" err="1">
                <a:solidFill>
                  <a:srgbClr val="44536A"/>
                </a:solidFill>
                <a:latin typeface="Calibri"/>
                <a:cs typeface="Calibri"/>
              </a:rPr>
              <a:t>n</a:t>
            </a:r>
            <a:r>
              <a:rPr sz="2391" b="1" baseline="1706" dirty="0" err="1">
                <a:solidFill>
                  <a:srgbClr val="44536A"/>
                </a:solidFill>
                <a:latin typeface="Calibri"/>
                <a:cs typeface="Calibri"/>
              </a:rPr>
              <a:t>i</a:t>
            </a:r>
            <a:r>
              <a:rPr sz="2391" b="1" spc="9" baseline="1706" dirty="0" err="1">
                <a:solidFill>
                  <a:srgbClr val="44536A"/>
                </a:solidFill>
                <a:latin typeface="Calibri"/>
                <a:cs typeface="Calibri"/>
              </a:rPr>
              <a:t>o</a:t>
            </a:r>
            <a:r>
              <a:rPr sz="2391" b="1" baseline="1706" dirty="0">
                <a:solidFill>
                  <a:srgbClr val="44536A"/>
                </a:solidFill>
                <a:latin typeface="Calibri"/>
                <a:cs typeface="Calibri"/>
              </a:rPr>
              <a:t>:</a:t>
            </a:r>
            <a:endParaRPr sz="1594" dirty="0">
              <a:latin typeface="Calibri"/>
              <a:cs typeface="Calibri"/>
            </a:endParaRPr>
          </a:p>
          <a:p>
            <a:pPr marL="91038">
              <a:lnSpc>
                <a:spcPts val="1913"/>
              </a:lnSpc>
            </a:pPr>
            <a:r>
              <a:rPr sz="2391" b="1" spc="-79" baseline="1706" dirty="0">
                <a:solidFill>
                  <a:srgbClr val="44536A"/>
                </a:solidFill>
                <a:latin typeface="Calibri"/>
                <a:cs typeface="Calibri"/>
              </a:rPr>
              <a:t>V</a:t>
            </a:r>
            <a:r>
              <a:rPr sz="2391" b="1" baseline="1706" dirty="0">
                <a:solidFill>
                  <a:srgbClr val="44536A"/>
                </a:solidFill>
                <a:latin typeface="Calibri"/>
                <a:cs typeface="Calibri"/>
              </a:rPr>
              <a:t>a</a:t>
            </a:r>
            <a:r>
              <a:rPr sz="2391" b="1" spc="4" baseline="1706" dirty="0">
                <a:solidFill>
                  <a:srgbClr val="44536A"/>
                </a:solidFill>
                <a:latin typeface="Calibri"/>
                <a:cs typeface="Calibri"/>
              </a:rPr>
              <a:t>lo</a:t>
            </a:r>
            <a:r>
              <a:rPr sz="2391" b="1" baseline="1706" dirty="0">
                <a:solidFill>
                  <a:srgbClr val="44536A"/>
                </a:solidFill>
                <a:latin typeface="Calibri"/>
                <a:cs typeface="Calibri"/>
              </a:rPr>
              <a:t>r</a:t>
            </a:r>
            <a:r>
              <a:rPr sz="2391" b="1" spc="-35" baseline="1706" dirty="0">
                <a:solidFill>
                  <a:srgbClr val="44536A"/>
                </a:solidFill>
                <a:latin typeface="Calibri"/>
                <a:cs typeface="Calibri"/>
              </a:rPr>
              <a:t> </a:t>
            </a:r>
            <a:r>
              <a:rPr sz="2391" b="1" spc="-4" baseline="1706" dirty="0">
                <a:solidFill>
                  <a:srgbClr val="44536A"/>
                </a:solidFill>
                <a:latin typeface="Calibri"/>
                <a:cs typeface="Calibri"/>
              </a:rPr>
              <a:t>p</a:t>
            </a:r>
            <a:r>
              <a:rPr sz="2391" b="1" spc="-29" baseline="1706" dirty="0">
                <a:solidFill>
                  <a:srgbClr val="44536A"/>
                </a:solidFill>
                <a:latin typeface="Calibri"/>
                <a:cs typeface="Calibri"/>
              </a:rPr>
              <a:t>r</a:t>
            </a:r>
            <a:r>
              <a:rPr sz="2391" b="1" spc="4" baseline="1706" dirty="0">
                <a:solidFill>
                  <a:srgbClr val="44536A"/>
                </a:solidFill>
                <a:latin typeface="Calibri"/>
                <a:cs typeface="Calibri"/>
              </a:rPr>
              <a:t>o</a:t>
            </a:r>
            <a:r>
              <a:rPr sz="2391" b="1" spc="-4" baseline="1706" dirty="0">
                <a:solidFill>
                  <a:srgbClr val="44536A"/>
                </a:solidFill>
                <a:latin typeface="Calibri"/>
                <a:cs typeface="Calibri"/>
              </a:rPr>
              <a:t>du</a:t>
            </a:r>
            <a:r>
              <a:rPr sz="2391" b="1" baseline="1706" dirty="0">
                <a:solidFill>
                  <a:srgbClr val="44536A"/>
                </a:solidFill>
                <a:latin typeface="Calibri"/>
                <a:cs typeface="Calibri"/>
              </a:rPr>
              <a:t>c</a:t>
            </a:r>
            <a:r>
              <a:rPr sz="2391" b="1" spc="-14" baseline="1706" dirty="0">
                <a:solidFill>
                  <a:srgbClr val="44536A"/>
                </a:solidFill>
                <a:latin typeface="Calibri"/>
                <a:cs typeface="Calibri"/>
              </a:rPr>
              <a:t>t</a:t>
            </a:r>
            <a:r>
              <a:rPr sz="2391" b="1" baseline="1706" dirty="0">
                <a:solidFill>
                  <a:srgbClr val="44536A"/>
                </a:solidFill>
                <a:latin typeface="Calibri"/>
                <a:cs typeface="Calibri"/>
              </a:rPr>
              <a:t>o</a:t>
            </a:r>
            <a:r>
              <a:rPr sz="2391" b="1" spc="-25" baseline="1706" dirty="0">
                <a:solidFill>
                  <a:srgbClr val="44536A"/>
                </a:solidFill>
                <a:latin typeface="Calibri"/>
                <a:cs typeface="Calibri"/>
              </a:rPr>
              <a:t> </a:t>
            </a:r>
            <a:r>
              <a:rPr sz="2391" b="1" baseline="1706" dirty="0">
                <a:solidFill>
                  <a:srgbClr val="44536A"/>
                </a:solidFill>
                <a:latin typeface="Calibri"/>
                <a:cs typeface="Calibri"/>
              </a:rPr>
              <a:t>espe</a:t>
            </a:r>
            <a:r>
              <a:rPr sz="2391" b="1" spc="-44" baseline="1706" dirty="0">
                <a:solidFill>
                  <a:srgbClr val="44536A"/>
                </a:solidFill>
                <a:latin typeface="Calibri"/>
                <a:cs typeface="Calibri"/>
              </a:rPr>
              <a:t>r</a:t>
            </a:r>
            <a:r>
              <a:rPr sz="2391" b="1" baseline="1706" dirty="0">
                <a:solidFill>
                  <a:srgbClr val="44536A"/>
                </a:solidFill>
                <a:latin typeface="Calibri"/>
                <a:cs typeface="Calibri"/>
              </a:rPr>
              <a:t>ado</a:t>
            </a:r>
            <a:r>
              <a:rPr sz="2391" b="1" spc="-36" baseline="1706" dirty="0">
                <a:solidFill>
                  <a:srgbClr val="44536A"/>
                </a:solidFill>
                <a:latin typeface="Calibri"/>
                <a:cs typeface="Calibri"/>
              </a:rPr>
              <a:t> </a:t>
            </a:r>
            <a:r>
              <a:rPr sz="2391" b="1" baseline="1706" dirty="0">
                <a:solidFill>
                  <a:srgbClr val="44536A"/>
                </a:solidFill>
                <a:latin typeface="Calibri"/>
                <a:cs typeface="Calibri"/>
              </a:rPr>
              <a:t>al</a:t>
            </a:r>
            <a:r>
              <a:rPr sz="2391" b="1" spc="-21" baseline="1706" dirty="0">
                <a:solidFill>
                  <a:srgbClr val="44536A"/>
                </a:solidFill>
                <a:latin typeface="Calibri"/>
                <a:cs typeface="Calibri"/>
              </a:rPr>
              <a:t> </a:t>
            </a:r>
            <a:r>
              <a:rPr sz="2391" b="1" baseline="1706" dirty="0">
                <a:solidFill>
                  <a:srgbClr val="44536A"/>
                </a:solidFill>
                <a:latin typeface="Calibri"/>
                <a:cs typeface="Calibri"/>
              </a:rPr>
              <a:t>final</a:t>
            </a:r>
            <a:r>
              <a:rPr sz="2391" b="1" spc="-24" baseline="1706" dirty="0">
                <a:solidFill>
                  <a:srgbClr val="44536A"/>
                </a:solidFill>
                <a:latin typeface="Calibri"/>
                <a:cs typeface="Calibri"/>
              </a:rPr>
              <a:t> </a:t>
            </a:r>
            <a:r>
              <a:rPr sz="2391" b="1" spc="-4" baseline="1706" dirty="0">
                <a:solidFill>
                  <a:srgbClr val="44536A"/>
                </a:solidFill>
                <a:latin typeface="Calibri"/>
                <a:cs typeface="Calibri"/>
              </a:rPr>
              <a:t>d</a:t>
            </a:r>
            <a:r>
              <a:rPr sz="2391" b="1" baseline="1706" dirty="0">
                <a:solidFill>
                  <a:srgbClr val="44536A"/>
                </a:solidFill>
                <a:latin typeface="Calibri"/>
                <a:cs typeface="Calibri"/>
              </a:rPr>
              <a:t>e</a:t>
            </a:r>
            <a:r>
              <a:rPr sz="2391" b="1" spc="-6" baseline="1706" dirty="0">
                <a:solidFill>
                  <a:srgbClr val="44536A"/>
                </a:solidFill>
                <a:latin typeface="Calibri"/>
                <a:cs typeface="Calibri"/>
              </a:rPr>
              <a:t> </a:t>
            </a:r>
            <a:r>
              <a:rPr sz="2391" b="1" baseline="1706" dirty="0">
                <a:solidFill>
                  <a:srgbClr val="44536A"/>
                </a:solidFill>
                <a:latin typeface="Calibri"/>
                <a:cs typeface="Calibri"/>
              </a:rPr>
              <a:t>la</a:t>
            </a:r>
            <a:r>
              <a:rPr sz="2391" b="1" spc="-21" baseline="1706" dirty="0">
                <a:solidFill>
                  <a:srgbClr val="44536A"/>
                </a:solidFill>
                <a:latin typeface="Calibri"/>
                <a:cs typeface="Calibri"/>
              </a:rPr>
              <a:t> </a:t>
            </a:r>
            <a:r>
              <a:rPr sz="2391" b="1" baseline="1706" dirty="0">
                <a:solidFill>
                  <a:srgbClr val="44536A"/>
                </a:solidFill>
                <a:latin typeface="Calibri"/>
                <a:cs typeface="Calibri"/>
              </a:rPr>
              <a:t>vi</a:t>
            </a:r>
            <a:r>
              <a:rPr sz="2391" b="1" spc="-9" baseline="1706" dirty="0">
                <a:solidFill>
                  <a:srgbClr val="44536A"/>
                </a:solidFill>
                <a:latin typeface="Calibri"/>
                <a:cs typeface="Calibri"/>
              </a:rPr>
              <a:t>g</a:t>
            </a:r>
            <a:r>
              <a:rPr sz="2391" b="1" baseline="1706" dirty="0">
                <a:solidFill>
                  <a:srgbClr val="44536A"/>
                </a:solidFill>
                <a:latin typeface="Calibri"/>
                <a:cs typeface="Calibri"/>
              </a:rPr>
              <a:t>encia</a:t>
            </a:r>
            <a:r>
              <a:rPr sz="2391" b="1" spc="-49" baseline="1706" dirty="0">
                <a:solidFill>
                  <a:srgbClr val="44536A"/>
                </a:solidFill>
                <a:latin typeface="Calibri"/>
                <a:cs typeface="Calibri"/>
              </a:rPr>
              <a:t> </a:t>
            </a:r>
            <a:r>
              <a:rPr sz="2391" b="1" spc="-4" baseline="1706" dirty="0">
                <a:solidFill>
                  <a:srgbClr val="44536A"/>
                </a:solidFill>
                <a:latin typeface="Calibri"/>
                <a:cs typeface="Calibri"/>
              </a:rPr>
              <a:t>2020</a:t>
            </a:r>
            <a:r>
              <a:rPr sz="2391" b="1" baseline="1706" dirty="0">
                <a:solidFill>
                  <a:srgbClr val="44536A"/>
                </a:solidFill>
                <a:latin typeface="Calibri"/>
                <a:cs typeface="Calibri"/>
              </a:rPr>
              <a:t>:</a:t>
            </a:r>
            <a:r>
              <a:rPr lang="es-CO" sz="2391" b="1" baseline="1706" dirty="0">
                <a:solidFill>
                  <a:srgbClr val="44536A"/>
                </a:solidFill>
                <a:latin typeface="Calibri"/>
                <a:cs typeface="Calibri"/>
              </a:rPr>
              <a:t> 26.960.000</a:t>
            </a:r>
          </a:p>
        </p:txBody>
      </p:sp>
      <p:sp>
        <p:nvSpPr>
          <p:cNvPr id="49" name="Subtítulo 2"/>
          <p:cNvSpPr txBox="1">
            <a:spLocks/>
          </p:cNvSpPr>
          <p:nvPr/>
        </p:nvSpPr>
        <p:spPr>
          <a:xfrm>
            <a:off x="218876" y="630499"/>
            <a:ext cx="1738281" cy="5472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b="1" dirty="0">
                <a:solidFill>
                  <a:schemeClr val="bg1"/>
                </a:solidFill>
              </a:rPr>
              <a:t>PROGRAMA</a:t>
            </a:r>
          </a:p>
        </p:txBody>
      </p:sp>
      <p:sp>
        <p:nvSpPr>
          <p:cNvPr id="51" name="Rectángulo 50"/>
          <p:cNvSpPr/>
          <p:nvPr/>
        </p:nvSpPr>
        <p:spPr>
          <a:xfrm>
            <a:off x="-493894" y="6091634"/>
            <a:ext cx="3845925" cy="307777"/>
          </a:xfrm>
          <a:prstGeom prst="rect">
            <a:avLst/>
          </a:prstGeom>
        </p:spPr>
        <p:txBody>
          <a:bodyPr wrap="none">
            <a:spAutoFit/>
          </a:bodyPr>
          <a:lstStyle/>
          <a:p>
            <a:pPr lvl="1" fontAlgn="ctr"/>
            <a:r>
              <a:rPr lang="en-US" sz="1400" dirty="0">
                <a:solidFill>
                  <a:schemeClr val="bg1">
                    <a:lumMod val="50000"/>
                  </a:schemeClr>
                </a:solidFill>
                <a:latin typeface="Arial" panose="020B0604020202020204" pitchFamily="34" charset="0"/>
              </a:rPr>
              <a:t>DEPENDENCIAS CORRESPOSABLES</a:t>
            </a:r>
          </a:p>
        </p:txBody>
      </p:sp>
      <p:sp>
        <p:nvSpPr>
          <p:cNvPr id="52" name="Rectángulo 51"/>
          <p:cNvSpPr/>
          <p:nvPr/>
        </p:nvSpPr>
        <p:spPr>
          <a:xfrm>
            <a:off x="-444111" y="6337391"/>
            <a:ext cx="8494294" cy="369332"/>
          </a:xfrm>
          <a:prstGeom prst="rect">
            <a:avLst/>
          </a:prstGeom>
        </p:spPr>
        <p:txBody>
          <a:bodyPr wrap="square">
            <a:spAutoFit/>
          </a:bodyPr>
          <a:lstStyle/>
          <a:p>
            <a:pPr lvl="1" fontAlgn="ctr"/>
            <a:r>
              <a:rPr lang="es-MX" b="1" dirty="0">
                <a:solidFill>
                  <a:srgbClr val="000000"/>
                </a:solidFill>
                <a:latin typeface="Arial" panose="020B0604020202020204" pitchFamily="34" charset="0"/>
              </a:rPr>
              <a:t>Todas las secretarías</a:t>
            </a:r>
          </a:p>
        </p:txBody>
      </p:sp>
      <p:sp>
        <p:nvSpPr>
          <p:cNvPr id="53" name="Rectángulo 52"/>
          <p:cNvSpPr/>
          <p:nvPr/>
        </p:nvSpPr>
        <p:spPr>
          <a:xfrm>
            <a:off x="1429069" y="3233688"/>
            <a:ext cx="4141178" cy="2000548"/>
          </a:xfrm>
          <a:prstGeom prst="rect">
            <a:avLst/>
          </a:prstGeom>
        </p:spPr>
        <p:txBody>
          <a:bodyPr wrap="square">
            <a:spAutoFit/>
          </a:bodyPr>
          <a:lstStyle/>
          <a:p>
            <a:pPr fontAlgn="ctr"/>
            <a:r>
              <a:rPr lang="es-MX" b="1" dirty="0">
                <a:solidFill>
                  <a:schemeClr val="accent2"/>
                </a:solidFill>
              </a:rPr>
              <a:t>Relaciones Públicas - Política de Participación Ciudadana</a:t>
            </a:r>
          </a:p>
          <a:p>
            <a:pPr marL="285750" indent="-285750">
              <a:buFont typeface="Arial" panose="020B0604020202020204" pitchFamily="34" charset="0"/>
              <a:buChar char="•"/>
            </a:pPr>
            <a:r>
              <a:rPr lang="es-MX" b="1" dirty="0">
                <a:solidFill>
                  <a:schemeClr val="accent2"/>
                </a:solidFill>
              </a:rPr>
              <a:t> </a:t>
            </a:r>
            <a:r>
              <a:rPr lang="es-CO" b="1" dirty="0">
                <a:solidFill>
                  <a:schemeClr val="accent6">
                    <a:lumMod val="75000"/>
                  </a:schemeClr>
                </a:solidFill>
                <a:cs typeface="Arial" panose="020B0604020202020204" pitchFamily="34" charset="0"/>
              </a:rPr>
              <a:t>Objetivo: </a:t>
            </a:r>
            <a:r>
              <a:rPr lang="es-CO" dirty="0">
                <a:cs typeface="Arial" panose="020B0604020202020204" pitchFamily="34" charset="0"/>
              </a:rPr>
              <a:t>Propiciar espacios de participación para involucrar a los ciudadanos y sectores estratégicos en la toma de decisiones</a:t>
            </a:r>
            <a:r>
              <a:rPr lang="es-CO" sz="1600" dirty="0">
                <a:solidFill>
                  <a:schemeClr val="tx1">
                    <a:lumMod val="50000"/>
                    <a:lumOff val="50000"/>
                  </a:schemeClr>
                </a:solidFill>
                <a:latin typeface="Arial" panose="020B0604020202020204" pitchFamily="34" charset="0"/>
                <a:cs typeface="Arial" panose="020B0604020202020204" pitchFamily="34" charset="0"/>
              </a:rPr>
              <a:t>.</a:t>
            </a:r>
          </a:p>
          <a:p>
            <a:pPr lvl="1" fontAlgn="ctr"/>
            <a:endParaRPr lang="en-US" sz="1600" b="1" dirty="0">
              <a:solidFill>
                <a:srgbClr val="000000"/>
              </a:solidFill>
              <a:latin typeface="Arial" panose="020B0604020202020204" pitchFamily="34" charset="0"/>
            </a:endParaRPr>
          </a:p>
        </p:txBody>
      </p:sp>
      <p:sp>
        <p:nvSpPr>
          <p:cNvPr id="37" name="Rectángulo 36"/>
          <p:cNvSpPr/>
          <p:nvPr/>
        </p:nvSpPr>
        <p:spPr>
          <a:xfrm>
            <a:off x="3803036" y="897416"/>
            <a:ext cx="7665881" cy="400110"/>
          </a:xfrm>
          <a:prstGeom prst="rect">
            <a:avLst/>
          </a:prstGeom>
        </p:spPr>
        <p:txBody>
          <a:bodyPr wrap="none">
            <a:spAutoFit/>
          </a:bodyPr>
          <a:lstStyle/>
          <a:p>
            <a:pPr lvl="1" fontAlgn="ctr"/>
            <a:r>
              <a:rPr lang="es-MX" sz="2000" b="1" dirty="0">
                <a:solidFill>
                  <a:schemeClr val="bg1"/>
                </a:solidFill>
                <a:latin typeface="Arial" panose="020B0604020202020204" pitchFamily="34" charset="0"/>
                <a:cs typeface="Arial" panose="020B0604020202020204" pitchFamily="34" charset="0"/>
              </a:rPr>
              <a:t>3.2.1 </a:t>
            </a:r>
            <a:r>
              <a:rPr lang="es-CO" sz="2000" dirty="0">
                <a:solidFill>
                  <a:schemeClr val="bg1"/>
                </a:solidFill>
                <a:latin typeface="Arial" panose="020B0604020202020204" pitchFamily="34" charset="0"/>
                <a:cs typeface="Arial" panose="020B0604020202020204" pitchFamily="34" charset="0"/>
              </a:rPr>
              <a:t>Gobierno eficiente, transparente y orientado a la gestión</a:t>
            </a:r>
            <a:endParaRPr lang="es-MX" sz="2000" b="1" dirty="0">
              <a:solidFill>
                <a:schemeClr val="bg1"/>
              </a:solidFill>
              <a:latin typeface="Arial" panose="020B0604020202020204" pitchFamily="34" charset="0"/>
              <a:cs typeface="Arial" panose="020B0604020202020204" pitchFamily="34" charset="0"/>
            </a:endParaRPr>
          </a:p>
        </p:txBody>
      </p:sp>
      <p:sp>
        <p:nvSpPr>
          <p:cNvPr id="5" name="CuadroTexto 4"/>
          <p:cNvSpPr txBox="1"/>
          <p:nvPr/>
        </p:nvSpPr>
        <p:spPr>
          <a:xfrm>
            <a:off x="5683079" y="3284917"/>
            <a:ext cx="6408154" cy="892552"/>
          </a:xfrm>
          <a:prstGeom prst="rect">
            <a:avLst/>
          </a:prstGeom>
          <a:noFill/>
        </p:spPr>
        <p:txBody>
          <a:bodyPr wrap="square" rtlCol="0">
            <a:spAutoFit/>
          </a:bodyPr>
          <a:lstStyle/>
          <a:p>
            <a:r>
              <a:rPr lang="es-ES" sz="1600" b="1" dirty="0">
                <a:solidFill>
                  <a:srgbClr val="0070C0"/>
                </a:solidFill>
              </a:rPr>
              <a:t>Eventos protocolarios y estratégicos :</a:t>
            </a:r>
          </a:p>
          <a:p>
            <a:endParaRPr lang="es-ES" b="1" dirty="0">
              <a:solidFill>
                <a:srgbClr val="0070C0"/>
              </a:solidFill>
            </a:endParaRPr>
          </a:p>
          <a:p>
            <a:endParaRPr lang="es-CO" b="1" dirty="0">
              <a:solidFill>
                <a:srgbClr val="0070C0"/>
              </a:solidFill>
            </a:endParaRPr>
          </a:p>
        </p:txBody>
      </p:sp>
      <p:sp>
        <p:nvSpPr>
          <p:cNvPr id="9" name="CuadroTexto 8"/>
          <p:cNvSpPr txBox="1"/>
          <p:nvPr/>
        </p:nvSpPr>
        <p:spPr>
          <a:xfrm>
            <a:off x="5701602" y="3721543"/>
            <a:ext cx="6450046" cy="3108543"/>
          </a:xfrm>
          <a:prstGeom prst="rect">
            <a:avLst/>
          </a:prstGeom>
          <a:noFill/>
        </p:spPr>
        <p:txBody>
          <a:bodyPr wrap="square" rtlCol="0">
            <a:spAutoFit/>
          </a:bodyPr>
          <a:lstStyle/>
          <a:p>
            <a:r>
              <a:rPr lang="es-ES" sz="1400" b="1" dirty="0"/>
              <a:t>30 eventos atendidos durante el año:</a:t>
            </a:r>
          </a:p>
          <a:p>
            <a:endParaRPr lang="es-ES" sz="1400" b="1" dirty="0"/>
          </a:p>
          <a:p>
            <a:pPr marL="285750" indent="-285750">
              <a:buFont typeface="Arial" panose="020B0604020202020204" pitchFamily="34" charset="0"/>
              <a:buChar char="•"/>
            </a:pPr>
            <a:r>
              <a:rPr lang="es-CO" sz="1400" dirty="0"/>
              <a:t>Firma de 6 convenios con </a:t>
            </a:r>
            <a:r>
              <a:rPr lang="es-CO" sz="1400" dirty="0" err="1"/>
              <a:t>Corantioquia</a:t>
            </a:r>
            <a:r>
              <a:rPr lang="es-CO" sz="1400" dirty="0"/>
              <a:t> – Lanzamiento estrategia Cada Uno Un Árbol.</a:t>
            </a:r>
          </a:p>
          <a:p>
            <a:pPr marL="285750" indent="-285750">
              <a:buFont typeface="Arial" panose="020B0604020202020204" pitchFamily="34" charset="0"/>
              <a:buChar char="•"/>
            </a:pPr>
            <a:r>
              <a:rPr lang="es-CO" sz="1400" dirty="0"/>
              <a:t>Reunión con el alcalde de Medellín, Daniel Quintero y representantes del Área Metropolitana.</a:t>
            </a:r>
          </a:p>
          <a:p>
            <a:pPr marL="285750" indent="-285750">
              <a:buFont typeface="Arial" panose="020B0604020202020204" pitchFamily="34" charset="0"/>
              <a:buChar char="•"/>
            </a:pPr>
            <a:r>
              <a:rPr lang="es-CO" sz="1400" dirty="0"/>
              <a:t>Visita a Bello de la viceministra de Deportes, Lina María Barrero. </a:t>
            </a:r>
          </a:p>
          <a:p>
            <a:pPr marL="285750" indent="-285750">
              <a:buFont typeface="Arial" panose="020B0604020202020204" pitchFamily="34" charset="0"/>
              <a:buChar char="•"/>
            </a:pPr>
            <a:r>
              <a:rPr lang="es-CO" sz="1400" dirty="0"/>
              <a:t>Reunión con la Agencia Nacional de Infraestructura (ANI) Y la Ministra de Transporte, Ángela María Orozco. </a:t>
            </a:r>
          </a:p>
          <a:p>
            <a:pPr marL="285750" indent="-285750">
              <a:buFont typeface="Arial" panose="020B0604020202020204" pitchFamily="34" charset="0"/>
              <a:buChar char="•"/>
            </a:pPr>
            <a:r>
              <a:rPr lang="es-CO" sz="1400" dirty="0"/>
              <a:t>Visita a Bello de la Directora General del DPS, Susana Correa; Directora General del ICBF, Lina Arbeláez; Director General de la Unidad de Víctimas, Ramón Rodríguez. </a:t>
            </a:r>
          </a:p>
          <a:p>
            <a:pPr marL="285750" indent="-285750">
              <a:buFont typeface="Arial" panose="020B0604020202020204" pitchFamily="34" charset="0"/>
              <a:buChar char="•"/>
            </a:pPr>
            <a:endParaRPr lang="es-CO" sz="1400" dirty="0"/>
          </a:p>
          <a:p>
            <a:r>
              <a:rPr lang="es-ES" sz="1400" b="1" dirty="0"/>
              <a:t> </a:t>
            </a:r>
            <a:endParaRPr lang="es-CO" sz="1400" b="1" dirty="0"/>
          </a:p>
          <a:p>
            <a:r>
              <a:rPr lang="es-CO" sz="1400" b="1" dirty="0"/>
              <a:t> </a:t>
            </a:r>
          </a:p>
        </p:txBody>
      </p:sp>
      <p:graphicFrame>
        <p:nvGraphicFramePr>
          <p:cNvPr id="11" name="Tabla 10">
            <a:extLst>
              <a:ext uri="{FF2B5EF4-FFF2-40B4-BE49-F238E27FC236}">
                <a16:creationId xmlns:a16="http://schemas.microsoft.com/office/drawing/2014/main" id="{5023CCA8-C7E2-4591-B65B-E031695F4B5B}"/>
              </a:ext>
            </a:extLst>
          </p:cNvPr>
          <p:cNvGraphicFramePr>
            <a:graphicFrameLocks noGrp="1"/>
          </p:cNvGraphicFramePr>
          <p:nvPr>
            <p:extLst>
              <p:ext uri="{D42A27DB-BD31-4B8C-83A1-F6EECF244321}">
                <p14:modId xmlns:p14="http://schemas.microsoft.com/office/powerpoint/2010/main" val="4127674496"/>
              </p:ext>
            </p:extLst>
          </p:nvPr>
        </p:nvGraphicFramePr>
        <p:xfrm>
          <a:off x="5706502" y="1742569"/>
          <a:ext cx="6413276" cy="1310640"/>
        </p:xfrm>
        <a:graphic>
          <a:graphicData uri="http://schemas.openxmlformats.org/drawingml/2006/table">
            <a:tbl>
              <a:tblPr>
                <a:tableStyleId>{5C22544A-7EE6-4342-B048-85BDC9FD1C3A}</a:tableStyleId>
              </a:tblPr>
              <a:tblGrid>
                <a:gridCol w="1709042">
                  <a:extLst>
                    <a:ext uri="{9D8B030D-6E8A-4147-A177-3AD203B41FA5}">
                      <a16:colId xmlns:a16="http://schemas.microsoft.com/office/drawing/2014/main" val="3688020916"/>
                    </a:ext>
                  </a:extLst>
                </a:gridCol>
                <a:gridCol w="1746421">
                  <a:extLst>
                    <a:ext uri="{9D8B030D-6E8A-4147-A177-3AD203B41FA5}">
                      <a16:colId xmlns:a16="http://schemas.microsoft.com/office/drawing/2014/main" val="286929452"/>
                    </a:ext>
                  </a:extLst>
                </a:gridCol>
                <a:gridCol w="1738184">
                  <a:extLst>
                    <a:ext uri="{9D8B030D-6E8A-4147-A177-3AD203B41FA5}">
                      <a16:colId xmlns:a16="http://schemas.microsoft.com/office/drawing/2014/main" val="2310191384"/>
                    </a:ext>
                  </a:extLst>
                </a:gridCol>
                <a:gridCol w="1219629">
                  <a:extLst>
                    <a:ext uri="{9D8B030D-6E8A-4147-A177-3AD203B41FA5}">
                      <a16:colId xmlns:a16="http://schemas.microsoft.com/office/drawing/2014/main" val="3707762219"/>
                    </a:ext>
                  </a:extLst>
                </a:gridCol>
              </a:tblGrid>
              <a:tr h="629720">
                <a:tc>
                  <a:txBody>
                    <a:bodyPr/>
                    <a:lstStyle/>
                    <a:p>
                      <a:pPr lvl="0" algn="l" fontAlgn="ctr"/>
                      <a:r>
                        <a:rPr lang="en-US" sz="1400" b="1" u="none" strike="noStrike" dirty="0">
                          <a:effectLst/>
                        </a:rPr>
                        <a:t>FUENTE PRINCIPAL</a:t>
                      </a:r>
                      <a:endParaRPr lang="en-US" sz="1400" b="1" i="0" u="none" strike="noStrike" dirty="0">
                        <a:solidFill>
                          <a:srgbClr val="FFFFFF"/>
                        </a:solidFill>
                        <a:effectLst/>
                        <a:latin typeface="Arial" panose="020B0604020202020204" pitchFamily="34" charset="0"/>
                      </a:endParaRPr>
                    </a:p>
                  </a:txBody>
                  <a:tcPr marL="108000" marR="0" marT="0" marB="0" anchor="ctr"/>
                </a:tc>
                <a:tc>
                  <a:txBody>
                    <a:bodyPr/>
                    <a:lstStyle/>
                    <a:p>
                      <a:pPr lvl="0" algn="l" fontAlgn="ctr"/>
                      <a:r>
                        <a:rPr lang="en-US" sz="1400" b="1" u="none" strike="noStrike" dirty="0">
                          <a:effectLst/>
                        </a:rPr>
                        <a:t>VALOR PROYECTADO</a:t>
                      </a:r>
                      <a:endParaRPr lang="en-US" sz="1400" b="1" i="0" u="none" strike="noStrike" dirty="0">
                        <a:solidFill>
                          <a:srgbClr val="FFFFFF"/>
                        </a:solidFill>
                        <a:effectLst/>
                        <a:latin typeface="Arial" panose="020B0604020202020204" pitchFamily="34" charset="0"/>
                      </a:endParaRPr>
                    </a:p>
                  </a:txBody>
                  <a:tcPr marL="108000" marR="0" marT="0" marB="0" anchor="ctr"/>
                </a:tc>
                <a:tc>
                  <a:txBody>
                    <a:bodyPr/>
                    <a:lstStyle/>
                    <a:p>
                      <a:pPr lvl="0" algn="l" fontAlgn="ctr"/>
                      <a:r>
                        <a:rPr lang="en-US" sz="1400" b="1" u="none" strike="noStrike" dirty="0">
                          <a:effectLst/>
                        </a:rPr>
                        <a:t>OTRAS FUENTES (CUALES)</a:t>
                      </a:r>
                      <a:endParaRPr lang="en-US" sz="1400" b="1" i="0" u="none" strike="noStrike" dirty="0">
                        <a:solidFill>
                          <a:srgbClr val="FFFFFF"/>
                        </a:solidFill>
                        <a:effectLst/>
                        <a:latin typeface="Arial" panose="020B0604020202020204" pitchFamily="34" charset="0"/>
                      </a:endParaRPr>
                    </a:p>
                  </a:txBody>
                  <a:tcPr marL="108000" marR="0" marT="0" marB="0" anchor="ctr"/>
                </a:tc>
                <a:tc>
                  <a:txBody>
                    <a:bodyPr/>
                    <a:lstStyle/>
                    <a:p>
                      <a:pPr lvl="0" algn="l" fontAlgn="ctr"/>
                      <a:r>
                        <a:rPr lang="en-US" sz="1400" b="1" u="none" strike="noStrike" dirty="0">
                          <a:effectLst/>
                        </a:rPr>
                        <a:t>VALOR TOTAL  PRODUCTO</a:t>
                      </a:r>
                      <a:endParaRPr lang="en-US" sz="1400" b="1" i="0" u="none" strike="noStrike" dirty="0">
                        <a:solidFill>
                          <a:srgbClr val="FFFFFF"/>
                        </a:solidFill>
                        <a:effectLst/>
                        <a:latin typeface="Arial" panose="020B0604020202020204" pitchFamily="34" charset="0"/>
                      </a:endParaRPr>
                    </a:p>
                  </a:txBody>
                  <a:tcPr marL="108000" marR="0" marT="0" marB="0" anchor="ctr"/>
                </a:tc>
                <a:extLst>
                  <a:ext uri="{0D108BD9-81ED-4DB2-BD59-A6C34878D82A}">
                    <a16:rowId xmlns:a16="http://schemas.microsoft.com/office/drawing/2014/main" val="3980858755"/>
                  </a:ext>
                </a:extLst>
              </a:tr>
              <a:tr h="680920">
                <a:tc>
                  <a:txBody>
                    <a:bodyPr/>
                    <a:lstStyle/>
                    <a:p>
                      <a:pPr lvl="0" algn="l" fontAlgn="ctr"/>
                      <a:r>
                        <a:rPr lang="es-CO" sz="1400" b="0" i="0" u="none" strike="noStrike" dirty="0">
                          <a:solidFill>
                            <a:schemeClr val="dk1"/>
                          </a:solidFill>
                          <a:effectLst/>
                          <a:latin typeface="+mn-lt"/>
                        </a:rPr>
                        <a:t>Secretaría</a:t>
                      </a:r>
                      <a:r>
                        <a:rPr lang="es-CO" sz="1400" b="0" i="0" u="none" strike="noStrike" baseline="0" dirty="0">
                          <a:solidFill>
                            <a:schemeClr val="dk1"/>
                          </a:solidFill>
                          <a:effectLst/>
                          <a:latin typeface="+mn-lt"/>
                        </a:rPr>
                        <a:t> Planeación</a:t>
                      </a:r>
                      <a:endParaRPr lang="en-US" sz="1400" b="0" i="0" u="none" strike="noStrike" dirty="0">
                        <a:solidFill>
                          <a:srgbClr val="000000"/>
                        </a:solidFill>
                        <a:effectLst/>
                        <a:latin typeface="Arial" panose="020B0604020202020204" pitchFamily="34" charset="0"/>
                      </a:endParaRPr>
                    </a:p>
                  </a:txBody>
                  <a:tcPr marL="108000" marR="0" marT="0" marB="0" anchor="ctr"/>
                </a:tc>
                <a:tc>
                  <a:txBody>
                    <a:bodyPr/>
                    <a:lstStyle/>
                    <a:p>
                      <a:pPr lvl="0" algn="l" fontAlgn="ctr"/>
                      <a:r>
                        <a:rPr lang="en-US" sz="1400" u="none" strike="noStrike" dirty="0">
                          <a:effectLst/>
                        </a:rPr>
                        <a:t> $             26.960.000</a:t>
                      </a:r>
                      <a:endParaRPr lang="en-US" sz="1400" b="0" i="0" u="none" strike="noStrike" dirty="0">
                        <a:solidFill>
                          <a:srgbClr val="000000"/>
                        </a:solidFill>
                        <a:effectLst/>
                        <a:latin typeface="Arial" panose="020B0604020202020204" pitchFamily="34" charset="0"/>
                      </a:endParaRPr>
                    </a:p>
                  </a:txBody>
                  <a:tcPr marL="108000" marR="0" marT="0" marB="0" anchor="ctr"/>
                </a:tc>
                <a:tc>
                  <a:txBody>
                    <a:bodyPr/>
                    <a:lstStyle/>
                    <a:p>
                      <a:pPr lvl="0" algn="l" fontAlgn="ctr"/>
                      <a:r>
                        <a:rPr lang="en-US" sz="1400" u="none" strike="noStrike" dirty="0">
                          <a:effectLst/>
                        </a:rPr>
                        <a:t>----</a:t>
                      </a:r>
                      <a:endParaRPr lang="en-US" sz="1400" b="0" i="0" u="none" strike="noStrike" dirty="0">
                        <a:solidFill>
                          <a:srgbClr val="000000"/>
                        </a:solidFill>
                        <a:effectLst/>
                        <a:latin typeface="Arial" panose="020B0604020202020204" pitchFamily="34" charset="0"/>
                      </a:endParaRPr>
                    </a:p>
                  </a:txBody>
                  <a:tcPr marL="108000" marR="0" marT="0" marB="0" anchor="ctr"/>
                </a:tc>
                <a:tc>
                  <a:txBody>
                    <a:bodyPr/>
                    <a:lstStyle/>
                    <a:p>
                      <a:pPr lvl="0" algn="l" fontAlgn="ctr"/>
                      <a:r>
                        <a:rPr lang="en-US" sz="1400" u="none" strike="noStrike" dirty="0">
                          <a:effectLst/>
                        </a:rPr>
                        <a:t>26.960.000</a:t>
                      </a:r>
                      <a:endParaRPr lang="en-US" sz="1400" b="0" i="0" u="none" strike="noStrike" dirty="0">
                        <a:solidFill>
                          <a:srgbClr val="000000"/>
                        </a:solidFill>
                        <a:effectLst/>
                        <a:latin typeface="Arial" panose="020B0604020202020204" pitchFamily="34" charset="0"/>
                      </a:endParaRPr>
                    </a:p>
                  </a:txBody>
                  <a:tcPr marL="108000" marR="0" marT="0" marB="0" anchor="ctr"/>
                </a:tc>
                <a:extLst>
                  <a:ext uri="{0D108BD9-81ED-4DB2-BD59-A6C34878D82A}">
                    <a16:rowId xmlns:a16="http://schemas.microsoft.com/office/drawing/2014/main" val="442603286"/>
                  </a:ext>
                </a:extLst>
              </a:tr>
            </a:tbl>
          </a:graphicData>
        </a:graphic>
      </p:graphicFrame>
    </p:spTree>
    <p:extLst>
      <p:ext uri="{BB962C8B-B14F-4D97-AF65-F5344CB8AC3E}">
        <p14:creationId xmlns:p14="http://schemas.microsoft.com/office/powerpoint/2010/main" val="1838099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ítulo 2">
            <a:extLst>
              <a:ext uri="{FF2B5EF4-FFF2-40B4-BE49-F238E27FC236}">
                <a16:creationId xmlns:a16="http://schemas.microsoft.com/office/drawing/2014/main" id="{5F208966-D255-4C4E-AD44-B6095B04141A}"/>
              </a:ext>
            </a:extLst>
          </p:cNvPr>
          <p:cNvSpPr txBox="1">
            <a:spLocks/>
          </p:cNvSpPr>
          <p:nvPr/>
        </p:nvSpPr>
        <p:spPr>
          <a:xfrm>
            <a:off x="9834880" y="6465834"/>
            <a:ext cx="2357120" cy="4836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CO"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t>
            </a:r>
            <a:r>
              <a:rPr lang="es-CO" sz="20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JuntosPodemos</a:t>
            </a:r>
            <a:endParaRPr lang="es-CO"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ángulo 7"/>
          <p:cNvSpPr/>
          <p:nvPr/>
        </p:nvSpPr>
        <p:spPr>
          <a:xfrm>
            <a:off x="0" y="478289"/>
            <a:ext cx="12192000" cy="1062560"/>
          </a:xfrm>
          <a:prstGeom prst="rect">
            <a:avLst/>
          </a:prstGeom>
          <a:solidFill>
            <a:srgbClr val="0045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8"/>
          <p:cNvSpPr/>
          <p:nvPr/>
        </p:nvSpPr>
        <p:spPr>
          <a:xfrm>
            <a:off x="0" y="0"/>
            <a:ext cx="12192000" cy="478289"/>
          </a:xfrm>
          <a:prstGeom prst="rect">
            <a:avLst/>
          </a:prstGeom>
          <a:blipFill>
            <a:blip r:embed="rId3" cstate="print"/>
            <a:stretch>
              <a:fillRect/>
            </a:stretch>
          </a:blipFill>
        </p:spPr>
        <p:txBody>
          <a:bodyPr wrap="square" lIns="0" tIns="0" rIns="0" bIns="0" rtlCol="0">
            <a:noAutofit/>
          </a:bodyPr>
          <a:lstStyle/>
          <a:p>
            <a:endParaRPr sz="1793"/>
          </a:p>
        </p:txBody>
      </p:sp>
      <p:sp>
        <p:nvSpPr>
          <p:cNvPr id="10" name="Subtítulo 2"/>
          <p:cNvSpPr txBox="1">
            <a:spLocks/>
          </p:cNvSpPr>
          <p:nvPr/>
        </p:nvSpPr>
        <p:spPr>
          <a:xfrm>
            <a:off x="218876" y="630499"/>
            <a:ext cx="1738281" cy="5472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b="1" dirty="0">
                <a:solidFill>
                  <a:schemeClr val="bg1"/>
                </a:solidFill>
              </a:rPr>
              <a:t>PROGRAMA</a:t>
            </a:r>
          </a:p>
        </p:txBody>
      </p:sp>
      <p:sp>
        <p:nvSpPr>
          <p:cNvPr id="12" name="Rectángulo 11"/>
          <p:cNvSpPr/>
          <p:nvPr/>
        </p:nvSpPr>
        <p:spPr>
          <a:xfrm>
            <a:off x="3803036" y="897416"/>
            <a:ext cx="7665881" cy="400110"/>
          </a:xfrm>
          <a:prstGeom prst="rect">
            <a:avLst/>
          </a:prstGeom>
        </p:spPr>
        <p:txBody>
          <a:bodyPr wrap="none">
            <a:spAutoFit/>
          </a:bodyPr>
          <a:lstStyle/>
          <a:p>
            <a:pPr lvl="1" fontAlgn="ctr"/>
            <a:r>
              <a:rPr lang="es-MX" sz="2000" b="1" dirty="0">
                <a:solidFill>
                  <a:schemeClr val="bg1"/>
                </a:solidFill>
                <a:latin typeface="Arial" panose="020B0604020202020204" pitchFamily="34" charset="0"/>
                <a:cs typeface="Arial" panose="020B0604020202020204" pitchFamily="34" charset="0"/>
              </a:rPr>
              <a:t>3.2.1 </a:t>
            </a:r>
            <a:r>
              <a:rPr lang="es-CO" sz="2000" dirty="0">
                <a:solidFill>
                  <a:schemeClr val="bg1"/>
                </a:solidFill>
                <a:latin typeface="Arial" panose="020B0604020202020204" pitchFamily="34" charset="0"/>
                <a:cs typeface="Arial" panose="020B0604020202020204" pitchFamily="34" charset="0"/>
              </a:rPr>
              <a:t>Gobierno eficiente, transparente y orientado a la gestión</a:t>
            </a:r>
            <a:endParaRPr lang="es-MX" sz="2000" b="1" dirty="0">
              <a:solidFill>
                <a:schemeClr val="bg1"/>
              </a:solidFill>
              <a:latin typeface="Arial" panose="020B0604020202020204" pitchFamily="34" charset="0"/>
              <a:cs typeface="Arial" panose="020B0604020202020204" pitchFamily="34" charset="0"/>
            </a:endParaRPr>
          </a:p>
        </p:txBody>
      </p:sp>
      <p:sp>
        <p:nvSpPr>
          <p:cNvPr id="14" name="Rectángulo 13"/>
          <p:cNvSpPr/>
          <p:nvPr/>
        </p:nvSpPr>
        <p:spPr>
          <a:xfrm>
            <a:off x="-290945" y="1522359"/>
            <a:ext cx="1888659" cy="400110"/>
          </a:xfrm>
          <a:prstGeom prst="rect">
            <a:avLst/>
          </a:prstGeom>
        </p:spPr>
        <p:txBody>
          <a:bodyPr wrap="none">
            <a:spAutoFit/>
          </a:bodyPr>
          <a:lstStyle/>
          <a:p>
            <a:pPr lvl="1" fontAlgn="ctr"/>
            <a:r>
              <a:rPr lang="en-US" sz="2000" dirty="0">
                <a:solidFill>
                  <a:schemeClr val="bg1">
                    <a:lumMod val="50000"/>
                  </a:schemeClr>
                </a:solidFill>
                <a:latin typeface="Arial" panose="020B0604020202020204" pitchFamily="34" charset="0"/>
              </a:rPr>
              <a:t>Evidencias</a:t>
            </a: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113" y="1953925"/>
            <a:ext cx="3623974" cy="2015836"/>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3856" y="2254978"/>
            <a:ext cx="2875321" cy="2857349"/>
          </a:xfrm>
          <a:prstGeom prst="rect">
            <a:avLst/>
          </a:prstGeom>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2084" y="2019138"/>
            <a:ext cx="2421083" cy="2015836"/>
          </a:xfrm>
          <a:prstGeom prst="rect">
            <a:avLst/>
          </a:prstGeom>
        </p:spPr>
      </p:pic>
      <p:pic>
        <p:nvPicPr>
          <p:cNvPr id="13" name="Imagen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1806" y="4156364"/>
            <a:ext cx="2357302" cy="2364670"/>
          </a:xfrm>
          <a:prstGeom prst="rect">
            <a:avLst/>
          </a:prstGeom>
        </p:spPr>
      </p:pic>
      <p:pic>
        <p:nvPicPr>
          <p:cNvPr id="16" name="Imagen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0602" y="4199616"/>
            <a:ext cx="2687782" cy="2508021"/>
          </a:xfrm>
          <a:prstGeom prst="rect">
            <a:avLst/>
          </a:prstGeom>
        </p:spPr>
      </p:pic>
    </p:spTree>
    <p:extLst>
      <p:ext uri="{BB962C8B-B14F-4D97-AF65-F5344CB8AC3E}">
        <p14:creationId xmlns:p14="http://schemas.microsoft.com/office/powerpoint/2010/main" val="906841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478289"/>
            <a:ext cx="12192000" cy="1062560"/>
          </a:xfrm>
          <a:prstGeom prst="rect">
            <a:avLst/>
          </a:prstGeom>
          <a:solidFill>
            <a:srgbClr val="0045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bject 39"/>
          <p:cNvSpPr/>
          <p:nvPr/>
        </p:nvSpPr>
        <p:spPr>
          <a:xfrm>
            <a:off x="5729639" y="3308036"/>
            <a:ext cx="6462210" cy="3143038"/>
          </a:xfrm>
          <a:custGeom>
            <a:avLst/>
            <a:gdLst/>
            <a:ahLst/>
            <a:cxnLst/>
            <a:rect l="l" t="t" r="r" b="b"/>
            <a:pathLst>
              <a:path w="6486144" h="3154679">
                <a:moveTo>
                  <a:pt x="0" y="3154679"/>
                </a:moveTo>
                <a:lnTo>
                  <a:pt x="6486144" y="3154679"/>
                </a:lnTo>
                <a:lnTo>
                  <a:pt x="6486144" y="0"/>
                </a:lnTo>
                <a:lnTo>
                  <a:pt x="0" y="0"/>
                </a:lnTo>
                <a:lnTo>
                  <a:pt x="0" y="3154679"/>
                </a:lnTo>
                <a:close/>
              </a:path>
            </a:pathLst>
          </a:custGeom>
          <a:solidFill>
            <a:srgbClr val="FAE4D5"/>
          </a:solidFill>
        </p:spPr>
        <p:txBody>
          <a:bodyPr wrap="square" lIns="0" tIns="0" rIns="0" bIns="0" rtlCol="0">
            <a:noAutofit/>
          </a:bodyPr>
          <a:lstStyle/>
          <a:p>
            <a:r>
              <a:rPr lang="es-CO" sz="1600" b="1" dirty="0">
                <a:solidFill>
                  <a:schemeClr val="accent2"/>
                </a:solidFill>
                <a:latin typeface="Arial" panose="020B0604020202020204" pitchFamily="34" charset="0"/>
                <a:cs typeface="Arial" panose="020B0604020202020204" pitchFamily="34" charset="0"/>
              </a:rPr>
              <a:t> </a:t>
            </a:r>
            <a:r>
              <a:rPr lang="es-ES" sz="1200" dirty="0"/>
              <a:t>   </a:t>
            </a:r>
          </a:p>
          <a:p>
            <a:endParaRPr lang="es-ES" sz="1200" dirty="0"/>
          </a:p>
          <a:p>
            <a:r>
              <a:rPr lang="es-ES" sz="1200" dirty="0"/>
              <a:t> </a:t>
            </a:r>
            <a:endParaRPr lang="es-ES" sz="1200" dirty="0">
              <a:solidFill>
                <a:srgbClr val="202124"/>
              </a:solidFill>
              <a:latin typeface="Roboto"/>
            </a:endParaRPr>
          </a:p>
          <a:p>
            <a:pPr marL="284693" indent="-284693">
              <a:buFontTx/>
              <a:buChar char="-"/>
            </a:pPr>
            <a:endParaRPr lang="es-ES" sz="1793" dirty="0">
              <a:solidFill>
                <a:srgbClr val="202124"/>
              </a:solidFill>
              <a:latin typeface="Roboto"/>
            </a:endParaRPr>
          </a:p>
        </p:txBody>
      </p:sp>
      <p:sp>
        <p:nvSpPr>
          <p:cNvPr id="38" name="object 38"/>
          <p:cNvSpPr/>
          <p:nvPr/>
        </p:nvSpPr>
        <p:spPr>
          <a:xfrm>
            <a:off x="0" y="0"/>
            <a:ext cx="12192000" cy="478289"/>
          </a:xfrm>
          <a:prstGeom prst="rect">
            <a:avLst/>
          </a:prstGeom>
          <a:blipFill>
            <a:blip r:embed="rId2" cstate="print"/>
            <a:stretch>
              <a:fillRect/>
            </a:stretch>
          </a:blipFill>
        </p:spPr>
        <p:txBody>
          <a:bodyPr wrap="square" lIns="0" tIns="0" rIns="0" bIns="0" rtlCol="0">
            <a:noAutofit/>
          </a:bodyPr>
          <a:lstStyle/>
          <a:p>
            <a:endParaRPr sz="1793"/>
          </a:p>
        </p:txBody>
      </p:sp>
      <p:sp>
        <p:nvSpPr>
          <p:cNvPr id="35" name="object 35"/>
          <p:cNvSpPr/>
          <p:nvPr/>
        </p:nvSpPr>
        <p:spPr>
          <a:xfrm>
            <a:off x="98413" y="1736137"/>
            <a:ext cx="5471834" cy="1305803"/>
          </a:xfrm>
          <a:custGeom>
            <a:avLst/>
            <a:gdLst/>
            <a:ahLst/>
            <a:cxnLst/>
            <a:rect l="l" t="t" r="r" b="b"/>
            <a:pathLst>
              <a:path w="5261102" h="1310639">
                <a:moveTo>
                  <a:pt x="0" y="1310639"/>
                </a:moveTo>
                <a:lnTo>
                  <a:pt x="5261102" y="1310639"/>
                </a:lnTo>
                <a:lnTo>
                  <a:pt x="5261102" y="0"/>
                </a:lnTo>
                <a:lnTo>
                  <a:pt x="0" y="0"/>
                </a:lnTo>
                <a:lnTo>
                  <a:pt x="0" y="1310639"/>
                </a:lnTo>
                <a:close/>
              </a:path>
            </a:pathLst>
          </a:custGeom>
          <a:solidFill>
            <a:srgbClr val="DEEBF7"/>
          </a:solidFill>
        </p:spPr>
        <p:txBody>
          <a:bodyPr wrap="square" lIns="0" tIns="0" rIns="0" bIns="0" rtlCol="0">
            <a:noAutofit/>
          </a:bodyPr>
          <a:lstStyle/>
          <a:p>
            <a:endParaRPr sz="1793" dirty="0"/>
          </a:p>
        </p:txBody>
      </p:sp>
      <p:sp>
        <p:nvSpPr>
          <p:cNvPr id="36" name="object 36"/>
          <p:cNvSpPr/>
          <p:nvPr/>
        </p:nvSpPr>
        <p:spPr>
          <a:xfrm>
            <a:off x="370974" y="3041941"/>
            <a:ext cx="5254329" cy="0"/>
          </a:xfrm>
          <a:custGeom>
            <a:avLst/>
            <a:gdLst/>
            <a:ahLst/>
            <a:cxnLst/>
            <a:rect l="l" t="t" r="r" b="b"/>
            <a:pathLst>
              <a:path w="5273789">
                <a:moveTo>
                  <a:pt x="0" y="0"/>
                </a:moveTo>
                <a:lnTo>
                  <a:pt x="5273789" y="0"/>
                </a:lnTo>
              </a:path>
            </a:pathLst>
          </a:custGeom>
          <a:ln w="38100">
            <a:solidFill>
              <a:srgbClr val="FFFFFF"/>
            </a:solidFill>
          </a:ln>
        </p:spPr>
        <p:txBody>
          <a:bodyPr wrap="square" lIns="0" tIns="0" rIns="0" bIns="0" rtlCol="0">
            <a:noAutofit/>
          </a:bodyPr>
          <a:lstStyle/>
          <a:p>
            <a:endParaRPr sz="1793"/>
          </a:p>
        </p:txBody>
      </p:sp>
      <p:sp>
        <p:nvSpPr>
          <p:cNvPr id="27" name="object 27"/>
          <p:cNvSpPr/>
          <p:nvPr/>
        </p:nvSpPr>
        <p:spPr>
          <a:xfrm>
            <a:off x="5701602" y="1736086"/>
            <a:ext cx="1702733" cy="627392"/>
          </a:xfrm>
          <a:custGeom>
            <a:avLst/>
            <a:gdLst/>
            <a:ahLst/>
            <a:cxnLst/>
            <a:rect l="l" t="t" r="r" b="b"/>
            <a:pathLst>
              <a:path w="1709039" h="629716">
                <a:moveTo>
                  <a:pt x="0" y="629716"/>
                </a:moveTo>
                <a:lnTo>
                  <a:pt x="1709039" y="629716"/>
                </a:lnTo>
                <a:lnTo>
                  <a:pt x="1709039" y="0"/>
                </a:lnTo>
                <a:lnTo>
                  <a:pt x="0" y="0"/>
                </a:lnTo>
                <a:lnTo>
                  <a:pt x="0" y="629716"/>
                </a:lnTo>
                <a:close/>
              </a:path>
            </a:pathLst>
          </a:custGeom>
          <a:solidFill>
            <a:srgbClr val="EAEEF7"/>
          </a:solidFill>
        </p:spPr>
        <p:txBody>
          <a:bodyPr wrap="square" lIns="0" tIns="0" rIns="0" bIns="0" rtlCol="0">
            <a:noAutofit/>
          </a:bodyPr>
          <a:lstStyle/>
          <a:p>
            <a:endParaRPr sz="1793"/>
          </a:p>
        </p:txBody>
      </p:sp>
      <p:sp>
        <p:nvSpPr>
          <p:cNvPr id="28" name="object 28"/>
          <p:cNvSpPr/>
          <p:nvPr/>
        </p:nvSpPr>
        <p:spPr>
          <a:xfrm>
            <a:off x="7404335" y="1736086"/>
            <a:ext cx="1739933" cy="627392"/>
          </a:xfrm>
          <a:custGeom>
            <a:avLst/>
            <a:gdLst/>
            <a:ahLst/>
            <a:cxnLst/>
            <a:rect l="l" t="t" r="r" b="b"/>
            <a:pathLst>
              <a:path w="1746377" h="629716">
                <a:moveTo>
                  <a:pt x="0" y="629716"/>
                </a:moveTo>
                <a:lnTo>
                  <a:pt x="1746377" y="629716"/>
                </a:lnTo>
                <a:lnTo>
                  <a:pt x="1746377" y="0"/>
                </a:lnTo>
                <a:lnTo>
                  <a:pt x="0" y="0"/>
                </a:lnTo>
                <a:lnTo>
                  <a:pt x="0" y="629716"/>
                </a:lnTo>
                <a:close/>
              </a:path>
            </a:pathLst>
          </a:custGeom>
          <a:solidFill>
            <a:srgbClr val="EAEEF7"/>
          </a:solidFill>
        </p:spPr>
        <p:txBody>
          <a:bodyPr wrap="square" lIns="0" tIns="0" rIns="0" bIns="0" rtlCol="0">
            <a:noAutofit/>
          </a:bodyPr>
          <a:lstStyle/>
          <a:p>
            <a:endParaRPr sz="1793"/>
          </a:p>
        </p:txBody>
      </p:sp>
      <p:sp>
        <p:nvSpPr>
          <p:cNvPr id="29" name="object 29"/>
          <p:cNvSpPr/>
          <p:nvPr/>
        </p:nvSpPr>
        <p:spPr>
          <a:xfrm>
            <a:off x="9144267" y="1736086"/>
            <a:ext cx="1731708" cy="627392"/>
          </a:xfrm>
          <a:custGeom>
            <a:avLst/>
            <a:gdLst/>
            <a:ahLst/>
            <a:cxnLst/>
            <a:rect l="l" t="t" r="r" b="b"/>
            <a:pathLst>
              <a:path w="1738122" h="629716">
                <a:moveTo>
                  <a:pt x="0" y="629716"/>
                </a:moveTo>
                <a:lnTo>
                  <a:pt x="1738122" y="629716"/>
                </a:lnTo>
                <a:lnTo>
                  <a:pt x="1738122" y="0"/>
                </a:lnTo>
                <a:lnTo>
                  <a:pt x="0" y="0"/>
                </a:lnTo>
                <a:lnTo>
                  <a:pt x="0" y="629716"/>
                </a:lnTo>
                <a:close/>
              </a:path>
            </a:pathLst>
          </a:custGeom>
          <a:solidFill>
            <a:srgbClr val="EAEEF7"/>
          </a:solidFill>
        </p:spPr>
        <p:txBody>
          <a:bodyPr wrap="square" lIns="0" tIns="0" rIns="0" bIns="0" rtlCol="0">
            <a:noAutofit/>
          </a:bodyPr>
          <a:lstStyle/>
          <a:p>
            <a:endParaRPr sz="1793"/>
          </a:p>
        </p:txBody>
      </p:sp>
      <p:sp>
        <p:nvSpPr>
          <p:cNvPr id="30" name="object 30"/>
          <p:cNvSpPr/>
          <p:nvPr/>
        </p:nvSpPr>
        <p:spPr>
          <a:xfrm>
            <a:off x="10876102" y="1736086"/>
            <a:ext cx="1215131" cy="627392"/>
          </a:xfrm>
          <a:custGeom>
            <a:avLst/>
            <a:gdLst/>
            <a:ahLst/>
            <a:cxnLst/>
            <a:rect l="l" t="t" r="r" b="b"/>
            <a:pathLst>
              <a:path w="1219631" h="629716">
                <a:moveTo>
                  <a:pt x="0" y="629716"/>
                </a:moveTo>
                <a:lnTo>
                  <a:pt x="1219631" y="629716"/>
                </a:lnTo>
                <a:lnTo>
                  <a:pt x="1219631" y="0"/>
                </a:lnTo>
                <a:lnTo>
                  <a:pt x="0" y="0"/>
                </a:lnTo>
                <a:lnTo>
                  <a:pt x="0" y="629716"/>
                </a:lnTo>
                <a:close/>
              </a:path>
            </a:pathLst>
          </a:custGeom>
          <a:solidFill>
            <a:srgbClr val="EAEEF7"/>
          </a:solidFill>
        </p:spPr>
        <p:txBody>
          <a:bodyPr wrap="square" lIns="0" tIns="0" rIns="0" bIns="0" rtlCol="0">
            <a:noAutofit/>
          </a:bodyPr>
          <a:lstStyle/>
          <a:p>
            <a:endParaRPr sz="1793"/>
          </a:p>
        </p:txBody>
      </p:sp>
      <p:sp>
        <p:nvSpPr>
          <p:cNvPr id="31" name="object 31"/>
          <p:cNvSpPr/>
          <p:nvPr/>
        </p:nvSpPr>
        <p:spPr>
          <a:xfrm>
            <a:off x="5701602" y="2363530"/>
            <a:ext cx="1702733" cy="678410"/>
          </a:xfrm>
          <a:custGeom>
            <a:avLst/>
            <a:gdLst/>
            <a:ahLst/>
            <a:cxnLst/>
            <a:rect l="l" t="t" r="r" b="b"/>
            <a:pathLst>
              <a:path w="1709039" h="680923">
                <a:moveTo>
                  <a:pt x="0" y="680923"/>
                </a:moveTo>
                <a:lnTo>
                  <a:pt x="1709039" y="680923"/>
                </a:lnTo>
                <a:lnTo>
                  <a:pt x="1709039" y="0"/>
                </a:lnTo>
                <a:lnTo>
                  <a:pt x="0" y="0"/>
                </a:lnTo>
                <a:lnTo>
                  <a:pt x="0" y="680923"/>
                </a:lnTo>
                <a:close/>
              </a:path>
            </a:pathLst>
          </a:custGeom>
          <a:solidFill>
            <a:srgbClr val="EAEEF7"/>
          </a:solidFill>
        </p:spPr>
        <p:txBody>
          <a:bodyPr wrap="square" lIns="0" tIns="0" rIns="0" bIns="0" rtlCol="0">
            <a:noAutofit/>
          </a:bodyPr>
          <a:lstStyle/>
          <a:p>
            <a:r>
              <a:rPr lang="es-ES" sz="1793" dirty="0"/>
              <a:t>    </a:t>
            </a:r>
            <a:endParaRPr sz="1793" dirty="0"/>
          </a:p>
        </p:txBody>
      </p:sp>
      <p:sp>
        <p:nvSpPr>
          <p:cNvPr id="32" name="object 32"/>
          <p:cNvSpPr/>
          <p:nvPr/>
        </p:nvSpPr>
        <p:spPr>
          <a:xfrm>
            <a:off x="7404335" y="2363530"/>
            <a:ext cx="1739933" cy="678410"/>
          </a:xfrm>
          <a:custGeom>
            <a:avLst/>
            <a:gdLst/>
            <a:ahLst/>
            <a:cxnLst/>
            <a:rect l="l" t="t" r="r" b="b"/>
            <a:pathLst>
              <a:path w="1746377" h="680923">
                <a:moveTo>
                  <a:pt x="0" y="680923"/>
                </a:moveTo>
                <a:lnTo>
                  <a:pt x="1746377" y="680923"/>
                </a:lnTo>
                <a:lnTo>
                  <a:pt x="1746377" y="0"/>
                </a:lnTo>
                <a:lnTo>
                  <a:pt x="0" y="0"/>
                </a:lnTo>
                <a:lnTo>
                  <a:pt x="0" y="680923"/>
                </a:lnTo>
                <a:close/>
              </a:path>
            </a:pathLst>
          </a:custGeom>
          <a:solidFill>
            <a:srgbClr val="EAEEF7"/>
          </a:solidFill>
        </p:spPr>
        <p:txBody>
          <a:bodyPr wrap="square" lIns="0" tIns="0" rIns="0" bIns="0" rtlCol="0">
            <a:noAutofit/>
          </a:bodyPr>
          <a:lstStyle/>
          <a:p>
            <a:endParaRPr sz="1793" dirty="0"/>
          </a:p>
        </p:txBody>
      </p:sp>
      <p:sp>
        <p:nvSpPr>
          <p:cNvPr id="33" name="object 33"/>
          <p:cNvSpPr/>
          <p:nvPr/>
        </p:nvSpPr>
        <p:spPr>
          <a:xfrm>
            <a:off x="9144267" y="2363530"/>
            <a:ext cx="1731708" cy="678410"/>
          </a:xfrm>
          <a:custGeom>
            <a:avLst/>
            <a:gdLst/>
            <a:ahLst/>
            <a:cxnLst/>
            <a:rect l="l" t="t" r="r" b="b"/>
            <a:pathLst>
              <a:path w="1738122" h="680923">
                <a:moveTo>
                  <a:pt x="0" y="680923"/>
                </a:moveTo>
                <a:lnTo>
                  <a:pt x="1738122" y="680923"/>
                </a:lnTo>
                <a:lnTo>
                  <a:pt x="1738122" y="0"/>
                </a:lnTo>
                <a:lnTo>
                  <a:pt x="0" y="0"/>
                </a:lnTo>
                <a:lnTo>
                  <a:pt x="0" y="680923"/>
                </a:lnTo>
                <a:close/>
              </a:path>
            </a:pathLst>
          </a:custGeom>
          <a:solidFill>
            <a:srgbClr val="EAEEF7"/>
          </a:solidFill>
        </p:spPr>
        <p:txBody>
          <a:bodyPr wrap="square" lIns="0" tIns="0" rIns="0" bIns="0" rtlCol="0">
            <a:noAutofit/>
          </a:bodyPr>
          <a:lstStyle/>
          <a:p>
            <a:endParaRPr sz="1793"/>
          </a:p>
        </p:txBody>
      </p:sp>
      <p:sp>
        <p:nvSpPr>
          <p:cNvPr id="34" name="object 34"/>
          <p:cNvSpPr/>
          <p:nvPr/>
        </p:nvSpPr>
        <p:spPr>
          <a:xfrm>
            <a:off x="10876102" y="2363530"/>
            <a:ext cx="1215131" cy="678410"/>
          </a:xfrm>
          <a:custGeom>
            <a:avLst/>
            <a:gdLst/>
            <a:ahLst/>
            <a:cxnLst/>
            <a:rect l="l" t="t" r="r" b="b"/>
            <a:pathLst>
              <a:path w="1219631" h="680923">
                <a:moveTo>
                  <a:pt x="0" y="680923"/>
                </a:moveTo>
                <a:lnTo>
                  <a:pt x="1219631" y="680923"/>
                </a:lnTo>
                <a:lnTo>
                  <a:pt x="1219631" y="0"/>
                </a:lnTo>
                <a:lnTo>
                  <a:pt x="0" y="0"/>
                </a:lnTo>
                <a:lnTo>
                  <a:pt x="0" y="680923"/>
                </a:lnTo>
                <a:close/>
              </a:path>
            </a:pathLst>
          </a:custGeom>
          <a:solidFill>
            <a:srgbClr val="EAEEF7"/>
          </a:solidFill>
        </p:spPr>
        <p:txBody>
          <a:bodyPr wrap="square" lIns="0" tIns="0" rIns="0" bIns="0" rtlCol="0">
            <a:noAutofit/>
          </a:bodyPr>
          <a:lstStyle/>
          <a:p>
            <a:endParaRPr sz="1793"/>
          </a:p>
        </p:txBody>
      </p:sp>
      <p:sp>
        <p:nvSpPr>
          <p:cNvPr id="22" name="object 22"/>
          <p:cNvSpPr txBox="1"/>
          <p:nvPr/>
        </p:nvSpPr>
        <p:spPr>
          <a:xfrm>
            <a:off x="5797386" y="1965286"/>
            <a:ext cx="1429773" cy="202955"/>
          </a:xfrm>
          <a:prstGeom prst="rect">
            <a:avLst/>
          </a:prstGeom>
        </p:spPr>
        <p:txBody>
          <a:bodyPr wrap="square" lIns="0" tIns="0" rIns="0" bIns="0" rtlCol="0">
            <a:noAutofit/>
          </a:bodyPr>
          <a:lstStyle/>
          <a:p>
            <a:pPr marL="12653">
              <a:lnSpc>
                <a:spcPts val="1524"/>
              </a:lnSpc>
              <a:spcBef>
                <a:spcPts val="76"/>
              </a:spcBef>
            </a:pPr>
            <a:r>
              <a:rPr sz="2092" b="1" baseline="1950" dirty="0">
                <a:latin typeface="Calibri"/>
                <a:cs typeface="Calibri"/>
              </a:rPr>
              <a:t>FUENTE</a:t>
            </a:r>
            <a:r>
              <a:rPr sz="2092" b="1" spc="-19" baseline="1950" dirty="0">
                <a:latin typeface="Calibri"/>
                <a:cs typeface="Calibri"/>
              </a:rPr>
              <a:t> </a:t>
            </a:r>
            <a:r>
              <a:rPr sz="2092" b="1" baseline="1950" dirty="0">
                <a:latin typeface="Calibri"/>
                <a:cs typeface="Calibri"/>
              </a:rPr>
              <a:t>PR</a:t>
            </a:r>
            <a:r>
              <a:rPr sz="2092" b="1" spc="-4" baseline="1950" dirty="0">
                <a:latin typeface="Calibri"/>
                <a:cs typeface="Calibri"/>
              </a:rPr>
              <a:t>I</a:t>
            </a:r>
            <a:r>
              <a:rPr sz="2092" b="1" baseline="1950" dirty="0">
                <a:latin typeface="Calibri"/>
                <a:cs typeface="Calibri"/>
              </a:rPr>
              <a:t>NCI</a:t>
            </a:r>
            <a:r>
              <a:rPr sz="2092" b="1" spc="-100" baseline="1950" dirty="0">
                <a:latin typeface="Calibri"/>
                <a:cs typeface="Calibri"/>
              </a:rPr>
              <a:t>P</a:t>
            </a:r>
            <a:r>
              <a:rPr sz="2092" b="1" baseline="1950" dirty="0">
                <a:latin typeface="Calibri"/>
                <a:cs typeface="Calibri"/>
              </a:rPr>
              <a:t>AL</a:t>
            </a:r>
            <a:endParaRPr sz="1395">
              <a:latin typeface="Calibri"/>
              <a:cs typeface="Calibri"/>
            </a:endParaRPr>
          </a:p>
        </p:txBody>
      </p:sp>
      <p:sp>
        <p:nvSpPr>
          <p:cNvPr id="21" name="object 21"/>
          <p:cNvSpPr txBox="1"/>
          <p:nvPr/>
        </p:nvSpPr>
        <p:spPr>
          <a:xfrm>
            <a:off x="7500372" y="1965286"/>
            <a:ext cx="1577482" cy="202955"/>
          </a:xfrm>
          <a:prstGeom prst="rect">
            <a:avLst/>
          </a:prstGeom>
        </p:spPr>
        <p:txBody>
          <a:bodyPr wrap="square" lIns="0" tIns="0" rIns="0" bIns="0" rtlCol="0">
            <a:noAutofit/>
          </a:bodyPr>
          <a:lstStyle/>
          <a:p>
            <a:pPr marL="12653">
              <a:lnSpc>
                <a:spcPts val="1524"/>
              </a:lnSpc>
              <a:spcBef>
                <a:spcPts val="76"/>
              </a:spcBef>
            </a:pPr>
            <a:r>
              <a:rPr sz="2092" b="1" spc="-75" baseline="1950" dirty="0">
                <a:latin typeface="Calibri"/>
                <a:cs typeface="Calibri"/>
              </a:rPr>
              <a:t>V</a:t>
            </a:r>
            <a:r>
              <a:rPr sz="2092" b="1" baseline="1950" dirty="0">
                <a:latin typeface="Calibri"/>
                <a:cs typeface="Calibri"/>
              </a:rPr>
              <a:t>A</a:t>
            </a:r>
            <a:r>
              <a:rPr sz="2092" b="1" spc="-29" baseline="1950" dirty="0">
                <a:latin typeface="Calibri"/>
                <a:cs typeface="Calibri"/>
              </a:rPr>
              <a:t>L</a:t>
            </a:r>
            <a:r>
              <a:rPr sz="2092" b="1" baseline="1950" dirty="0">
                <a:latin typeface="Calibri"/>
                <a:cs typeface="Calibri"/>
              </a:rPr>
              <a:t>OR</a:t>
            </a:r>
            <a:r>
              <a:rPr sz="2092" b="1" spc="-14" baseline="1950" dirty="0">
                <a:latin typeface="Calibri"/>
                <a:cs typeface="Calibri"/>
              </a:rPr>
              <a:t> </a:t>
            </a:r>
            <a:r>
              <a:rPr lang="es-ES" sz="2092" b="1" spc="-14" baseline="1950" dirty="0">
                <a:latin typeface="Calibri"/>
                <a:cs typeface="Calibri"/>
              </a:rPr>
              <a:t>EJECUTADO</a:t>
            </a:r>
            <a:endParaRPr sz="1395" dirty="0">
              <a:latin typeface="Calibri"/>
              <a:cs typeface="Calibri"/>
            </a:endParaRPr>
          </a:p>
        </p:txBody>
      </p:sp>
      <p:sp>
        <p:nvSpPr>
          <p:cNvPr id="20" name="object 20"/>
          <p:cNvSpPr txBox="1"/>
          <p:nvPr/>
        </p:nvSpPr>
        <p:spPr>
          <a:xfrm>
            <a:off x="9374473" y="1891663"/>
            <a:ext cx="1107024" cy="309242"/>
          </a:xfrm>
          <a:prstGeom prst="rect">
            <a:avLst/>
          </a:prstGeom>
        </p:spPr>
        <p:txBody>
          <a:bodyPr wrap="square" lIns="0" tIns="0" rIns="0" bIns="0" rtlCol="0">
            <a:noAutofit/>
          </a:bodyPr>
          <a:lstStyle/>
          <a:p>
            <a:pPr marL="12653">
              <a:lnSpc>
                <a:spcPts val="1524"/>
              </a:lnSpc>
              <a:spcBef>
                <a:spcPts val="76"/>
              </a:spcBef>
            </a:pPr>
            <a:r>
              <a:rPr lang="es-ES" sz="2092" b="1" spc="-4" baseline="1950" dirty="0">
                <a:latin typeface="Calibri"/>
                <a:cs typeface="Calibri"/>
              </a:rPr>
              <a:t>Otras Fuentes</a:t>
            </a:r>
          </a:p>
          <a:p>
            <a:pPr marL="12653">
              <a:lnSpc>
                <a:spcPts val="1524"/>
              </a:lnSpc>
              <a:spcBef>
                <a:spcPts val="76"/>
              </a:spcBef>
            </a:pPr>
            <a:r>
              <a:rPr sz="2092" b="1" spc="-4" baseline="1950" dirty="0">
                <a:latin typeface="Calibri"/>
                <a:cs typeface="Calibri"/>
              </a:rPr>
              <a:t>(</a:t>
            </a:r>
            <a:r>
              <a:rPr sz="2092" b="1" baseline="1950" dirty="0">
                <a:latin typeface="Calibri"/>
                <a:cs typeface="Calibri"/>
              </a:rPr>
              <a:t>C</a:t>
            </a:r>
            <a:r>
              <a:rPr sz="2092" b="1" spc="-39" baseline="1950" dirty="0">
                <a:latin typeface="Calibri"/>
                <a:cs typeface="Calibri"/>
              </a:rPr>
              <a:t>U</a:t>
            </a:r>
            <a:r>
              <a:rPr sz="2092" b="1" baseline="1950" dirty="0">
                <a:latin typeface="Calibri"/>
                <a:cs typeface="Calibri"/>
              </a:rPr>
              <a:t>A</a:t>
            </a:r>
            <a:r>
              <a:rPr sz="2092" b="1" spc="-4" baseline="1950" dirty="0">
                <a:latin typeface="Calibri"/>
                <a:cs typeface="Calibri"/>
              </a:rPr>
              <a:t>L</a:t>
            </a:r>
            <a:r>
              <a:rPr sz="2092" b="1" spc="-9" baseline="1950" dirty="0">
                <a:latin typeface="Calibri"/>
                <a:cs typeface="Calibri"/>
              </a:rPr>
              <a:t>E</a:t>
            </a:r>
            <a:r>
              <a:rPr sz="2092" b="1" baseline="1950" dirty="0">
                <a:latin typeface="Calibri"/>
                <a:cs typeface="Calibri"/>
              </a:rPr>
              <a:t>S)</a:t>
            </a:r>
            <a:endParaRPr sz="1395" dirty="0">
              <a:latin typeface="Calibri"/>
              <a:cs typeface="Calibri"/>
            </a:endParaRPr>
          </a:p>
        </p:txBody>
      </p:sp>
      <p:sp>
        <p:nvSpPr>
          <p:cNvPr id="19" name="object 19"/>
          <p:cNvSpPr txBox="1"/>
          <p:nvPr/>
        </p:nvSpPr>
        <p:spPr>
          <a:xfrm>
            <a:off x="10942389" y="1918948"/>
            <a:ext cx="891575" cy="202955"/>
          </a:xfrm>
          <a:prstGeom prst="rect">
            <a:avLst/>
          </a:prstGeom>
        </p:spPr>
        <p:txBody>
          <a:bodyPr wrap="square" lIns="0" tIns="0" rIns="0" bIns="0" rtlCol="0">
            <a:noAutofit/>
          </a:bodyPr>
          <a:lstStyle/>
          <a:p>
            <a:pPr marL="12653">
              <a:lnSpc>
                <a:spcPts val="1524"/>
              </a:lnSpc>
              <a:spcBef>
                <a:spcPts val="76"/>
              </a:spcBef>
            </a:pPr>
            <a:r>
              <a:rPr sz="2092" b="1" baseline="1950" dirty="0">
                <a:latin typeface="Calibri"/>
                <a:cs typeface="Calibri"/>
              </a:rPr>
              <a:t>P</a:t>
            </a:r>
            <a:r>
              <a:rPr sz="2092" b="1" spc="-14" baseline="1950" dirty="0">
                <a:latin typeface="Calibri"/>
                <a:cs typeface="Calibri"/>
              </a:rPr>
              <a:t>R</a:t>
            </a:r>
            <a:r>
              <a:rPr sz="2092" b="1" baseline="1950" dirty="0">
                <a:latin typeface="Calibri"/>
                <a:cs typeface="Calibri"/>
              </a:rPr>
              <a:t>ODU</a:t>
            </a:r>
            <a:r>
              <a:rPr sz="2092" b="1" spc="9" baseline="1950" dirty="0">
                <a:latin typeface="Calibri"/>
                <a:cs typeface="Calibri"/>
              </a:rPr>
              <a:t>C</a:t>
            </a:r>
            <a:r>
              <a:rPr sz="2092" b="1" spc="-34" baseline="1950" dirty="0">
                <a:latin typeface="Calibri"/>
                <a:cs typeface="Calibri"/>
              </a:rPr>
              <a:t>T</a:t>
            </a:r>
            <a:r>
              <a:rPr sz="2092" b="1" baseline="1950" dirty="0">
                <a:latin typeface="Calibri"/>
                <a:cs typeface="Calibri"/>
              </a:rPr>
              <a:t>O</a:t>
            </a:r>
            <a:endParaRPr sz="1395" dirty="0">
              <a:latin typeface="Calibri"/>
              <a:cs typeface="Calibri"/>
            </a:endParaRPr>
          </a:p>
        </p:txBody>
      </p:sp>
      <p:sp>
        <p:nvSpPr>
          <p:cNvPr id="13" name="object 13"/>
          <p:cNvSpPr txBox="1"/>
          <p:nvPr/>
        </p:nvSpPr>
        <p:spPr>
          <a:xfrm>
            <a:off x="5877481" y="3662214"/>
            <a:ext cx="5760273" cy="278874"/>
          </a:xfrm>
          <a:prstGeom prst="rect">
            <a:avLst/>
          </a:prstGeom>
        </p:spPr>
        <p:txBody>
          <a:bodyPr wrap="square" lIns="0" tIns="0" rIns="0" bIns="0" rtlCol="0">
            <a:noAutofit/>
          </a:bodyPr>
          <a:lstStyle/>
          <a:p>
            <a:pPr marL="12653">
              <a:lnSpc>
                <a:spcPts val="2142"/>
              </a:lnSpc>
              <a:spcBef>
                <a:spcPts val="107"/>
              </a:spcBef>
            </a:pPr>
            <a:endParaRPr sz="1993" dirty="0">
              <a:latin typeface="Arial"/>
              <a:cs typeface="Arial"/>
            </a:endParaRPr>
          </a:p>
        </p:txBody>
      </p:sp>
      <p:sp>
        <p:nvSpPr>
          <p:cNvPr id="12" name="object 12"/>
          <p:cNvSpPr txBox="1"/>
          <p:nvPr/>
        </p:nvSpPr>
        <p:spPr>
          <a:xfrm>
            <a:off x="5877481" y="3965889"/>
            <a:ext cx="260618" cy="278874"/>
          </a:xfrm>
          <a:prstGeom prst="rect">
            <a:avLst/>
          </a:prstGeom>
        </p:spPr>
        <p:txBody>
          <a:bodyPr wrap="square" lIns="0" tIns="0" rIns="0" bIns="0" rtlCol="0">
            <a:noAutofit/>
          </a:bodyPr>
          <a:lstStyle/>
          <a:p>
            <a:pPr marL="12653">
              <a:lnSpc>
                <a:spcPts val="2142"/>
              </a:lnSpc>
              <a:spcBef>
                <a:spcPts val="107"/>
              </a:spcBef>
            </a:pPr>
            <a:endParaRPr sz="1993" dirty="0">
              <a:latin typeface="Arial"/>
              <a:cs typeface="Arial"/>
            </a:endParaRPr>
          </a:p>
        </p:txBody>
      </p:sp>
      <p:sp>
        <p:nvSpPr>
          <p:cNvPr id="10" name="object 10"/>
          <p:cNvSpPr txBox="1"/>
          <p:nvPr/>
        </p:nvSpPr>
        <p:spPr>
          <a:xfrm>
            <a:off x="7578927" y="3965889"/>
            <a:ext cx="345310" cy="278874"/>
          </a:xfrm>
          <a:prstGeom prst="rect">
            <a:avLst/>
          </a:prstGeom>
        </p:spPr>
        <p:txBody>
          <a:bodyPr wrap="square" lIns="0" tIns="0" rIns="0" bIns="0" rtlCol="0">
            <a:noAutofit/>
          </a:bodyPr>
          <a:lstStyle/>
          <a:p>
            <a:pPr marL="12653">
              <a:lnSpc>
                <a:spcPts val="2142"/>
              </a:lnSpc>
              <a:spcBef>
                <a:spcPts val="107"/>
              </a:spcBef>
            </a:pPr>
            <a:endParaRPr sz="1993" dirty="0">
              <a:latin typeface="Arial"/>
              <a:cs typeface="Arial"/>
            </a:endParaRPr>
          </a:p>
        </p:txBody>
      </p:sp>
      <p:sp>
        <p:nvSpPr>
          <p:cNvPr id="8" name="object 8"/>
          <p:cNvSpPr txBox="1"/>
          <p:nvPr/>
        </p:nvSpPr>
        <p:spPr>
          <a:xfrm>
            <a:off x="8197381" y="3965889"/>
            <a:ext cx="485027" cy="278874"/>
          </a:xfrm>
          <a:prstGeom prst="rect">
            <a:avLst/>
          </a:prstGeom>
        </p:spPr>
        <p:txBody>
          <a:bodyPr wrap="square" lIns="0" tIns="0" rIns="0" bIns="0" rtlCol="0">
            <a:noAutofit/>
          </a:bodyPr>
          <a:lstStyle/>
          <a:p>
            <a:pPr marL="12653">
              <a:lnSpc>
                <a:spcPts val="2142"/>
              </a:lnSpc>
              <a:spcBef>
                <a:spcPts val="107"/>
              </a:spcBef>
            </a:pPr>
            <a:endParaRPr sz="1993" dirty="0">
              <a:latin typeface="Arial"/>
              <a:cs typeface="Arial"/>
            </a:endParaRPr>
          </a:p>
        </p:txBody>
      </p:sp>
      <p:sp>
        <p:nvSpPr>
          <p:cNvPr id="7" name="object 7"/>
          <p:cNvSpPr txBox="1"/>
          <p:nvPr/>
        </p:nvSpPr>
        <p:spPr>
          <a:xfrm>
            <a:off x="8689559" y="3965889"/>
            <a:ext cx="1022592" cy="278874"/>
          </a:xfrm>
          <a:prstGeom prst="rect">
            <a:avLst/>
          </a:prstGeom>
        </p:spPr>
        <p:txBody>
          <a:bodyPr wrap="square" lIns="0" tIns="0" rIns="0" bIns="0" rtlCol="0">
            <a:noAutofit/>
          </a:bodyPr>
          <a:lstStyle/>
          <a:p>
            <a:pPr marL="12653">
              <a:lnSpc>
                <a:spcPts val="2142"/>
              </a:lnSpc>
              <a:spcBef>
                <a:spcPts val="107"/>
              </a:spcBef>
            </a:pPr>
            <a:endParaRPr sz="1993" dirty="0">
              <a:latin typeface="Arial"/>
              <a:cs typeface="Arial"/>
            </a:endParaRPr>
          </a:p>
        </p:txBody>
      </p:sp>
      <p:sp>
        <p:nvSpPr>
          <p:cNvPr id="6" name="object 6"/>
          <p:cNvSpPr txBox="1"/>
          <p:nvPr/>
        </p:nvSpPr>
        <p:spPr>
          <a:xfrm>
            <a:off x="9714738" y="3965889"/>
            <a:ext cx="401602" cy="278874"/>
          </a:xfrm>
          <a:prstGeom prst="rect">
            <a:avLst/>
          </a:prstGeom>
        </p:spPr>
        <p:txBody>
          <a:bodyPr wrap="square" lIns="0" tIns="0" rIns="0" bIns="0" rtlCol="0">
            <a:noAutofit/>
          </a:bodyPr>
          <a:lstStyle/>
          <a:p>
            <a:pPr marL="12653">
              <a:lnSpc>
                <a:spcPts val="2142"/>
              </a:lnSpc>
              <a:spcBef>
                <a:spcPts val="107"/>
              </a:spcBef>
            </a:pPr>
            <a:endParaRPr sz="1993" dirty="0">
              <a:latin typeface="Arial"/>
              <a:cs typeface="Arial"/>
            </a:endParaRPr>
          </a:p>
        </p:txBody>
      </p:sp>
      <p:sp>
        <p:nvSpPr>
          <p:cNvPr id="4" name="object 4"/>
          <p:cNvSpPr txBox="1"/>
          <p:nvPr/>
        </p:nvSpPr>
        <p:spPr>
          <a:xfrm>
            <a:off x="9927877" y="6485279"/>
            <a:ext cx="2195252" cy="278875"/>
          </a:xfrm>
          <a:prstGeom prst="rect">
            <a:avLst/>
          </a:prstGeom>
        </p:spPr>
        <p:txBody>
          <a:bodyPr wrap="square" lIns="0" tIns="0" rIns="0" bIns="0" rtlCol="0">
            <a:noAutofit/>
          </a:bodyPr>
          <a:lstStyle/>
          <a:p>
            <a:pPr marL="12653">
              <a:lnSpc>
                <a:spcPts val="2097"/>
              </a:lnSpc>
              <a:spcBef>
                <a:spcPts val="105"/>
              </a:spcBef>
            </a:pPr>
            <a:r>
              <a:rPr sz="1993" b="1" dirty="0">
                <a:solidFill>
                  <a:srgbClr val="2D75B6"/>
                </a:solidFill>
                <a:latin typeface="Times New Roman"/>
                <a:cs typeface="Times New Roman"/>
              </a:rPr>
              <a:t>#Junt</a:t>
            </a:r>
            <a:r>
              <a:rPr sz="1993" b="1" spc="-4" dirty="0">
                <a:solidFill>
                  <a:srgbClr val="2D75B6"/>
                </a:solidFill>
                <a:latin typeface="Times New Roman"/>
                <a:cs typeface="Times New Roman"/>
              </a:rPr>
              <a:t>o</a:t>
            </a:r>
            <a:r>
              <a:rPr sz="1993" b="1" dirty="0">
                <a:solidFill>
                  <a:srgbClr val="2D75B6"/>
                </a:solidFill>
                <a:latin typeface="Times New Roman"/>
                <a:cs typeface="Times New Roman"/>
              </a:rPr>
              <a:t>sPodemos</a:t>
            </a:r>
            <a:endParaRPr sz="1993">
              <a:latin typeface="Times New Roman"/>
              <a:cs typeface="Times New Roman"/>
            </a:endParaRPr>
          </a:p>
        </p:txBody>
      </p:sp>
      <p:sp>
        <p:nvSpPr>
          <p:cNvPr id="3" name="object 3"/>
          <p:cNvSpPr txBox="1"/>
          <p:nvPr/>
        </p:nvSpPr>
        <p:spPr>
          <a:xfrm>
            <a:off x="100767" y="1736138"/>
            <a:ext cx="5534421" cy="1305802"/>
          </a:xfrm>
          <a:prstGeom prst="rect">
            <a:avLst/>
          </a:prstGeom>
        </p:spPr>
        <p:txBody>
          <a:bodyPr wrap="square" lIns="0" tIns="0" rIns="0" bIns="0" rtlCol="0">
            <a:noAutofit/>
          </a:bodyPr>
          <a:lstStyle/>
          <a:p>
            <a:pPr marL="91038">
              <a:lnSpc>
                <a:spcPct val="101725"/>
              </a:lnSpc>
              <a:spcBef>
                <a:spcPts val="339"/>
              </a:spcBef>
            </a:pPr>
            <a:r>
              <a:rPr lang="es-CO" sz="1400" b="1" dirty="0">
                <a:solidFill>
                  <a:schemeClr val="tx2"/>
                </a:solidFill>
              </a:rPr>
              <a:t>INDICADOR DE PRODUCTO: </a:t>
            </a:r>
            <a:r>
              <a:rPr lang="es-CO" sz="1400" b="1" dirty="0">
                <a:solidFill>
                  <a:schemeClr val="accent2"/>
                </a:solidFill>
                <a:cs typeface="Arial" panose="020B0604020202020204" pitchFamily="34" charset="0"/>
              </a:rPr>
              <a:t>Avance en la implementación de MIPG</a:t>
            </a:r>
          </a:p>
          <a:p>
            <a:pPr marL="91038">
              <a:lnSpc>
                <a:spcPct val="101725"/>
              </a:lnSpc>
              <a:spcBef>
                <a:spcPts val="339"/>
              </a:spcBef>
            </a:pPr>
            <a:r>
              <a:rPr sz="1594" b="1" spc="-19" dirty="0" err="1">
                <a:solidFill>
                  <a:srgbClr val="44536A"/>
                </a:solidFill>
                <a:latin typeface="Calibri"/>
                <a:cs typeface="Calibri"/>
              </a:rPr>
              <a:t>P</a:t>
            </a:r>
            <a:r>
              <a:rPr sz="1594" b="1" dirty="0" err="1">
                <a:solidFill>
                  <a:srgbClr val="44536A"/>
                </a:solidFill>
                <a:latin typeface="Calibri"/>
                <a:cs typeface="Calibri"/>
              </a:rPr>
              <a:t>eri</a:t>
            </a:r>
            <a:r>
              <a:rPr sz="1594" b="1" spc="4" dirty="0" err="1">
                <a:solidFill>
                  <a:srgbClr val="44536A"/>
                </a:solidFill>
                <a:latin typeface="Calibri"/>
                <a:cs typeface="Calibri"/>
              </a:rPr>
              <a:t>o</a:t>
            </a:r>
            <a:r>
              <a:rPr sz="1594" b="1" spc="-4" dirty="0" err="1">
                <a:solidFill>
                  <a:srgbClr val="44536A"/>
                </a:solidFill>
                <a:latin typeface="Calibri"/>
                <a:cs typeface="Calibri"/>
              </a:rPr>
              <a:t>d</a:t>
            </a:r>
            <a:r>
              <a:rPr sz="1594" b="1" dirty="0" err="1">
                <a:solidFill>
                  <a:srgbClr val="44536A"/>
                </a:solidFill>
                <a:latin typeface="Calibri"/>
                <a:cs typeface="Calibri"/>
              </a:rPr>
              <a:t>i</a:t>
            </a:r>
            <a:r>
              <a:rPr sz="1594" b="1" spc="4" dirty="0" err="1">
                <a:solidFill>
                  <a:srgbClr val="44536A"/>
                </a:solidFill>
                <a:latin typeface="Calibri"/>
                <a:cs typeface="Calibri"/>
              </a:rPr>
              <a:t>c</a:t>
            </a:r>
            <a:r>
              <a:rPr sz="1594" b="1" dirty="0" err="1">
                <a:solidFill>
                  <a:srgbClr val="44536A"/>
                </a:solidFill>
                <a:latin typeface="Calibri"/>
                <a:cs typeface="Calibri"/>
              </a:rPr>
              <a:t>idad</a:t>
            </a:r>
            <a:r>
              <a:rPr sz="1594" b="1" spc="-72" dirty="0">
                <a:solidFill>
                  <a:srgbClr val="44536A"/>
                </a:solidFill>
                <a:latin typeface="Calibri"/>
                <a:cs typeface="Calibri"/>
              </a:rPr>
              <a:t> </a:t>
            </a:r>
            <a:r>
              <a:rPr sz="1594" b="1" spc="-4" dirty="0">
                <a:solidFill>
                  <a:srgbClr val="44536A"/>
                </a:solidFill>
                <a:latin typeface="Calibri"/>
                <a:cs typeface="Calibri"/>
              </a:rPr>
              <a:t>d</a:t>
            </a:r>
            <a:r>
              <a:rPr sz="1594" b="1" dirty="0">
                <a:solidFill>
                  <a:srgbClr val="44536A"/>
                </a:solidFill>
                <a:latin typeface="Calibri"/>
                <a:cs typeface="Calibri"/>
              </a:rPr>
              <a:t>el</a:t>
            </a:r>
            <a:r>
              <a:rPr sz="1594" b="1" spc="-20" dirty="0">
                <a:solidFill>
                  <a:srgbClr val="44536A"/>
                </a:solidFill>
                <a:latin typeface="Calibri"/>
                <a:cs typeface="Calibri"/>
              </a:rPr>
              <a:t> </a:t>
            </a:r>
            <a:r>
              <a:rPr sz="1594" b="1" dirty="0" err="1">
                <a:solidFill>
                  <a:srgbClr val="44536A"/>
                </a:solidFill>
                <a:latin typeface="Calibri"/>
                <a:cs typeface="Calibri"/>
              </a:rPr>
              <a:t>I</a:t>
            </a:r>
            <a:r>
              <a:rPr sz="1594" b="1" spc="-4" dirty="0" err="1">
                <a:solidFill>
                  <a:srgbClr val="44536A"/>
                </a:solidFill>
                <a:latin typeface="Calibri"/>
                <a:cs typeface="Calibri"/>
              </a:rPr>
              <a:t>nd</a:t>
            </a:r>
            <a:r>
              <a:rPr sz="1594" b="1" dirty="0" err="1">
                <a:solidFill>
                  <a:srgbClr val="44536A"/>
                </a:solidFill>
                <a:latin typeface="Calibri"/>
                <a:cs typeface="Calibri"/>
              </a:rPr>
              <a:t>ica</a:t>
            </a:r>
            <a:r>
              <a:rPr sz="1594" b="1" spc="-4" dirty="0" err="1">
                <a:solidFill>
                  <a:srgbClr val="44536A"/>
                </a:solidFill>
                <a:latin typeface="Calibri"/>
                <a:cs typeface="Calibri"/>
              </a:rPr>
              <a:t>d</a:t>
            </a:r>
            <a:r>
              <a:rPr sz="1594" b="1" spc="4" dirty="0" err="1">
                <a:solidFill>
                  <a:srgbClr val="44536A"/>
                </a:solidFill>
                <a:latin typeface="Calibri"/>
                <a:cs typeface="Calibri"/>
              </a:rPr>
              <a:t>o</a:t>
            </a:r>
            <a:r>
              <a:rPr sz="1594" b="1" dirty="0" err="1">
                <a:solidFill>
                  <a:srgbClr val="44536A"/>
                </a:solidFill>
                <a:latin typeface="Calibri"/>
                <a:cs typeface="Calibri"/>
              </a:rPr>
              <a:t>r</a:t>
            </a:r>
            <a:r>
              <a:rPr sz="1594" b="1" dirty="0">
                <a:latin typeface="Calibri"/>
                <a:cs typeface="Calibri"/>
              </a:rPr>
              <a:t>:</a:t>
            </a:r>
            <a:r>
              <a:rPr sz="1594" b="1" spc="-22" dirty="0">
                <a:latin typeface="Calibri"/>
                <a:cs typeface="Calibri"/>
              </a:rPr>
              <a:t> </a:t>
            </a:r>
            <a:r>
              <a:rPr lang="es-CO" sz="1594" b="1" spc="-22" dirty="0">
                <a:latin typeface="Calibri"/>
                <a:cs typeface="Calibri"/>
              </a:rPr>
              <a:t>Anual</a:t>
            </a:r>
            <a:endParaRPr sz="1594" dirty="0">
              <a:latin typeface="Calibri"/>
              <a:cs typeface="Calibri"/>
            </a:endParaRPr>
          </a:p>
          <a:p>
            <a:pPr marL="91038">
              <a:lnSpc>
                <a:spcPts val="1913"/>
              </a:lnSpc>
              <a:spcBef>
                <a:spcPts val="96"/>
              </a:spcBef>
            </a:pPr>
            <a:r>
              <a:rPr sz="2391" b="1" spc="-79" baseline="1706" dirty="0">
                <a:solidFill>
                  <a:srgbClr val="44536A"/>
                </a:solidFill>
                <a:latin typeface="Calibri"/>
                <a:cs typeface="Calibri"/>
              </a:rPr>
              <a:t>V</a:t>
            </a:r>
            <a:r>
              <a:rPr sz="2391" b="1" baseline="1706" dirty="0">
                <a:solidFill>
                  <a:srgbClr val="44536A"/>
                </a:solidFill>
                <a:latin typeface="Calibri"/>
                <a:cs typeface="Calibri"/>
              </a:rPr>
              <a:t>a</a:t>
            </a:r>
            <a:r>
              <a:rPr sz="2391" b="1" spc="4" baseline="1706" dirty="0">
                <a:solidFill>
                  <a:srgbClr val="44536A"/>
                </a:solidFill>
                <a:latin typeface="Calibri"/>
                <a:cs typeface="Calibri"/>
              </a:rPr>
              <a:t>lo</a:t>
            </a:r>
            <a:r>
              <a:rPr sz="2391" b="1" baseline="1706" dirty="0">
                <a:solidFill>
                  <a:srgbClr val="44536A"/>
                </a:solidFill>
                <a:latin typeface="Calibri"/>
                <a:cs typeface="Calibri"/>
              </a:rPr>
              <a:t>r</a:t>
            </a:r>
            <a:r>
              <a:rPr sz="2391" b="1" spc="-35" baseline="1706" dirty="0">
                <a:solidFill>
                  <a:srgbClr val="44536A"/>
                </a:solidFill>
                <a:latin typeface="Calibri"/>
                <a:cs typeface="Calibri"/>
              </a:rPr>
              <a:t> </a:t>
            </a:r>
            <a:r>
              <a:rPr sz="2391" b="1" spc="-4" baseline="1706" dirty="0">
                <a:solidFill>
                  <a:srgbClr val="44536A"/>
                </a:solidFill>
                <a:latin typeface="Calibri"/>
                <a:cs typeface="Calibri"/>
              </a:rPr>
              <a:t>p</a:t>
            </a:r>
            <a:r>
              <a:rPr sz="2391" b="1" spc="-29" baseline="1706" dirty="0">
                <a:solidFill>
                  <a:srgbClr val="44536A"/>
                </a:solidFill>
                <a:latin typeface="Calibri"/>
                <a:cs typeface="Calibri"/>
              </a:rPr>
              <a:t>r</a:t>
            </a:r>
            <a:r>
              <a:rPr sz="2391" b="1" spc="4" baseline="1706" dirty="0">
                <a:solidFill>
                  <a:srgbClr val="44536A"/>
                </a:solidFill>
                <a:latin typeface="Calibri"/>
                <a:cs typeface="Calibri"/>
              </a:rPr>
              <a:t>o</a:t>
            </a:r>
            <a:r>
              <a:rPr sz="2391" b="1" spc="-4" baseline="1706" dirty="0">
                <a:solidFill>
                  <a:srgbClr val="44536A"/>
                </a:solidFill>
                <a:latin typeface="Calibri"/>
                <a:cs typeface="Calibri"/>
              </a:rPr>
              <a:t>du</a:t>
            </a:r>
            <a:r>
              <a:rPr sz="2391" b="1" baseline="1706" dirty="0">
                <a:solidFill>
                  <a:srgbClr val="44536A"/>
                </a:solidFill>
                <a:latin typeface="Calibri"/>
                <a:cs typeface="Calibri"/>
              </a:rPr>
              <a:t>c</a:t>
            </a:r>
            <a:r>
              <a:rPr sz="2391" b="1" spc="-14" baseline="1706" dirty="0">
                <a:solidFill>
                  <a:srgbClr val="44536A"/>
                </a:solidFill>
                <a:latin typeface="Calibri"/>
                <a:cs typeface="Calibri"/>
              </a:rPr>
              <a:t>t</a:t>
            </a:r>
            <a:r>
              <a:rPr sz="2391" b="1" baseline="1706" dirty="0">
                <a:solidFill>
                  <a:srgbClr val="44536A"/>
                </a:solidFill>
                <a:latin typeface="Calibri"/>
                <a:cs typeface="Calibri"/>
              </a:rPr>
              <a:t>o</a:t>
            </a:r>
            <a:r>
              <a:rPr sz="2391" b="1" spc="-25" baseline="1706" dirty="0">
                <a:solidFill>
                  <a:srgbClr val="44536A"/>
                </a:solidFill>
                <a:latin typeface="Calibri"/>
                <a:cs typeface="Calibri"/>
              </a:rPr>
              <a:t> </a:t>
            </a:r>
            <a:r>
              <a:rPr sz="2391" b="1" baseline="1706" dirty="0">
                <a:solidFill>
                  <a:srgbClr val="44536A"/>
                </a:solidFill>
                <a:latin typeface="Calibri"/>
                <a:cs typeface="Calibri"/>
              </a:rPr>
              <a:t>espe</a:t>
            </a:r>
            <a:r>
              <a:rPr sz="2391" b="1" spc="-44" baseline="1706" dirty="0">
                <a:solidFill>
                  <a:srgbClr val="44536A"/>
                </a:solidFill>
                <a:latin typeface="Calibri"/>
                <a:cs typeface="Calibri"/>
              </a:rPr>
              <a:t>r</a:t>
            </a:r>
            <a:r>
              <a:rPr sz="2391" b="1" baseline="1706" dirty="0">
                <a:solidFill>
                  <a:srgbClr val="44536A"/>
                </a:solidFill>
                <a:latin typeface="Calibri"/>
                <a:cs typeface="Calibri"/>
              </a:rPr>
              <a:t>ado</a:t>
            </a:r>
            <a:r>
              <a:rPr sz="2391" b="1" spc="-36" baseline="1706" dirty="0">
                <a:solidFill>
                  <a:srgbClr val="44536A"/>
                </a:solidFill>
                <a:latin typeface="Calibri"/>
                <a:cs typeface="Calibri"/>
              </a:rPr>
              <a:t> </a:t>
            </a:r>
            <a:r>
              <a:rPr sz="2391" b="1" baseline="1706" dirty="0">
                <a:solidFill>
                  <a:srgbClr val="44536A"/>
                </a:solidFill>
                <a:latin typeface="Calibri"/>
                <a:cs typeface="Calibri"/>
              </a:rPr>
              <a:t>al</a:t>
            </a:r>
            <a:r>
              <a:rPr sz="2391" b="1" spc="-21" baseline="1706" dirty="0">
                <a:solidFill>
                  <a:srgbClr val="44536A"/>
                </a:solidFill>
                <a:latin typeface="Calibri"/>
                <a:cs typeface="Calibri"/>
              </a:rPr>
              <a:t> </a:t>
            </a:r>
            <a:r>
              <a:rPr sz="2391" b="1" baseline="1706" dirty="0">
                <a:solidFill>
                  <a:srgbClr val="44536A"/>
                </a:solidFill>
                <a:latin typeface="Calibri"/>
                <a:cs typeface="Calibri"/>
              </a:rPr>
              <a:t>final</a:t>
            </a:r>
            <a:r>
              <a:rPr sz="2391" b="1" spc="-24" baseline="1706" dirty="0">
                <a:solidFill>
                  <a:srgbClr val="44536A"/>
                </a:solidFill>
                <a:latin typeface="Calibri"/>
                <a:cs typeface="Calibri"/>
              </a:rPr>
              <a:t> </a:t>
            </a:r>
            <a:r>
              <a:rPr sz="2391" b="1" spc="-4" baseline="1706" dirty="0">
                <a:solidFill>
                  <a:srgbClr val="44536A"/>
                </a:solidFill>
                <a:latin typeface="Calibri"/>
                <a:cs typeface="Calibri"/>
              </a:rPr>
              <a:t>d</a:t>
            </a:r>
            <a:r>
              <a:rPr sz="2391" b="1" baseline="1706" dirty="0">
                <a:solidFill>
                  <a:srgbClr val="44536A"/>
                </a:solidFill>
                <a:latin typeface="Calibri"/>
                <a:cs typeface="Calibri"/>
              </a:rPr>
              <a:t>el</a:t>
            </a:r>
            <a:r>
              <a:rPr sz="2391" b="1" spc="-20" baseline="1706" dirty="0">
                <a:solidFill>
                  <a:srgbClr val="44536A"/>
                </a:solidFill>
                <a:latin typeface="Calibri"/>
                <a:cs typeface="Calibri"/>
              </a:rPr>
              <a:t> </a:t>
            </a:r>
            <a:r>
              <a:rPr sz="2391" b="1" spc="4" baseline="1706" dirty="0" err="1">
                <a:solidFill>
                  <a:srgbClr val="44536A"/>
                </a:solidFill>
                <a:latin typeface="Calibri"/>
                <a:cs typeface="Calibri"/>
              </a:rPr>
              <a:t>c</a:t>
            </a:r>
            <a:r>
              <a:rPr sz="2391" b="1" spc="-4" baseline="1706" dirty="0" err="1">
                <a:solidFill>
                  <a:srgbClr val="44536A"/>
                </a:solidFill>
                <a:latin typeface="Calibri"/>
                <a:cs typeface="Calibri"/>
              </a:rPr>
              <a:t>ua</a:t>
            </a:r>
            <a:r>
              <a:rPr sz="2391" b="1" baseline="1706" dirty="0" err="1">
                <a:solidFill>
                  <a:srgbClr val="44536A"/>
                </a:solidFill>
                <a:latin typeface="Calibri"/>
                <a:cs typeface="Calibri"/>
              </a:rPr>
              <a:t>tr</a:t>
            </a:r>
            <a:r>
              <a:rPr lang="es-CO" sz="2391" b="1" baseline="1706" dirty="0">
                <a:solidFill>
                  <a:srgbClr val="44536A"/>
                </a:solidFill>
                <a:latin typeface="Calibri"/>
                <a:cs typeface="Calibri"/>
              </a:rPr>
              <a:t>i</a:t>
            </a:r>
            <a:r>
              <a:rPr sz="2391" b="1" baseline="1706" dirty="0" err="1">
                <a:solidFill>
                  <a:srgbClr val="44536A"/>
                </a:solidFill>
                <a:latin typeface="Calibri"/>
                <a:cs typeface="Calibri"/>
              </a:rPr>
              <a:t>e</a:t>
            </a:r>
            <a:r>
              <a:rPr sz="2391" b="1" spc="-4" baseline="1706" dirty="0" err="1">
                <a:solidFill>
                  <a:srgbClr val="44536A"/>
                </a:solidFill>
                <a:latin typeface="Calibri"/>
                <a:cs typeface="Calibri"/>
              </a:rPr>
              <a:t>n</a:t>
            </a:r>
            <a:r>
              <a:rPr sz="2391" b="1" baseline="1706" dirty="0" err="1">
                <a:solidFill>
                  <a:srgbClr val="44536A"/>
                </a:solidFill>
                <a:latin typeface="Calibri"/>
                <a:cs typeface="Calibri"/>
              </a:rPr>
              <a:t>i</a:t>
            </a:r>
            <a:r>
              <a:rPr sz="2391" b="1" spc="9" baseline="1706" dirty="0" err="1">
                <a:solidFill>
                  <a:srgbClr val="44536A"/>
                </a:solidFill>
                <a:latin typeface="Calibri"/>
                <a:cs typeface="Calibri"/>
              </a:rPr>
              <a:t>o</a:t>
            </a:r>
            <a:r>
              <a:rPr sz="2391" b="1" baseline="1706" dirty="0">
                <a:solidFill>
                  <a:srgbClr val="44536A"/>
                </a:solidFill>
                <a:latin typeface="Calibri"/>
                <a:cs typeface="Calibri"/>
              </a:rPr>
              <a:t>:</a:t>
            </a:r>
            <a:r>
              <a:rPr lang="es-CO" sz="2391" b="1" baseline="1706" dirty="0">
                <a:solidFill>
                  <a:srgbClr val="44536A"/>
                </a:solidFill>
                <a:latin typeface="Calibri"/>
                <a:cs typeface="Calibri"/>
              </a:rPr>
              <a:t> </a:t>
            </a:r>
            <a:endParaRPr sz="1594" dirty="0">
              <a:latin typeface="Calibri"/>
              <a:cs typeface="Calibri"/>
            </a:endParaRPr>
          </a:p>
          <a:p>
            <a:pPr marL="91038">
              <a:lnSpc>
                <a:spcPts val="1913"/>
              </a:lnSpc>
            </a:pPr>
            <a:r>
              <a:rPr sz="2391" b="1" spc="-79" baseline="1706" dirty="0">
                <a:solidFill>
                  <a:srgbClr val="44536A"/>
                </a:solidFill>
                <a:latin typeface="Calibri"/>
                <a:cs typeface="Calibri"/>
              </a:rPr>
              <a:t>V</a:t>
            </a:r>
            <a:r>
              <a:rPr sz="2391" b="1" baseline="1706" dirty="0">
                <a:solidFill>
                  <a:srgbClr val="44536A"/>
                </a:solidFill>
                <a:latin typeface="Calibri"/>
                <a:cs typeface="Calibri"/>
              </a:rPr>
              <a:t>a</a:t>
            </a:r>
            <a:r>
              <a:rPr sz="2391" b="1" spc="4" baseline="1706" dirty="0">
                <a:solidFill>
                  <a:srgbClr val="44536A"/>
                </a:solidFill>
                <a:latin typeface="Calibri"/>
                <a:cs typeface="Calibri"/>
              </a:rPr>
              <a:t>lo</a:t>
            </a:r>
            <a:r>
              <a:rPr sz="2391" b="1" baseline="1706" dirty="0">
                <a:solidFill>
                  <a:srgbClr val="44536A"/>
                </a:solidFill>
                <a:latin typeface="Calibri"/>
                <a:cs typeface="Calibri"/>
              </a:rPr>
              <a:t>r</a:t>
            </a:r>
            <a:r>
              <a:rPr sz="2391" b="1" spc="-35" baseline="1706" dirty="0">
                <a:solidFill>
                  <a:srgbClr val="44536A"/>
                </a:solidFill>
                <a:latin typeface="Calibri"/>
                <a:cs typeface="Calibri"/>
              </a:rPr>
              <a:t> </a:t>
            </a:r>
            <a:r>
              <a:rPr sz="2391" b="1" spc="-4" baseline="1706" dirty="0">
                <a:solidFill>
                  <a:srgbClr val="44536A"/>
                </a:solidFill>
                <a:latin typeface="Calibri"/>
                <a:cs typeface="Calibri"/>
              </a:rPr>
              <a:t>p</a:t>
            </a:r>
            <a:r>
              <a:rPr sz="2391" b="1" spc="-29" baseline="1706" dirty="0">
                <a:solidFill>
                  <a:srgbClr val="44536A"/>
                </a:solidFill>
                <a:latin typeface="Calibri"/>
                <a:cs typeface="Calibri"/>
              </a:rPr>
              <a:t>r</a:t>
            </a:r>
            <a:r>
              <a:rPr sz="2391" b="1" spc="4" baseline="1706" dirty="0">
                <a:solidFill>
                  <a:srgbClr val="44536A"/>
                </a:solidFill>
                <a:latin typeface="Calibri"/>
                <a:cs typeface="Calibri"/>
              </a:rPr>
              <a:t>o</a:t>
            </a:r>
            <a:r>
              <a:rPr sz="2391" b="1" spc="-4" baseline="1706" dirty="0">
                <a:solidFill>
                  <a:srgbClr val="44536A"/>
                </a:solidFill>
                <a:latin typeface="Calibri"/>
                <a:cs typeface="Calibri"/>
              </a:rPr>
              <a:t>du</a:t>
            </a:r>
            <a:r>
              <a:rPr sz="2391" b="1" baseline="1706" dirty="0">
                <a:solidFill>
                  <a:srgbClr val="44536A"/>
                </a:solidFill>
                <a:latin typeface="Calibri"/>
                <a:cs typeface="Calibri"/>
              </a:rPr>
              <a:t>c</a:t>
            </a:r>
            <a:r>
              <a:rPr sz="2391" b="1" spc="-14" baseline="1706" dirty="0">
                <a:solidFill>
                  <a:srgbClr val="44536A"/>
                </a:solidFill>
                <a:latin typeface="Calibri"/>
                <a:cs typeface="Calibri"/>
              </a:rPr>
              <a:t>t</a:t>
            </a:r>
            <a:r>
              <a:rPr sz="2391" b="1" baseline="1706" dirty="0">
                <a:solidFill>
                  <a:srgbClr val="44536A"/>
                </a:solidFill>
                <a:latin typeface="Calibri"/>
                <a:cs typeface="Calibri"/>
              </a:rPr>
              <a:t>o</a:t>
            </a:r>
            <a:r>
              <a:rPr sz="2391" b="1" spc="-25" baseline="1706" dirty="0">
                <a:solidFill>
                  <a:srgbClr val="44536A"/>
                </a:solidFill>
                <a:latin typeface="Calibri"/>
                <a:cs typeface="Calibri"/>
              </a:rPr>
              <a:t> </a:t>
            </a:r>
            <a:r>
              <a:rPr sz="2391" b="1" baseline="1706" dirty="0">
                <a:solidFill>
                  <a:srgbClr val="44536A"/>
                </a:solidFill>
                <a:latin typeface="Calibri"/>
                <a:cs typeface="Calibri"/>
              </a:rPr>
              <a:t>espe</a:t>
            </a:r>
            <a:r>
              <a:rPr sz="2391" b="1" spc="-44" baseline="1706" dirty="0">
                <a:solidFill>
                  <a:srgbClr val="44536A"/>
                </a:solidFill>
                <a:latin typeface="Calibri"/>
                <a:cs typeface="Calibri"/>
              </a:rPr>
              <a:t>r</a:t>
            </a:r>
            <a:r>
              <a:rPr sz="2391" b="1" baseline="1706" dirty="0">
                <a:solidFill>
                  <a:srgbClr val="44536A"/>
                </a:solidFill>
                <a:latin typeface="Calibri"/>
                <a:cs typeface="Calibri"/>
              </a:rPr>
              <a:t>ado</a:t>
            </a:r>
            <a:r>
              <a:rPr sz="2391" b="1" spc="-36" baseline="1706" dirty="0">
                <a:solidFill>
                  <a:srgbClr val="44536A"/>
                </a:solidFill>
                <a:latin typeface="Calibri"/>
                <a:cs typeface="Calibri"/>
              </a:rPr>
              <a:t> </a:t>
            </a:r>
            <a:r>
              <a:rPr sz="2391" b="1" baseline="1706" dirty="0">
                <a:solidFill>
                  <a:srgbClr val="44536A"/>
                </a:solidFill>
                <a:latin typeface="Calibri"/>
                <a:cs typeface="Calibri"/>
              </a:rPr>
              <a:t>al</a:t>
            </a:r>
            <a:r>
              <a:rPr sz="2391" b="1" spc="-21" baseline="1706" dirty="0">
                <a:solidFill>
                  <a:srgbClr val="44536A"/>
                </a:solidFill>
                <a:latin typeface="Calibri"/>
                <a:cs typeface="Calibri"/>
              </a:rPr>
              <a:t> </a:t>
            </a:r>
            <a:r>
              <a:rPr sz="2391" b="1" baseline="1706" dirty="0">
                <a:solidFill>
                  <a:srgbClr val="44536A"/>
                </a:solidFill>
                <a:latin typeface="Calibri"/>
                <a:cs typeface="Calibri"/>
              </a:rPr>
              <a:t>final</a:t>
            </a:r>
            <a:r>
              <a:rPr sz="2391" b="1" spc="-24" baseline="1706" dirty="0">
                <a:solidFill>
                  <a:srgbClr val="44536A"/>
                </a:solidFill>
                <a:latin typeface="Calibri"/>
                <a:cs typeface="Calibri"/>
              </a:rPr>
              <a:t> </a:t>
            </a:r>
            <a:r>
              <a:rPr sz="2391" b="1" spc="-4" baseline="1706" dirty="0">
                <a:solidFill>
                  <a:srgbClr val="44536A"/>
                </a:solidFill>
                <a:latin typeface="Calibri"/>
                <a:cs typeface="Calibri"/>
              </a:rPr>
              <a:t>d</a:t>
            </a:r>
            <a:r>
              <a:rPr sz="2391" b="1" baseline="1706" dirty="0">
                <a:solidFill>
                  <a:srgbClr val="44536A"/>
                </a:solidFill>
                <a:latin typeface="Calibri"/>
                <a:cs typeface="Calibri"/>
              </a:rPr>
              <a:t>e</a:t>
            </a:r>
            <a:r>
              <a:rPr sz="2391" b="1" spc="-6" baseline="1706" dirty="0">
                <a:solidFill>
                  <a:srgbClr val="44536A"/>
                </a:solidFill>
                <a:latin typeface="Calibri"/>
                <a:cs typeface="Calibri"/>
              </a:rPr>
              <a:t> </a:t>
            </a:r>
            <a:r>
              <a:rPr sz="2391" b="1" baseline="1706" dirty="0">
                <a:solidFill>
                  <a:srgbClr val="44536A"/>
                </a:solidFill>
                <a:latin typeface="Calibri"/>
                <a:cs typeface="Calibri"/>
              </a:rPr>
              <a:t>la</a:t>
            </a:r>
            <a:r>
              <a:rPr sz="2391" b="1" spc="-21" baseline="1706" dirty="0">
                <a:solidFill>
                  <a:srgbClr val="44536A"/>
                </a:solidFill>
                <a:latin typeface="Calibri"/>
                <a:cs typeface="Calibri"/>
              </a:rPr>
              <a:t> </a:t>
            </a:r>
            <a:r>
              <a:rPr sz="2391" b="1" baseline="1706" dirty="0">
                <a:solidFill>
                  <a:srgbClr val="44536A"/>
                </a:solidFill>
                <a:latin typeface="Calibri"/>
                <a:cs typeface="Calibri"/>
              </a:rPr>
              <a:t>vi</a:t>
            </a:r>
            <a:r>
              <a:rPr sz="2391" b="1" spc="-9" baseline="1706" dirty="0">
                <a:solidFill>
                  <a:srgbClr val="44536A"/>
                </a:solidFill>
                <a:latin typeface="Calibri"/>
                <a:cs typeface="Calibri"/>
              </a:rPr>
              <a:t>g</a:t>
            </a:r>
            <a:r>
              <a:rPr sz="2391" b="1" baseline="1706" dirty="0">
                <a:solidFill>
                  <a:srgbClr val="44536A"/>
                </a:solidFill>
                <a:latin typeface="Calibri"/>
                <a:cs typeface="Calibri"/>
              </a:rPr>
              <a:t>encia</a:t>
            </a:r>
            <a:r>
              <a:rPr sz="2391" b="1" spc="-49" baseline="1706" dirty="0">
                <a:solidFill>
                  <a:srgbClr val="44536A"/>
                </a:solidFill>
                <a:latin typeface="Calibri"/>
                <a:cs typeface="Calibri"/>
              </a:rPr>
              <a:t> </a:t>
            </a:r>
            <a:r>
              <a:rPr sz="2391" b="1" spc="-4" baseline="1706" dirty="0">
                <a:solidFill>
                  <a:srgbClr val="44536A"/>
                </a:solidFill>
                <a:latin typeface="Calibri"/>
                <a:cs typeface="Calibri"/>
              </a:rPr>
              <a:t>2020</a:t>
            </a:r>
            <a:r>
              <a:rPr sz="2391" b="1" baseline="1706" dirty="0">
                <a:solidFill>
                  <a:srgbClr val="44536A"/>
                </a:solidFill>
                <a:latin typeface="Calibri"/>
                <a:cs typeface="Calibri"/>
              </a:rPr>
              <a:t>:</a:t>
            </a:r>
            <a:r>
              <a:rPr lang="es-CO" sz="2391" b="1" baseline="1706" dirty="0">
                <a:solidFill>
                  <a:srgbClr val="44536A"/>
                </a:solidFill>
                <a:latin typeface="Calibri"/>
                <a:cs typeface="Calibri"/>
              </a:rPr>
              <a:t> 60.000.000</a:t>
            </a:r>
          </a:p>
        </p:txBody>
      </p:sp>
      <p:sp>
        <p:nvSpPr>
          <p:cNvPr id="49" name="Subtítulo 2"/>
          <p:cNvSpPr txBox="1">
            <a:spLocks/>
          </p:cNvSpPr>
          <p:nvPr/>
        </p:nvSpPr>
        <p:spPr>
          <a:xfrm>
            <a:off x="218876" y="630499"/>
            <a:ext cx="1738281" cy="5472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b="1" dirty="0">
                <a:solidFill>
                  <a:schemeClr val="bg1"/>
                </a:solidFill>
              </a:rPr>
              <a:t>PROGRAMA</a:t>
            </a:r>
          </a:p>
        </p:txBody>
      </p:sp>
      <p:sp>
        <p:nvSpPr>
          <p:cNvPr id="51" name="Rectángulo 50"/>
          <p:cNvSpPr/>
          <p:nvPr/>
        </p:nvSpPr>
        <p:spPr>
          <a:xfrm>
            <a:off x="-493894" y="6091634"/>
            <a:ext cx="3845925" cy="307777"/>
          </a:xfrm>
          <a:prstGeom prst="rect">
            <a:avLst/>
          </a:prstGeom>
        </p:spPr>
        <p:txBody>
          <a:bodyPr wrap="none">
            <a:spAutoFit/>
          </a:bodyPr>
          <a:lstStyle/>
          <a:p>
            <a:pPr lvl="1" fontAlgn="ctr"/>
            <a:r>
              <a:rPr lang="en-US" sz="1400" dirty="0">
                <a:solidFill>
                  <a:schemeClr val="bg1">
                    <a:lumMod val="50000"/>
                  </a:schemeClr>
                </a:solidFill>
                <a:latin typeface="Arial" panose="020B0604020202020204" pitchFamily="34" charset="0"/>
              </a:rPr>
              <a:t>DEPENDENCIAS CORRESPOSABLES</a:t>
            </a:r>
          </a:p>
        </p:txBody>
      </p:sp>
      <p:sp>
        <p:nvSpPr>
          <p:cNvPr id="52" name="Rectángulo 51"/>
          <p:cNvSpPr/>
          <p:nvPr/>
        </p:nvSpPr>
        <p:spPr>
          <a:xfrm>
            <a:off x="-444111" y="6337391"/>
            <a:ext cx="8494294" cy="369332"/>
          </a:xfrm>
          <a:prstGeom prst="rect">
            <a:avLst/>
          </a:prstGeom>
        </p:spPr>
        <p:txBody>
          <a:bodyPr wrap="square">
            <a:spAutoFit/>
          </a:bodyPr>
          <a:lstStyle/>
          <a:p>
            <a:pPr lvl="1" fontAlgn="ctr"/>
            <a:r>
              <a:rPr lang="es-MX" b="1" dirty="0">
                <a:solidFill>
                  <a:srgbClr val="000000"/>
                </a:solidFill>
                <a:latin typeface="Arial" panose="020B0604020202020204" pitchFamily="34" charset="0"/>
              </a:rPr>
              <a:t>Todas las secretarías</a:t>
            </a:r>
          </a:p>
        </p:txBody>
      </p:sp>
      <p:sp>
        <p:nvSpPr>
          <p:cNvPr id="53" name="Rectángulo 52"/>
          <p:cNvSpPr/>
          <p:nvPr/>
        </p:nvSpPr>
        <p:spPr>
          <a:xfrm>
            <a:off x="1405329" y="3374823"/>
            <a:ext cx="4141178" cy="2431435"/>
          </a:xfrm>
          <a:prstGeom prst="rect">
            <a:avLst/>
          </a:prstGeom>
        </p:spPr>
        <p:txBody>
          <a:bodyPr wrap="square">
            <a:spAutoFit/>
          </a:bodyPr>
          <a:lstStyle/>
          <a:p>
            <a:pPr lvl="1" fontAlgn="ctr"/>
            <a:r>
              <a:rPr lang="es-CO" b="1" dirty="0">
                <a:solidFill>
                  <a:schemeClr val="accent2"/>
                </a:solidFill>
                <a:cs typeface="Arial" panose="020B0604020202020204" pitchFamily="34" charset="0"/>
              </a:rPr>
              <a:t>Rendición de Cuentas -</a:t>
            </a:r>
            <a:r>
              <a:rPr lang="es-MX" b="1" dirty="0">
                <a:solidFill>
                  <a:schemeClr val="accent2"/>
                </a:solidFill>
              </a:rPr>
              <a:t>Política de Transparencia y Acceso a la Información Pública </a:t>
            </a:r>
            <a:endParaRPr lang="es-CO" b="1" dirty="0">
              <a:solidFill>
                <a:schemeClr val="accent2"/>
              </a:solidFill>
              <a:cs typeface="Arial" panose="020B0604020202020204" pitchFamily="34" charset="0"/>
            </a:endParaRPr>
          </a:p>
          <a:p>
            <a:pPr lvl="1" algn="just" fontAlgn="ctr"/>
            <a:r>
              <a:rPr lang="es-CO" b="1" dirty="0">
                <a:solidFill>
                  <a:schemeClr val="accent6">
                    <a:lumMod val="75000"/>
                  </a:schemeClr>
                </a:solidFill>
                <a:cs typeface="Arial" panose="020B0604020202020204" pitchFamily="34" charset="0"/>
              </a:rPr>
              <a:t>Objetivo: </a:t>
            </a:r>
            <a:r>
              <a:rPr lang="es-CO" sz="1600" dirty="0">
                <a:cs typeface="Arial" panose="020B0604020202020204" pitchFamily="34" charset="0"/>
              </a:rPr>
              <a:t>En cumplimiento  a los principios de Buen Gobierno, eficacia, eficiencia y transparencia,  la actual Administración realiza Rendición de Cuentas.</a:t>
            </a:r>
            <a:endParaRPr lang="es-CO" sz="1600" dirty="0"/>
          </a:p>
          <a:p>
            <a:pPr lvl="1" fontAlgn="ctr"/>
            <a:endParaRPr lang="en-US" sz="1600" b="1" dirty="0">
              <a:solidFill>
                <a:srgbClr val="000000"/>
              </a:solidFill>
              <a:latin typeface="Arial" panose="020B0604020202020204" pitchFamily="34" charset="0"/>
            </a:endParaRPr>
          </a:p>
        </p:txBody>
      </p:sp>
      <p:sp>
        <p:nvSpPr>
          <p:cNvPr id="37" name="Rectángulo 36"/>
          <p:cNvSpPr/>
          <p:nvPr/>
        </p:nvSpPr>
        <p:spPr>
          <a:xfrm>
            <a:off x="3803036" y="897416"/>
            <a:ext cx="7665881" cy="400110"/>
          </a:xfrm>
          <a:prstGeom prst="rect">
            <a:avLst/>
          </a:prstGeom>
        </p:spPr>
        <p:txBody>
          <a:bodyPr wrap="none">
            <a:spAutoFit/>
          </a:bodyPr>
          <a:lstStyle/>
          <a:p>
            <a:pPr lvl="1" fontAlgn="ctr"/>
            <a:r>
              <a:rPr lang="es-MX" sz="2000" b="1" dirty="0">
                <a:solidFill>
                  <a:schemeClr val="bg1"/>
                </a:solidFill>
                <a:latin typeface="Arial" panose="020B0604020202020204" pitchFamily="34" charset="0"/>
                <a:cs typeface="Arial" panose="020B0604020202020204" pitchFamily="34" charset="0"/>
              </a:rPr>
              <a:t>3.2.1 </a:t>
            </a:r>
            <a:r>
              <a:rPr lang="es-CO" sz="2000" dirty="0">
                <a:solidFill>
                  <a:schemeClr val="bg1"/>
                </a:solidFill>
                <a:latin typeface="Arial" panose="020B0604020202020204" pitchFamily="34" charset="0"/>
                <a:cs typeface="Arial" panose="020B0604020202020204" pitchFamily="34" charset="0"/>
              </a:rPr>
              <a:t>Gobierno eficiente, transparente y orientado a la gestión</a:t>
            </a:r>
            <a:endParaRPr lang="es-MX" sz="2000" b="1" dirty="0">
              <a:solidFill>
                <a:schemeClr val="bg1"/>
              </a:solidFill>
              <a:latin typeface="Arial" panose="020B0604020202020204" pitchFamily="34" charset="0"/>
              <a:cs typeface="Arial" panose="020B0604020202020204" pitchFamily="34" charset="0"/>
            </a:endParaRPr>
          </a:p>
        </p:txBody>
      </p:sp>
      <p:sp>
        <p:nvSpPr>
          <p:cNvPr id="5" name="CuadroTexto 4"/>
          <p:cNvSpPr txBox="1"/>
          <p:nvPr/>
        </p:nvSpPr>
        <p:spPr>
          <a:xfrm>
            <a:off x="5683079" y="3284917"/>
            <a:ext cx="6408154" cy="1138773"/>
          </a:xfrm>
          <a:prstGeom prst="rect">
            <a:avLst/>
          </a:prstGeom>
          <a:noFill/>
        </p:spPr>
        <p:txBody>
          <a:bodyPr wrap="square" rtlCol="0">
            <a:spAutoFit/>
          </a:bodyPr>
          <a:lstStyle/>
          <a:p>
            <a:r>
              <a:rPr lang="es-ES" sz="1600" b="1" dirty="0">
                <a:solidFill>
                  <a:srgbClr val="0070C0"/>
                </a:solidFill>
              </a:rPr>
              <a:t>La información de la Rendición de Cuentas primer año de gestión, se realizará en 7 comunas, según pactos del Plan de Desarrollo 2020-2023:</a:t>
            </a:r>
          </a:p>
          <a:p>
            <a:endParaRPr lang="es-ES" b="1" dirty="0">
              <a:solidFill>
                <a:srgbClr val="0070C0"/>
              </a:solidFill>
            </a:endParaRPr>
          </a:p>
          <a:p>
            <a:endParaRPr lang="es-CO" b="1" dirty="0">
              <a:solidFill>
                <a:srgbClr val="0070C0"/>
              </a:solidFill>
            </a:endParaRPr>
          </a:p>
        </p:txBody>
      </p:sp>
      <p:sp>
        <p:nvSpPr>
          <p:cNvPr id="9" name="CuadroTexto 8"/>
          <p:cNvSpPr txBox="1"/>
          <p:nvPr/>
        </p:nvSpPr>
        <p:spPr>
          <a:xfrm>
            <a:off x="5729639" y="4041713"/>
            <a:ext cx="6450046" cy="2246769"/>
          </a:xfrm>
          <a:prstGeom prst="rect">
            <a:avLst/>
          </a:prstGeom>
          <a:noFill/>
        </p:spPr>
        <p:txBody>
          <a:bodyPr wrap="square" rtlCol="0">
            <a:spAutoFit/>
          </a:bodyPr>
          <a:lstStyle/>
          <a:p>
            <a:r>
              <a:rPr lang="es-ES" sz="1400" dirty="0"/>
              <a:t>Pacto1: jueves 19 de noviembre</a:t>
            </a:r>
          </a:p>
          <a:p>
            <a:r>
              <a:rPr lang="es-ES" sz="1400" dirty="0"/>
              <a:t>Pacto2: lunes 23 de noviembre</a:t>
            </a:r>
          </a:p>
          <a:p>
            <a:r>
              <a:rPr lang="es-ES" sz="1400" dirty="0"/>
              <a:t>Pacto3: martes 24 de noviembre</a:t>
            </a:r>
          </a:p>
          <a:p>
            <a:r>
              <a:rPr lang="es-ES" sz="1400" dirty="0"/>
              <a:t>Pacto4: miércoles 25 de noviembre</a:t>
            </a:r>
          </a:p>
          <a:p>
            <a:r>
              <a:rPr lang="es-ES" sz="1400" dirty="0"/>
              <a:t>Pacto5: jueves 26 de noviembre</a:t>
            </a:r>
          </a:p>
          <a:p>
            <a:r>
              <a:rPr lang="es-ES" sz="1400" dirty="0"/>
              <a:t>Pacto6: viernes 27 de noviembre</a:t>
            </a:r>
          </a:p>
          <a:p>
            <a:r>
              <a:rPr lang="es-ES" sz="1400" dirty="0"/>
              <a:t>Pacto7: lunes 30 de noviembre</a:t>
            </a:r>
          </a:p>
          <a:p>
            <a:r>
              <a:rPr lang="es-ES" sz="1400" b="1" dirty="0"/>
              <a:t> </a:t>
            </a:r>
            <a:endParaRPr lang="es-CO" sz="1400" b="1" dirty="0"/>
          </a:p>
          <a:p>
            <a:r>
              <a:rPr lang="es-CO" sz="1400" b="1" dirty="0"/>
              <a:t>En el primer trimestre de la vigencia se entregó a la ciudadanía la revista “100 DÍAS DE GOBIERNO” </a:t>
            </a:r>
          </a:p>
        </p:txBody>
      </p:sp>
      <p:pic>
        <p:nvPicPr>
          <p:cNvPr id="40" name="Imagen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6053" y="4042678"/>
            <a:ext cx="1100574" cy="1532898"/>
          </a:xfrm>
          <a:prstGeom prst="rect">
            <a:avLst/>
          </a:prstGeom>
          <a:ln>
            <a:noFill/>
          </a:ln>
          <a:effectLst>
            <a:outerShdw blurRad="292100" dist="139700" dir="2700000" algn="tl" rotWithShape="0">
              <a:srgbClr val="333333">
                <a:alpha val="65000"/>
              </a:srgbClr>
            </a:outerShdw>
          </a:effectLst>
        </p:spPr>
      </p:pic>
      <p:graphicFrame>
        <p:nvGraphicFramePr>
          <p:cNvPr id="11" name="Tabla 10">
            <a:extLst>
              <a:ext uri="{FF2B5EF4-FFF2-40B4-BE49-F238E27FC236}">
                <a16:creationId xmlns:a16="http://schemas.microsoft.com/office/drawing/2014/main" id="{68E0E9D7-6993-4D6F-9641-A265F5227881}"/>
              </a:ext>
            </a:extLst>
          </p:cNvPr>
          <p:cNvGraphicFramePr>
            <a:graphicFrameLocks noGrp="1"/>
          </p:cNvGraphicFramePr>
          <p:nvPr>
            <p:extLst>
              <p:ext uri="{D42A27DB-BD31-4B8C-83A1-F6EECF244321}">
                <p14:modId xmlns:p14="http://schemas.microsoft.com/office/powerpoint/2010/main" val="2771347887"/>
              </p:ext>
            </p:extLst>
          </p:nvPr>
        </p:nvGraphicFramePr>
        <p:xfrm>
          <a:off x="5706502" y="1742569"/>
          <a:ext cx="6413276" cy="1310640"/>
        </p:xfrm>
        <a:graphic>
          <a:graphicData uri="http://schemas.openxmlformats.org/drawingml/2006/table">
            <a:tbl>
              <a:tblPr>
                <a:tableStyleId>{5C22544A-7EE6-4342-B048-85BDC9FD1C3A}</a:tableStyleId>
              </a:tblPr>
              <a:tblGrid>
                <a:gridCol w="1709042">
                  <a:extLst>
                    <a:ext uri="{9D8B030D-6E8A-4147-A177-3AD203B41FA5}">
                      <a16:colId xmlns:a16="http://schemas.microsoft.com/office/drawing/2014/main" val="3688020916"/>
                    </a:ext>
                  </a:extLst>
                </a:gridCol>
                <a:gridCol w="1746421">
                  <a:extLst>
                    <a:ext uri="{9D8B030D-6E8A-4147-A177-3AD203B41FA5}">
                      <a16:colId xmlns:a16="http://schemas.microsoft.com/office/drawing/2014/main" val="286929452"/>
                    </a:ext>
                  </a:extLst>
                </a:gridCol>
                <a:gridCol w="1738184">
                  <a:extLst>
                    <a:ext uri="{9D8B030D-6E8A-4147-A177-3AD203B41FA5}">
                      <a16:colId xmlns:a16="http://schemas.microsoft.com/office/drawing/2014/main" val="2310191384"/>
                    </a:ext>
                  </a:extLst>
                </a:gridCol>
                <a:gridCol w="1219629">
                  <a:extLst>
                    <a:ext uri="{9D8B030D-6E8A-4147-A177-3AD203B41FA5}">
                      <a16:colId xmlns:a16="http://schemas.microsoft.com/office/drawing/2014/main" val="3707762219"/>
                    </a:ext>
                  </a:extLst>
                </a:gridCol>
              </a:tblGrid>
              <a:tr h="629720">
                <a:tc>
                  <a:txBody>
                    <a:bodyPr/>
                    <a:lstStyle/>
                    <a:p>
                      <a:pPr lvl="0" algn="l" fontAlgn="ctr"/>
                      <a:r>
                        <a:rPr lang="en-US" sz="1400" b="1" u="none" strike="noStrike" dirty="0">
                          <a:effectLst/>
                        </a:rPr>
                        <a:t>FUENTE PRINCIPAL</a:t>
                      </a:r>
                      <a:endParaRPr lang="en-US" sz="1400" b="1" i="0" u="none" strike="noStrike" dirty="0">
                        <a:solidFill>
                          <a:srgbClr val="FFFFFF"/>
                        </a:solidFill>
                        <a:effectLst/>
                        <a:latin typeface="Arial" panose="020B0604020202020204" pitchFamily="34" charset="0"/>
                      </a:endParaRPr>
                    </a:p>
                  </a:txBody>
                  <a:tcPr marL="108000" marR="0" marT="0" marB="0" anchor="ctr"/>
                </a:tc>
                <a:tc>
                  <a:txBody>
                    <a:bodyPr/>
                    <a:lstStyle/>
                    <a:p>
                      <a:pPr lvl="0" algn="l" fontAlgn="ctr"/>
                      <a:r>
                        <a:rPr lang="en-US" sz="1400" b="1" u="none" strike="noStrike" dirty="0">
                          <a:effectLst/>
                        </a:rPr>
                        <a:t>VALOR PROYECTADO</a:t>
                      </a:r>
                      <a:endParaRPr lang="en-US" sz="1400" b="1" i="0" u="none" strike="noStrike" dirty="0">
                        <a:solidFill>
                          <a:srgbClr val="FFFFFF"/>
                        </a:solidFill>
                        <a:effectLst/>
                        <a:latin typeface="Arial" panose="020B0604020202020204" pitchFamily="34" charset="0"/>
                      </a:endParaRPr>
                    </a:p>
                  </a:txBody>
                  <a:tcPr marL="108000" marR="0" marT="0" marB="0" anchor="ctr"/>
                </a:tc>
                <a:tc>
                  <a:txBody>
                    <a:bodyPr/>
                    <a:lstStyle/>
                    <a:p>
                      <a:pPr lvl="0" algn="l" fontAlgn="ctr"/>
                      <a:r>
                        <a:rPr lang="en-US" sz="1400" b="1" u="none" strike="noStrike" dirty="0">
                          <a:effectLst/>
                        </a:rPr>
                        <a:t>OTRAS FUENTES (CUALES)</a:t>
                      </a:r>
                      <a:endParaRPr lang="en-US" sz="1400" b="1" i="0" u="none" strike="noStrike" dirty="0">
                        <a:solidFill>
                          <a:srgbClr val="FFFFFF"/>
                        </a:solidFill>
                        <a:effectLst/>
                        <a:latin typeface="Arial" panose="020B0604020202020204" pitchFamily="34" charset="0"/>
                      </a:endParaRPr>
                    </a:p>
                  </a:txBody>
                  <a:tcPr marL="108000" marR="0" marT="0" marB="0" anchor="ctr"/>
                </a:tc>
                <a:tc>
                  <a:txBody>
                    <a:bodyPr/>
                    <a:lstStyle/>
                    <a:p>
                      <a:pPr lvl="0" algn="l" fontAlgn="ctr"/>
                      <a:r>
                        <a:rPr lang="en-US" sz="1400" b="1" u="none" strike="noStrike" dirty="0">
                          <a:effectLst/>
                        </a:rPr>
                        <a:t>VALOR TOTAL  PRODUCTO</a:t>
                      </a:r>
                      <a:endParaRPr lang="en-US" sz="1400" b="1" i="0" u="none" strike="noStrike" dirty="0">
                        <a:solidFill>
                          <a:srgbClr val="FFFFFF"/>
                        </a:solidFill>
                        <a:effectLst/>
                        <a:latin typeface="Arial" panose="020B0604020202020204" pitchFamily="34" charset="0"/>
                      </a:endParaRPr>
                    </a:p>
                  </a:txBody>
                  <a:tcPr marL="108000" marR="0" marT="0" marB="0" anchor="ctr"/>
                </a:tc>
                <a:extLst>
                  <a:ext uri="{0D108BD9-81ED-4DB2-BD59-A6C34878D82A}">
                    <a16:rowId xmlns:a16="http://schemas.microsoft.com/office/drawing/2014/main" val="3980858755"/>
                  </a:ext>
                </a:extLst>
              </a:tr>
              <a:tr h="680920">
                <a:tc>
                  <a:txBody>
                    <a:bodyPr/>
                    <a:lstStyle/>
                    <a:p>
                      <a:pPr lvl="0" algn="l" fontAlgn="ctr"/>
                      <a:r>
                        <a:rPr lang="es-CO" sz="1400" b="0" i="0" u="none" strike="noStrike" dirty="0">
                          <a:solidFill>
                            <a:schemeClr val="dk1"/>
                          </a:solidFill>
                          <a:effectLst/>
                          <a:latin typeface="+mn-lt"/>
                        </a:rPr>
                        <a:t>Secretaría</a:t>
                      </a:r>
                      <a:r>
                        <a:rPr lang="es-CO" sz="1400" b="0" i="0" u="none" strike="noStrike" baseline="0" dirty="0">
                          <a:solidFill>
                            <a:schemeClr val="dk1"/>
                          </a:solidFill>
                          <a:effectLst/>
                          <a:latin typeface="+mn-lt"/>
                        </a:rPr>
                        <a:t> Planeación</a:t>
                      </a:r>
                      <a:endParaRPr lang="en-US" sz="1400" b="0" i="0" u="none" strike="noStrike" dirty="0">
                        <a:solidFill>
                          <a:srgbClr val="000000"/>
                        </a:solidFill>
                        <a:effectLst/>
                        <a:latin typeface="Arial" panose="020B0604020202020204" pitchFamily="34" charset="0"/>
                      </a:endParaRPr>
                    </a:p>
                  </a:txBody>
                  <a:tcPr marL="108000" marR="0" marT="0" marB="0" anchor="ctr"/>
                </a:tc>
                <a:tc>
                  <a:txBody>
                    <a:bodyPr/>
                    <a:lstStyle/>
                    <a:p>
                      <a:pPr lvl="0" algn="l" fontAlgn="ctr"/>
                      <a:r>
                        <a:rPr lang="en-US" sz="1400" u="none" strike="noStrike" dirty="0">
                          <a:effectLst/>
                        </a:rPr>
                        <a:t> $             60.000.000 </a:t>
                      </a:r>
                      <a:endParaRPr lang="en-US" sz="1400" b="0" i="0" u="none" strike="noStrike" dirty="0">
                        <a:solidFill>
                          <a:srgbClr val="000000"/>
                        </a:solidFill>
                        <a:effectLst/>
                        <a:latin typeface="Arial" panose="020B0604020202020204" pitchFamily="34" charset="0"/>
                      </a:endParaRPr>
                    </a:p>
                  </a:txBody>
                  <a:tcPr marL="108000" marR="0" marT="0" marB="0" anchor="ctr"/>
                </a:tc>
                <a:tc>
                  <a:txBody>
                    <a:bodyPr/>
                    <a:lstStyle/>
                    <a:p>
                      <a:pPr lvl="0" algn="l" fontAlgn="ctr"/>
                      <a:r>
                        <a:rPr lang="en-US" sz="1400" u="none" strike="noStrike" dirty="0">
                          <a:effectLst/>
                        </a:rPr>
                        <a:t>----</a:t>
                      </a:r>
                      <a:endParaRPr lang="en-US" sz="1400" b="0" i="0" u="none" strike="noStrike" dirty="0">
                        <a:solidFill>
                          <a:srgbClr val="000000"/>
                        </a:solidFill>
                        <a:effectLst/>
                        <a:latin typeface="Arial" panose="020B0604020202020204" pitchFamily="34" charset="0"/>
                      </a:endParaRPr>
                    </a:p>
                  </a:txBody>
                  <a:tcPr marL="108000" marR="0" marT="0" marB="0" anchor="ctr"/>
                </a:tc>
                <a:tc>
                  <a:txBody>
                    <a:bodyPr/>
                    <a:lstStyle/>
                    <a:p>
                      <a:pPr lvl="0" algn="l" fontAlgn="ctr"/>
                      <a:r>
                        <a:rPr lang="en-US" sz="1400" u="none" strike="noStrike" dirty="0">
                          <a:effectLst/>
                        </a:rPr>
                        <a:t>60.000.000</a:t>
                      </a:r>
                      <a:endParaRPr lang="en-US" sz="1400" b="0" i="0" u="none" strike="noStrike" dirty="0">
                        <a:solidFill>
                          <a:srgbClr val="000000"/>
                        </a:solidFill>
                        <a:effectLst/>
                        <a:latin typeface="Arial" panose="020B0604020202020204" pitchFamily="34" charset="0"/>
                      </a:endParaRPr>
                    </a:p>
                  </a:txBody>
                  <a:tcPr marL="108000" marR="0" marT="0" marB="0" anchor="ctr"/>
                </a:tc>
                <a:extLst>
                  <a:ext uri="{0D108BD9-81ED-4DB2-BD59-A6C34878D82A}">
                    <a16:rowId xmlns:a16="http://schemas.microsoft.com/office/drawing/2014/main" val="442603286"/>
                  </a:ext>
                </a:extLst>
              </a:tr>
            </a:tbl>
          </a:graphicData>
        </a:graphic>
      </p:graphicFrame>
    </p:spTree>
    <p:extLst>
      <p:ext uri="{BB962C8B-B14F-4D97-AF65-F5344CB8AC3E}">
        <p14:creationId xmlns:p14="http://schemas.microsoft.com/office/powerpoint/2010/main" val="2506740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478289"/>
            <a:ext cx="12192000" cy="1062560"/>
          </a:xfrm>
          <a:prstGeom prst="rect">
            <a:avLst/>
          </a:prstGeom>
          <a:solidFill>
            <a:srgbClr val="0045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bject 39"/>
          <p:cNvSpPr/>
          <p:nvPr/>
        </p:nvSpPr>
        <p:spPr>
          <a:xfrm>
            <a:off x="5729639" y="3308036"/>
            <a:ext cx="6462210" cy="3143038"/>
          </a:xfrm>
          <a:custGeom>
            <a:avLst/>
            <a:gdLst/>
            <a:ahLst/>
            <a:cxnLst/>
            <a:rect l="l" t="t" r="r" b="b"/>
            <a:pathLst>
              <a:path w="6486144" h="3154679">
                <a:moveTo>
                  <a:pt x="0" y="3154679"/>
                </a:moveTo>
                <a:lnTo>
                  <a:pt x="6486144" y="3154679"/>
                </a:lnTo>
                <a:lnTo>
                  <a:pt x="6486144" y="0"/>
                </a:lnTo>
                <a:lnTo>
                  <a:pt x="0" y="0"/>
                </a:lnTo>
                <a:lnTo>
                  <a:pt x="0" y="3154679"/>
                </a:lnTo>
                <a:close/>
              </a:path>
            </a:pathLst>
          </a:custGeom>
          <a:solidFill>
            <a:srgbClr val="FAE4D5"/>
          </a:solidFill>
        </p:spPr>
        <p:txBody>
          <a:bodyPr wrap="square" lIns="0" tIns="0" rIns="0" bIns="0" rtlCol="0">
            <a:noAutofit/>
          </a:bodyPr>
          <a:lstStyle/>
          <a:p>
            <a:r>
              <a:rPr lang="es-CO" sz="1600" b="1" dirty="0">
                <a:solidFill>
                  <a:schemeClr val="accent2"/>
                </a:solidFill>
                <a:latin typeface="Arial" panose="020B0604020202020204" pitchFamily="34" charset="0"/>
                <a:cs typeface="Arial" panose="020B0604020202020204" pitchFamily="34" charset="0"/>
              </a:rPr>
              <a:t> </a:t>
            </a:r>
            <a:r>
              <a:rPr lang="es-ES" sz="1200" dirty="0"/>
              <a:t>   </a:t>
            </a:r>
          </a:p>
          <a:p>
            <a:endParaRPr lang="es-ES" sz="1200" dirty="0"/>
          </a:p>
          <a:p>
            <a:r>
              <a:rPr lang="es-ES" sz="1200" dirty="0"/>
              <a:t> </a:t>
            </a:r>
            <a:endParaRPr lang="es-ES" sz="1200" dirty="0">
              <a:solidFill>
                <a:srgbClr val="202124"/>
              </a:solidFill>
              <a:latin typeface="Roboto"/>
            </a:endParaRPr>
          </a:p>
          <a:p>
            <a:pPr marL="284693" indent="-284693">
              <a:buFontTx/>
              <a:buChar char="-"/>
            </a:pPr>
            <a:endParaRPr lang="es-ES" sz="1793" dirty="0">
              <a:solidFill>
                <a:srgbClr val="202124"/>
              </a:solidFill>
              <a:latin typeface="Roboto"/>
            </a:endParaRPr>
          </a:p>
        </p:txBody>
      </p:sp>
      <p:sp>
        <p:nvSpPr>
          <p:cNvPr id="38" name="object 38"/>
          <p:cNvSpPr/>
          <p:nvPr/>
        </p:nvSpPr>
        <p:spPr>
          <a:xfrm>
            <a:off x="0" y="0"/>
            <a:ext cx="12192000" cy="478289"/>
          </a:xfrm>
          <a:prstGeom prst="rect">
            <a:avLst/>
          </a:prstGeom>
          <a:blipFill>
            <a:blip r:embed="rId2" cstate="print"/>
            <a:stretch>
              <a:fillRect/>
            </a:stretch>
          </a:blipFill>
        </p:spPr>
        <p:txBody>
          <a:bodyPr wrap="square" lIns="0" tIns="0" rIns="0" bIns="0" rtlCol="0">
            <a:noAutofit/>
          </a:bodyPr>
          <a:lstStyle/>
          <a:p>
            <a:endParaRPr sz="1793"/>
          </a:p>
        </p:txBody>
      </p:sp>
      <p:sp>
        <p:nvSpPr>
          <p:cNvPr id="35" name="object 35"/>
          <p:cNvSpPr/>
          <p:nvPr/>
        </p:nvSpPr>
        <p:spPr>
          <a:xfrm>
            <a:off x="98413" y="1736137"/>
            <a:ext cx="5471834" cy="1305803"/>
          </a:xfrm>
          <a:custGeom>
            <a:avLst/>
            <a:gdLst/>
            <a:ahLst/>
            <a:cxnLst/>
            <a:rect l="l" t="t" r="r" b="b"/>
            <a:pathLst>
              <a:path w="5261102" h="1310639">
                <a:moveTo>
                  <a:pt x="0" y="1310639"/>
                </a:moveTo>
                <a:lnTo>
                  <a:pt x="5261102" y="1310639"/>
                </a:lnTo>
                <a:lnTo>
                  <a:pt x="5261102" y="0"/>
                </a:lnTo>
                <a:lnTo>
                  <a:pt x="0" y="0"/>
                </a:lnTo>
                <a:lnTo>
                  <a:pt x="0" y="1310639"/>
                </a:lnTo>
                <a:close/>
              </a:path>
            </a:pathLst>
          </a:custGeom>
          <a:solidFill>
            <a:srgbClr val="DEEBF7"/>
          </a:solidFill>
        </p:spPr>
        <p:txBody>
          <a:bodyPr wrap="square" lIns="0" tIns="0" rIns="0" bIns="0" rtlCol="0">
            <a:noAutofit/>
          </a:bodyPr>
          <a:lstStyle/>
          <a:p>
            <a:endParaRPr sz="1793" dirty="0"/>
          </a:p>
        </p:txBody>
      </p:sp>
      <p:sp>
        <p:nvSpPr>
          <p:cNvPr id="36" name="object 36"/>
          <p:cNvSpPr/>
          <p:nvPr/>
        </p:nvSpPr>
        <p:spPr>
          <a:xfrm>
            <a:off x="370974" y="3041941"/>
            <a:ext cx="5254329" cy="0"/>
          </a:xfrm>
          <a:custGeom>
            <a:avLst/>
            <a:gdLst/>
            <a:ahLst/>
            <a:cxnLst/>
            <a:rect l="l" t="t" r="r" b="b"/>
            <a:pathLst>
              <a:path w="5273789">
                <a:moveTo>
                  <a:pt x="0" y="0"/>
                </a:moveTo>
                <a:lnTo>
                  <a:pt x="5273789" y="0"/>
                </a:lnTo>
              </a:path>
            </a:pathLst>
          </a:custGeom>
          <a:ln w="38100">
            <a:solidFill>
              <a:srgbClr val="FFFFFF"/>
            </a:solidFill>
          </a:ln>
        </p:spPr>
        <p:txBody>
          <a:bodyPr wrap="square" lIns="0" tIns="0" rIns="0" bIns="0" rtlCol="0">
            <a:noAutofit/>
          </a:bodyPr>
          <a:lstStyle/>
          <a:p>
            <a:endParaRPr sz="1793"/>
          </a:p>
        </p:txBody>
      </p:sp>
      <p:sp>
        <p:nvSpPr>
          <p:cNvPr id="27" name="object 27"/>
          <p:cNvSpPr/>
          <p:nvPr/>
        </p:nvSpPr>
        <p:spPr>
          <a:xfrm>
            <a:off x="5701602" y="1736086"/>
            <a:ext cx="1702733" cy="627392"/>
          </a:xfrm>
          <a:custGeom>
            <a:avLst/>
            <a:gdLst/>
            <a:ahLst/>
            <a:cxnLst/>
            <a:rect l="l" t="t" r="r" b="b"/>
            <a:pathLst>
              <a:path w="1709039" h="629716">
                <a:moveTo>
                  <a:pt x="0" y="629716"/>
                </a:moveTo>
                <a:lnTo>
                  <a:pt x="1709039" y="629716"/>
                </a:lnTo>
                <a:lnTo>
                  <a:pt x="1709039" y="0"/>
                </a:lnTo>
                <a:lnTo>
                  <a:pt x="0" y="0"/>
                </a:lnTo>
                <a:lnTo>
                  <a:pt x="0" y="629716"/>
                </a:lnTo>
                <a:close/>
              </a:path>
            </a:pathLst>
          </a:custGeom>
          <a:solidFill>
            <a:srgbClr val="EAEEF7"/>
          </a:solidFill>
        </p:spPr>
        <p:txBody>
          <a:bodyPr wrap="square" lIns="0" tIns="0" rIns="0" bIns="0" rtlCol="0">
            <a:noAutofit/>
          </a:bodyPr>
          <a:lstStyle/>
          <a:p>
            <a:endParaRPr sz="1793"/>
          </a:p>
        </p:txBody>
      </p:sp>
      <p:sp>
        <p:nvSpPr>
          <p:cNvPr id="28" name="object 28"/>
          <p:cNvSpPr/>
          <p:nvPr/>
        </p:nvSpPr>
        <p:spPr>
          <a:xfrm>
            <a:off x="7404335" y="1736086"/>
            <a:ext cx="1739933" cy="627392"/>
          </a:xfrm>
          <a:custGeom>
            <a:avLst/>
            <a:gdLst/>
            <a:ahLst/>
            <a:cxnLst/>
            <a:rect l="l" t="t" r="r" b="b"/>
            <a:pathLst>
              <a:path w="1746377" h="629716">
                <a:moveTo>
                  <a:pt x="0" y="629716"/>
                </a:moveTo>
                <a:lnTo>
                  <a:pt x="1746377" y="629716"/>
                </a:lnTo>
                <a:lnTo>
                  <a:pt x="1746377" y="0"/>
                </a:lnTo>
                <a:lnTo>
                  <a:pt x="0" y="0"/>
                </a:lnTo>
                <a:lnTo>
                  <a:pt x="0" y="629716"/>
                </a:lnTo>
                <a:close/>
              </a:path>
            </a:pathLst>
          </a:custGeom>
          <a:solidFill>
            <a:srgbClr val="EAEEF7"/>
          </a:solidFill>
        </p:spPr>
        <p:txBody>
          <a:bodyPr wrap="square" lIns="0" tIns="0" rIns="0" bIns="0" rtlCol="0">
            <a:noAutofit/>
          </a:bodyPr>
          <a:lstStyle/>
          <a:p>
            <a:endParaRPr sz="1793"/>
          </a:p>
        </p:txBody>
      </p:sp>
      <p:sp>
        <p:nvSpPr>
          <p:cNvPr id="29" name="object 29"/>
          <p:cNvSpPr/>
          <p:nvPr/>
        </p:nvSpPr>
        <p:spPr>
          <a:xfrm>
            <a:off x="9144267" y="1736086"/>
            <a:ext cx="1731708" cy="627392"/>
          </a:xfrm>
          <a:custGeom>
            <a:avLst/>
            <a:gdLst/>
            <a:ahLst/>
            <a:cxnLst/>
            <a:rect l="l" t="t" r="r" b="b"/>
            <a:pathLst>
              <a:path w="1738122" h="629716">
                <a:moveTo>
                  <a:pt x="0" y="629716"/>
                </a:moveTo>
                <a:lnTo>
                  <a:pt x="1738122" y="629716"/>
                </a:lnTo>
                <a:lnTo>
                  <a:pt x="1738122" y="0"/>
                </a:lnTo>
                <a:lnTo>
                  <a:pt x="0" y="0"/>
                </a:lnTo>
                <a:lnTo>
                  <a:pt x="0" y="629716"/>
                </a:lnTo>
                <a:close/>
              </a:path>
            </a:pathLst>
          </a:custGeom>
          <a:solidFill>
            <a:srgbClr val="EAEEF7"/>
          </a:solidFill>
        </p:spPr>
        <p:txBody>
          <a:bodyPr wrap="square" lIns="0" tIns="0" rIns="0" bIns="0" rtlCol="0">
            <a:noAutofit/>
          </a:bodyPr>
          <a:lstStyle/>
          <a:p>
            <a:endParaRPr sz="1793"/>
          </a:p>
        </p:txBody>
      </p:sp>
      <p:sp>
        <p:nvSpPr>
          <p:cNvPr id="30" name="object 30"/>
          <p:cNvSpPr/>
          <p:nvPr/>
        </p:nvSpPr>
        <p:spPr>
          <a:xfrm>
            <a:off x="10876102" y="1736086"/>
            <a:ext cx="1215131" cy="627392"/>
          </a:xfrm>
          <a:custGeom>
            <a:avLst/>
            <a:gdLst/>
            <a:ahLst/>
            <a:cxnLst/>
            <a:rect l="l" t="t" r="r" b="b"/>
            <a:pathLst>
              <a:path w="1219631" h="629716">
                <a:moveTo>
                  <a:pt x="0" y="629716"/>
                </a:moveTo>
                <a:lnTo>
                  <a:pt x="1219631" y="629716"/>
                </a:lnTo>
                <a:lnTo>
                  <a:pt x="1219631" y="0"/>
                </a:lnTo>
                <a:lnTo>
                  <a:pt x="0" y="0"/>
                </a:lnTo>
                <a:lnTo>
                  <a:pt x="0" y="629716"/>
                </a:lnTo>
                <a:close/>
              </a:path>
            </a:pathLst>
          </a:custGeom>
          <a:solidFill>
            <a:srgbClr val="EAEEF7"/>
          </a:solidFill>
        </p:spPr>
        <p:txBody>
          <a:bodyPr wrap="square" lIns="0" tIns="0" rIns="0" bIns="0" rtlCol="0">
            <a:noAutofit/>
          </a:bodyPr>
          <a:lstStyle/>
          <a:p>
            <a:endParaRPr sz="1793"/>
          </a:p>
        </p:txBody>
      </p:sp>
      <p:sp>
        <p:nvSpPr>
          <p:cNvPr id="31" name="object 31"/>
          <p:cNvSpPr/>
          <p:nvPr/>
        </p:nvSpPr>
        <p:spPr>
          <a:xfrm>
            <a:off x="5701602" y="2363530"/>
            <a:ext cx="1702733" cy="678410"/>
          </a:xfrm>
          <a:custGeom>
            <a:avLst/>
            <a:gdLst/>
            <a:ahLst/>
            <a:cxnLst/>
            <a:rect l="l" t="t" r="r" b="b"/>
            <a:pathLst>
              <a:path w="1709039" h="680923">
                <a:moveTo>
                  <a:pt x="0" y="680923"/>
                </a:moveTo>
                <a:lnTo>
                  <a:pt x="1709039" y="680923"/>
                </a:lnTo>
                <a:lnTo>
                  <a:pt x="1709039" y="0"/>
                </a:lnTo>
                <a:lnTo>
                  <a:pt x="0" y="0"/>
                </a:lnTo>
                <a:lnTo>
                  <a:pt x="0" y="680923"/>
                </a:lnTo>
                <a:close/>
              </a:path>
            </a:pathLst>
          </a:custGeom>
          <a:solidFill>
            <a:srgbClr val="EAEEF7"/>
          </a:solidFill>
        </p:spPr>
        <p:txBody>
          <a:bodyPr wrap="square" lIns="0" tIns="0" rIns="0" bIns="0" rtlCol="0">
            <a:noAutofit/>
          </a:bodyPr>
          <a:lstStyle/>
          <a:p>
            <a:r>
              <a:rPr lang="es-ES" sz="1793" dirty="0"/>
              <a:t>    </a:t>
            </a:r>
            <a:endParaRPr sz="1793" dirty="0"/>
          </a:p>
        </p:txBody>
      </p:sp>
      <p:sp>
        <p:nvSpPr>
          <p:cNvPr id="32" name="object 32"/>
          <p:cNvSpPr/>
          <p:nvPr/>
        </p:nvSpPr>
        <p:spPr>
          <a:xfrm>
            <a:off x="7404335" y="2363530"/>
            <a:ext cx="1739933" cy="678410"/>
          </a:xfrm>
          <a:custGeom>
            <a:avLst/>
            <a:gdLst/>
            <a:ahLst/>
            <a:cxnLst/>
            <a:rect l="l" t="t" r="r" b="b"/>
            <a:pathLst>
              <a:path w="1746377" h="680923">
                <a:moveTo>
                  <a:pt x="0" y="680923"/>
                </a:moveTo>
                <a:lnTo>
                  <a:pt x="1746377" y="680923"/>
                </a:lnTo>
                <a:lnTo>
                  <a:pt x="1746377" y="0"/>
                </a:lnTo>
                <a:lnTo>
                  <a:pt x="0" y="0"/>
                </a:lnTo>
                <a:lnTo>
                  <a:pt x="0" y="680923"/>
                </a:lnTo>
                <a:close/>
              </a:path>
            </a:pathLst>
          </a:custGeom>
          <a:solidFill>
            <a:srgbClr val="EAEEF7"/>
          </a:solidFill>
        </p:spPr>
        <p:txBody>
          <a:bodyPr wrap="square" lIns="0" tIns="0" rIns="0" bIns="0" rtlCol="0">
            <a:noAutofit/>
          </a:bodyPr>
          <a:lstStyle/>
          <a:p>
            <a:endParaRPr sz="1793" dirty="0"/>
          </a:p>
        </p:txBody>
      </p:sp>
      <p:sp>
        <p:nvSpPr>
          <p:cNvPr id="33" name="object 33"/>
          <p:cNvSpPr/>
          <p:nvPr/>
        </p:nvSpPr>
        <p:spPr>
          <a:xfrm>
            <a:off x="9144267" y="2363530"/>
            <a:ext cx="1731708" cy="678410"/>
          </a:xfrm>
          <a:custGeom>
            <a:avLst/>
            <a:gdLst/>
            <a:ahLst/>
            <a:cxnLst/>
            <a:rect l="l" t="t" r="r" b="b"/>
            <a:pathLst>
              <a:path w="1738122" h="680923">
                <a:moveTo>
                  <a:pt x="0" y="680923"/>
                </a:moveTo>
                <a:lnTo>
                  <a:pt x="1738122" y="680923"/>
                </a:lnTo>
                <a:lnTo>
                  <a:pt x="1738122" y="0"/>
                </a:lnTo>
                <a:lnTo>
                  <a:pt x="0" y="0"/>
                </a:lnTo>
                <a:lnTo>
                  <a:pt x="0" y="680923"/>
                </a:lnTo>
                <a:close/>
              </a:path>
            </a:pathLst>
          </a:custGeom>
          <a:solidFill>
            <a:srgbClr val="EAEEF7"/>
          </a:solidFill>
        </p:spPr>
        <p:txBody>
          <a:bodyPr wrap="square" lIns="0" tIns="0" rIns="0" bIns="0" rtlCol="0">
            <a:noAutofit/>
          </a:bodyPr>
          <a:lstStyle/>
          <a:p>
            <a:endParaRPr sz="1793"/>
          </a:p>
        </p:txBody>
      </p:sp>
      <p:sp>
        <p:nvSpPr>
          <p:cNvPr id="34" name="object 34"/>
          <p:cNvSpPr/>
          <p:nvPr/>
        </p:nvSpPr>
        <p:spPr>
          <a:xfrm>
            <a:off x="10876102" y="2363530"/>
            <a:ext cx="1215131" cy="678410"/>
          </a:xfrm>
          <a:custGeom>
            <a:avLst/>
            <a:gdLst/>
            <a:ahLst/>
            <a:cxnLst/>
            <a:rect l="l" t="t" r="r" b="b"/>
            <a:pathLst>
              <a:path w="1219631" h="680923">
                <a:moveTo>
                  <a:pt x="0" y="680923"/>
                </a:moveTo>
                <a:lnTo>
                  <a:pt x="1219631" y="680923"/>
                </a:lnTo>
                <a:lnTo>
                  <a:pt x="1219631" y="0"/>
                </a:lnTo>
                <a:lnTo>
                  <a:pt x="0" y="0"/>
                </a:lnTo>
                <a:lnTo>
                  <a:pt x="0" y="680923"/>
                </a:lnTo>
                <a:close/>
              </a:path>
            </a:pathLst>
          </a:custGeom>
          <a:solidFill>
            <a:srgbClr val="EAEEF7"/>
          </a:solidFill>
        </p:spPr>
        <p:txBody>
          <a:bodyPr wrap="square" lIns="0" tIns="0" rIns="0" bIns="0" rtlCol="0">
            <a:noAutofit/>
          </a:bodyPr>
          <a:lstStyle/>
          <a:p>
            <a:endParaRPr sz="1793"/>
          </a:p>
        </p:txBody>
      </p:sp>
      <p:sp>
        <p:nvSpPr>
          <p:cNvPr id="22" name="object 22"/>
          <p:cNvSpPr txBox="1"/>
          <p:nvPr/>
        </p:nvSpPr>
        <p:spPr>
          <a:xfrm>
            <a:off x="5797386" y="1965286"/>
            <a:ext cx="1429773" cy="202955"/>
          </a:xfrm>
          <a:prstGeom prst="rect">
            <a:avLst/>
          </a:prstGeom>
        </p:spPr>
        <p:txBody>
          <a:bodyPr wrap="square" lIns="0" tIns="0" rIns="0" bIns="0" rtlCol="0">
            <a:noAutofit/>
          </a:bodyPr>
          <a:lstStyle/>
          <a:p>
            <a:pPr marL="12653">
              <a:lnSpc>
                <a:spcPts val="1524"/>
              </a:lnSpc>
              <a:spcBef>
                <a:spcPts val="76"/>
              </a:spcBef>
            </a:pPr>
            <a:r>
              <a:rPr sz="2092" b="1" baseline="1950" dirty="0">
                <a:latin typeface="Calibri"/>
                <a:cs typeface="Calibri"/>
              </a:rPr>
              <a:t>FUENTE</a:t>
            </a:r>
            <a:r>
              <a:rPr sz="2092" b="1" spc="-19" baseline="1950" dirty="0">
                <a:latin typeface="Calibri"/>
                <a:cs typeface="Calibri"/>
              </a:rPr>
              <a:t> </a:t>
            </a:r>
            <a:r>
              <a:rPr sz="2092" b="1" baseline="1950" dirty="0">
                <a:latin typeface="Calibri"/>
                <a:cs typeface="Calibri"/>
              </a:rPr>
              <a:t>PR</a:t>
            </a:r>
            <a:r>
              <a:rPr sz="2092" b="1" spc="-4" baseline="1950" dirty="0">
                <a:latin typeface="Calibri"/>
                <a:cs typeface="Calibri"/>
              </a:rPr>
              <a:t>I</a:t>
            </a:r>
            <a:r>
              <a:rPr sz="2092" b="1" baseline="1950" dirty="0">
                <a:latin typeface="Calibri"/>
                <a:cs typeface="Calibri"/>
              </a:rPr>
              <a:t>NCI</a:t>
            </a:r>
            <a:r>
              <a:rPr sz="2092" b="1" spc="-100" baseline="1950" dirty="0">
                <a:latin typeface="Calibri"/>
                <a:cs typeface="Calibri"/>
              </a:rPr>
              <a:t>P</a:t>
            </a:r>
            <a:r>
              <a:rPr sz="2092" b="1" baseline="1950" dirty="0">
                <a:latin typeface="Calibri"/>
                <a:cs typeface="Calibri"/>
              </a:rPr>
              <a:t>AL</a:t>
            </a:r>
            <a:endParaRPr sz="1395">
              <a:latin typeface="Calibri"/>
              <a:cs typeface="Calibri"/>
            </a:endParaRPr>
          </a:p>
        </p:txBody>
      </p:sp>
      <p:sp>
        <p:nvSpPr>
          <p:cNvPr id="21" name="object 21"/>
          <p:cNvSpPr txBox="1"/>
          <p:nvPr/>
        </p:nvSpPr>
        <p:spPr>
          <a:xfrm>
            <a:off x="7500372" y="1965286"/>
            <a:ext cx="1577482" cy="202955"/>
          </a:xfrm>
          <a:prstGeom prst="rect">
            <a:avLst/>
          </a:prstGeom>
        </p:spPr>
        <p:txBody>
          <a:bodyPr wrap="square" lIns="0" tIns="0" rIns="0" bIns="0" rtlCol="0">
            <a:noAutofit/>
          </a:bodyPr>
          <a:lstStyle/>
          <a:p>
            <a:pPr marL="12653">
              <a:lnSpc>
                <a:spcPts val="1524"/>
              </a:lnSpc>
              <a:spcBef>
                <a:spcPts val="76"/>
              </a:spcBef>
            </a:pPr>
            <a:r>
              <a:rPr sz="2092" b="1" spc="-75" baseline="1950" dirty="0">
                <a:latin typeface="Calibri"/>
                <a:cs typeface="Calibri"/>
              </a:rPr>
              <a:t>V</a:t>
            </a:r>
            <a:r>
              <a:rPr sz="2092" b="1" baseline="1950" dirty="0">
                <a:latin typeface="Calibri"/>
                <a:cs typeface="Calibri"/>
              </a:rPr>
              <a:t>A</a:t>
            </a:r>
            <a:r>
              <a:rPr sz="2092" b="1" spc="-29" baseline="1950" dirty="0">
                <a:latin typeface="Calibri"/>
                <a:cs typeface="Calibri"/>
              </a:rPr>
              <a:t>L</a:t>
            </a:r>
            <a:r>
              <a:rPr sz="2092" b="1" baseline="1950" dirty="0">
                <a:latin typeface="Calibri"/>
                <a:cs typeface="Calibri"/>
              </a:rPr>
              <a:t>OR</a:t>
            </a:r>
            <a:r>
              <a:rPr sz="2092" b="1" spc="-14" baseline="1950" dirty="0">
                <a:latin typeface="Calibri"/>
                <a:cs typeface="Calibri"/>
              </a:rPr>
              <a:t> </a:t>
            </a:r>
            <a:r>
              <a:rPr lang="es-ES" sz="2092" b="1" spc="-14" baseline="1950" dirty="0">
                <a:latin typeface="Calibri"/>
                <a:cs typeface="Calibri"/>
              </a:rPr>
              <a:t>EJECUTADO</a:t>
            </a:r>
            <a:endParaRPr sz="1395" dirty="0">
              <a:latin typeface="Calibri"/>
              <a:cs typeface="Calibri"/>
            </a:endParaRPr>
          </a:p>
        </p:txBody>
      </p:sp>
      <p:sp>
        <p:nvSpPr>
          <p:cNvPr id="20" name="object 20"/>
          <p:cNvSpPr txBox="1"/>
          <p:nvPr/>
        </p:nvSpPr>
        <p:spPr>
          <a:xfrm>
            <a:off x="9374473" y="1891663"/>
            <a:ext cx="1107024" cy="309242"/>
          </a:xfrm>
          <a:prstGeom prst="rect">
            <a:avLst/>
          </a:prstGeom>
        </p:spPr>
        <p:txBody>
          <a:bodyPr wrap="square" lIns="0" tIns="0" rIns="0" bIns="0" rtlCol="0">
            <a:noAutofit/>
          </a:bodyPr>
          <a:lstStyle/>
          <a:p>
            <a:pPr marL="12653">
              <a:lnSpc>
                <a:spcPts val="1524"/>
              </a:lnSpc>
              <a:spcBef>
                <a:spcPts val="76"/>
              </a:spcBef>
            </a:pPr>
            <a:r>
              <a:rPr lang="es-ES" sz="2092" b="1" spc="-4" baseline="1950" dirty="0">
                <a:latin typeface="Calibri"/>
                <a:cs typeface="Calibri"/>
              </a:rPr>
              <a:t>Otras Fuentes</a:t>
            </a:r>
          </a:p>
          <a:p>
            <a:pPr marL="12653">
              <a:lnSpc>
                <a:spcPts val="1524"/>
              </a:lnSpc>
              <a:spcBef>
                <a:spcPts val="76"/>
              </a:spcBef>
            </a:pPr>
            <a:r>
              <a:rPr sz="2092" b="1" spc="-4" baseline="1950" dirty="0">
                <a:latin typeface="Calibri"/>
                <a:cs typeface="Calibri"/>
              </a:rPr>
              <a:t>(</a:t>
            </a:r>
            <a:r>
              <a:rPr sz="2092" b="1" baseline="1950" dirty="0">
                <a:latin typeface="Calibri"/>
                <a:cs typeface="Calibri"/>
              </a:rPr>
              <a:t>C</a:t>
            </a:r>
            <a:r>
              <a:rPr sz="2092" b="1" spc="-39" baseline="1950" dirty="0">
                <a:latin typeface="Calibri"/>
                <a:cs typeface="Calibri"/>
              </a:rPr>
              <a:t>U</a:t>
            </a:r>
            <a:r>
              <a:rPr sz="2092" b="1" baseline="1950" dirty="0">
                <a:latin typeface="Calibri"/>
                <a:cs typeface="Calibri"/>
              </a:rPr>
              <a:t>A</a:t>
            </a:r>
            <a:r>
              <a:rPr sz="2092" b="1" spc="-4" baseline="1950" dirty="0">
                <a:latin typeface="Calibri"/>
                <a:cs typeface="Calibri"/>
              </a:rPr>
              <a:t>L</a:t>
            </a:r>
            <a:r>
              <a:rPr sz="2092" b="1" spc="-9" baseline="1950" dirty="0">
                <a:latin typeface="Calibri"/>
                <a:cs typeface="Calibri"/>
              </a:rPr>
              <a:t>E</a:t>
            </a:r>
            <a:r>
              <a:rPr sz="2092" b="1" baseline="1950" dirty="0">
                <a:latin typeface="Calibri"/>
                <a:cs typeface="Calibri"/>
              </a:rPr>
              <a:t>S)</a:t>
            </a:r>
            <a:endParaRPr sz="1395" dirty="0">
              <a:latin typeface="Calibri"/>
              <a:cs typeface="Calibri"/>
            </a:endParaRPr>
          </a:p>
        </p:txBody>
      </p:sp>
      <p:sp>
        <p:nvSpPr>
          <p:cNvPr id="19" name="object 19"/>
          <p:cNvSpPr txBox="1"/>
          <p:nvPr/>
        </p:nvSpPr>
        <p:spPr>
          <a:xfrm>
            <a:off x="10942389" y="1918948"/>
            <a:ext cx="891575" cy="202955"/>
          </a:xfrm>
          <a:prstGeom prst="rect">
            <a:avLst/>
          </a:prstGeom>
        </p:spPr>
        <p:txBody>
          <a:bodyPr wrap="square" lIns="0" tIns="0" rIns="0" bIns="0" rtlCol="0">
            <a:noAutofit/>
          </a:bodyPr>
          <a:lstStyle/>
          <a:p>
            <a:pPr marL="12653">
              <a:lnSpc>
                <a:spcPts val="1524"/>
              </a:lnSpc>
              <a:spcBef>
                <a:spcPts val="76"/>
              </a:spcBef>
            </a:pPr>
            <a:r>
              <a:rPr sz="2092" b="1" baseline="1950" dirty="0">
                <a:latin typeface="Calibri"/>
                <a:cs typeface="Calibri"/>
              </a:rPr>
              <a:t>P</a:t>
            </a:r>
            <a:r>
              <a:rPr sz="2092" b="1" spc="-14" baseline="1950" dirty="0">
                <a:latin typeface="Calibri"/>
                <a:cs typeface="Calibri"/>
              </a:rPr>
              <a:t>R</a:t>
            </a:r>
            <a:r>
              <a:rPr sz="2092" b="1" baseline="1950" dirty="0">
                <a:latin typeface="Calibri"/>
                <a:cs typeface="Calibri"/>
              </a:rPr>
              <a:t>ODU</a:t>
            </a:r>
            <a:r>
              <a:rPr sz="2092" b="1" spc="9" baseline="1950" dirty="0">
                <a:latin typeface="Calibri"/>
                <a:cs typeface="Calibri"/>
              </a:rPr>
              <a:t>C</a:t>
            </a:r>
            <a:r>
              <a:rPr sz="2092" b="1" spc="-34" baseline="1950" dirty="0">
                <a:latin typeface="Calibri"/>
                <a:cs typeface="Calibri"/>
              </a:rPr>
              <a:t>T</a:t>
            </a:r>
            <a:r>
              <a:rPr sz="2092" b="1" baseline="1950" dirty="0">
                <a:latin typeface="Calibri"/>
                <a:cs typeface="Calibri"/>
              </a:rPr>
              <a:t>O</a:t>
            </a:r>
            <a:endParaRPr sz="1395" dirty="0">
              <a:latin typeface="Calibri"/>
              <a:cs typeface="Calibri"/>
            </a:endParaRPr>
          </a:p>
        </p:txBody>
      </p:sp>
      <p:sp>
        <p:nvSpPr>
          <p:cNvPr id="13" name="object 13"/>
          <p:cNvSpPr txBox="1"/>
          <p:nvPr/>
        </p:nvSpPr>
        <p:spPr>
          <a:xfrm>
            <a:off x="5877481" y="3662214"/>
            <a:ext cx="5760273" cy="278874"/>
          </a:xfrm>
          <a:prstGeom prst="rect">
            <a:avLst/>
          </a:prstGeom>
        </p:spPr>
        <p:txBody>
          <a:bodyPr wrap="square" lIns="0" tIns="0" rIns="0" bIns="0" rtlCol="0">
            <a:noAutofit/>
          </a:bodyPr>
          <a:lstStyle/>
          <a:p>
            <a:pPr marL="12653">
              <a:lnSpc>
                <a:spcPts val="2142"/>
              </a:lnSpc>
              <a:spcBef>
                <a:spcPts val="107"/>
              </a:spcBef>
            </a:pPr>
            <a:endParaRPr sz="1993" dirty="0">
              <a:latin typeface="Arial"/>
              <a:cs typeface="Arial"/>
            </a:endParaRPr>
          </a:p>
        </p:txBody>
      </p:sp>
      <p:sp>
        <p:nvSpPr>
          <p:cNvPr id="12" name="object 12"/>
          <p:cNvSpPr txBox="1"/>
          <p:nvPr/>
        </p:nvSpPr>
        <p:spPr>
          <a:xfrm>
            <a:off x="5877481" y="3965889"/>
            <a:ext cx="260618" cy="278874"/>
          </a:xfrm>
          <a:prstGeom prst="rect">
            <a:avLst/>
          </a:prstGeom>
        </p:spPr>
        <p:txBody>
          <a:bodyPr wrap="square" lIns="0" tIns="0" rIns="0" bIns="0" rtlCol="0">
            <a:noAutofit/>
          </a:bodyPr>
          <a:lstStyle/>
          <a:p>
            <a:pPr marL="12653">
              <a:lnSpc>
                <a:spcPts val="2142"/>
              </a:lnSpc>
              <a:spcBef>
                <a:spcPts val="107"/>
              </a:spcBef>
            </a:pPr>
            <a:endParaRPr sz="1993" dirty="0">
              <a:latin typeface="Arial"/>
              <a:cs typeface="Arial"/>
            </a:endParaRPr>
          </a:p>
        </p:txBody>
      </p:sp>
      <p:sp>
        <p:nvSpPr>
          <p:cNvPr id="10" name="object 10"/>
          <p:cNvSpPr txBox="1"/>
          <p:nvPr/>
        </p:nvSpPr>
        <p:spPr>
          <a:xfrm>
            <a:off x="7578927" y="3965889"/>
            <a:ext cx="345310" cy="278874"/>
          </a:xfrm>
          <a:prstGeom prst="rect">
            <a:avLst/>
          </a:prstGeom>
        </p:spPr>
        <p:txBody>
          <a:bodyPr wrap="square" lIns="0" tIns="0" rIns="0" bIns="0" rtlCol="0">
            <a:noAutofit/>
          </a:bodyPr>
          <a:lstStyle/>
          <a:p>
            <a:pPr marL="12653">
              <a:lnSpc>
                <a:spcPts val="2142"/>
              </a:lnSpc>
              <a:spcBef>
                <a:spcPts val="107"/>
              </a:spcBef>
            </a:pPr>
            <a:endParaRPr sz="1993" dirty="0">
              <a:latin typeface="Arial"/>
              <a:cs typeface="Arial"/>
            </a:endParaRPr>
          </a:p>
        </p:txBody>
      </p:sp>
      <p:sp>
        <p:nvSpPr>
          <p:cNvPr id="8" name="object 8"/>
          <p:cNvSpPr txBox="1"/>
          <p:nvPr/>
        </p:nvSpPr>
        <p:spPr>
          <a:xfrm>
            <a:off x="8197381" y="3965889"/>
            <a:ext cx="485027" cy="278874"/>
          </a:xfrm>
          <a:prstGeom prst="rect">
            <a:avLst/>
          </a:prstGeom>
        </p:spPr>
        <p:txBody>
          <a:bodyPr wrap="square" lIns="0" tIns="0" rIns="0" bIns="0" rtlCol="0">
            <a:noAutofit/>
          </a:bodyPr>
          <a:lstStyle/>
          <a:p>
            <a:pPr marL="12653">
              <a:lnSpc>
                <a:spcPts val="2142"/>
              </a:lnSpc>
              <a:spcBef>
                <a:spcPts val="107"/>
              </a:spcBef>
            </a:pPr>
            <a:endParaRPr sz="1993" dirty="0">
              <a:latin typeface="Arial"/>
              <a:cs typeface="Arial"/>
            </a:endParaRPr>
          </a:p>
        </p:txBody>
      </p:sp>
      <p:sp>
        <p:nvSpPr>
          <p:cNvPr id="7" name="object 7"/>
          <p:cNvSpPr txBox="1"/>
          <p:nvPr/>
        </p:nvSpPr>
        <p:spPr>
          <a:xfrm>
            <a:off x="8689559" y="3965889"/>
            <a:ext cx="1022592" cy="278874"/>
          </a:xfrm>
          <a:prstGeom prst="rect">
            <a:avLst/>
          </a:prstGeom>
        </p:spPr>
        <p:txBody>
          <a:bodyPr wrap="square" lIns="0" tIns="0" rIns="0" bIns="0" rtlCol="0">
            <a:noAutofit/>
          </a:bodyPr>
          <a:lstStyle/>
          <a:p>
            <a:pPr marL="12653">
              <a:lnSpc>
                <a:spcPts val="2142"/>
              </a:lnSpc>
              <a:spcBef>
                <a:spcPts val="107"/>
              </a:spcBef>
            </a:pPr>
            <a:endParaRPr sz="1993" dirty="0">
              <a:latin typeface="Arial"/>
              <a:cs typeface="Arial"/>
            </a:endParaRPr>
          </a:p>
        </p:txBody>
      </p:sp>
      <p:sp>
        <p:nvSpPr>
          <p:cNvPr id="6" name="object 6"/>
          <p:cNvSpPr txBox="1"/>
          <p:nvPr/>
        </p:nvSpPr>
        <p:spPr>
          <a:xfrm>
            <a:off x="9714738" y="3965889"/>
            <a:ext cx="401602" cy="278874"/>
          </a:xfrm>
          <a:prstGeom prst="rect">
            <a:avLst/>
          </a:prstGeom>
        </p:spPr>
        <p:txBody>
          <a:bodyPr wrap="square" lIns="0" tIns="0" rIns="0" bIns="0" rtlCol="0">
            <a:noAutofit/>
          </a:bodyPr>
          <a:lstStyle/>
          <a:p>
            <a:pPr marL="12653">
              <a:lnSpc>
                <a:spcPts val="2142"/>
              </a:lnSpc>
              <a:spcBef>
                <a:spcPts val="107"/>
              </a:spcBef>
            </a:pPr>
            <a:endParaRPr sz="1993" dirty="0">
              <a:latin typeface="Arial"/>
              <a:cs typeface="Arial"/>
            </a:endParaRPr>
          </a:p>
        </p:txBody>
      </p:sp>
      <p:sp>
        <p:nvSpPr>
          <p:cNvPr id="4" name="object 4"/>
          <p:cNvSpPr txBox="1"/>
          <p:nvPr/>
        </p:nvSpPr>
        <p:spPr>
          <a:xfrm>
            <a:off x="9927877" y="6485279"/>
            <a:ext cx="2195252" cy="278875"/>
          </a:xfrm>
          <a:prstGeom prst="rect">
            <a:avLst/>
          </a:prstGeom>
        </p:spPr>
        <p:txBody>
          <a:bodyPr wrap="square" lIns="0" tIns="0" rIns="0" bIns="0" rtlCol="0">
            <a:noAutofit/>
          </a:bodyPr>
          <a:lstStyle/>
          <a:p>
            <a:pPr marL="12653">
              <a:lnSpc>
                <a:spcPts val="2097"/>
              </a:lnSpc>
              <a:spcBef>
                <a:spcPts val="105"/>
              </a:spcBef>
            </a:pPr>
            <a:r>
              <a:rPr sz="1993" b="1" dirty="0">
                <a:solidFill>
                  <a:srgbClr val="2D75B6"/>
                </a:solidFill>
                <a:latin typeface="Times New Roman"/>
                <a:cs typeface="Times New Roman"/>
              </a:rPr>
              <a:t>#Junt</a:t>
            </a:r>
            <a:r>
              <a:rPr sz="1993" b="1" spc="-4" dirty="0">
                <a:solidFill>
                  <a:srgbClr val="2D75B6"/>
                </a:solidFill>
                <a:latin typeface="Times New Roman"/>
                <a:cs typeface="Times New Roman"/>
              </a:rPr>
              <a:t>o</a:t>
            </a:r>
            <a:r>
              <a:rPr sz="1993" b="1" dirty="0">
                <a:solidFill>
                  <a:srgbClr val="2D75B6"/>
                </a:solidFill>
                <a:latin typeface="Times New Roman"/>
                <a:cs typeface="Times New Roman"/>
              </a:rPr>
              <a:t>sPodemos</a:t>
            </a:r>
            <a:endParaRPr sz="1993">
              <a:latin typeface="Times New Roman"/>
              <a:cs typeface="Times New Roman"/>
            </a:endParaRPr>
          </a:p>
        </p:txBody>
      </p:sp>
      <p:sp>
        <p:nvSpPr>
          <p:cNvPr id="3" name="object 3"/>
          <p:cNvSpPr txBox="1"/>
          <p:nvPr/>
        </p:nvSpPr>
        <p:spPr>
          <a:xfrm>
            <a:off x="100767" y="1736138"/>
            <a:ext cx="5534421" cy="1305802"/>
          </a:xfrm>
          <a:prstGeom prst="rect">
            <a:avLst/>
          </a:prstGeom>
        </p:spPr>
        <p:txBody>
          <a:bodyPr wrap="square" lIns="0" tIns="0" rIns="0" bIns="0" rtlCol="0">
            <a:noAutofit/>
          </a:bodyPr>
          <a:lstStyle/>
          <a:p>
            <a:pPr marL="91038">
              <a:lnSpc>
                <a:spcPct val="101725"/>
              </a:lnSpc>
              <a:spcBef>
                <a:spcPts val="339"/>
              </a:spcBef>
            </a:pPr>
            <a:r>
              <a:rPr lang="es-CO" sz="1400" b="1" dirty="0">
                <a:solidFill>
                  <a:schemeClr val="tx2"/>
                </a:solidFill>
              </a:rPr>
              <a:t>INDICADOR DE PRODUCTO: </a:t>
            </a:r>
            <a:r>
              <a:rPr lang="es-CO" sz="1400" b="1" dirty="0">
                <a:solidFill>
                  <a:schemeClr val="accent2"/>
                </a:solidFill>
                <a:cs typeface="Arial" panose="020B0604020202020204" pitchFamily="34" charset="0"/>
              </a:rPr>
              <a:t>Avance en la implementación de MIPG</a:t>
            </a:r>
          </a:p>
          <a:p>
            <a:pPr marL="91038">
              <a:lnSpc>
                <a:spcPct val="101725"/>
              </a:lnSpc>
              <a:spcBef>
                <a:spcPts val="339"/>
              </a:spcBef>
            </a:pPr>
            <a:r>
              <a:rPr sz="1594" b="1" spc="-19" dirty="0" err="1">
                <a:solidFill>
                  <a:srgbClr val="44536A"/>
                </a:solidFill>
                <a:latin typeface="Calibri"/>
                <a:cs typeface="Calibri"/>
              </a:rPr>
              <a:t>P</a:t>
            </a:r>
            <a:r>
              <a:rPr sz="1594" b="1" dirty="0" err="1">
                <a:solidFill>
                  <a:srgbClr val="44536A"/>
                </a:solidFill>
                <a:latin typeface="Calibri"/>
                <a:cs typeface="Calibri"/>
              </a:rPr>
              <a:t>eri</a:t>
            </a:r>
            <a:r>
              <a:rPr sz="1594" b="1" spc="4" dirty="0" err="1">
                <a:solidFill>
                  <a:srgbClr val="44536A"/>
                </a:solidFill>
                <a:latin typeface="Calibri"/>
                <a:cs typeface="Calibri"/>
              </a:rPr>
              <a:t>o</a:t>
            </a:r>
            <a:r>
              <a:rPr sz="1594" b="1" spc="-4" dirty="0" err="1">
                <a:solidFill>
                  <a:srgbClr val="44536A"/>
                </a:solidFill>
                <a:latin typeface="Calibri"/>
                <a:cs typeface="Calibri"/>
              </a:rPr>
              <a:t>d</a:t>
            </a:r>
            <a:r>
              <a:rPr sz="1594" b="1" dirty="0" err="1">
                <a:solidFill>
                  <a:srgbClr val="44536A"/>
                </a:solidFill>
                <a:latin typeface="Calibri"/>
                <a:cs typeface="Calibri"/>
              </a:rPr>
              <a:t>i</a:t>
            </a:r>
            <a:r>
              <a:rPr sz="1594" b="1" spc="4" dirty="0" err="1">
                <a:solidFill>
                  <a:srgbClr val="44536A"/>
                </a:solidFill>
                <a:latin typeface="Calibri"/>
                <a:cs typeface="Calibri"/>
              </a:rPr>
              <a:t>c</a:t>
            </a:r>
            <a:r>
              <a:rPr sz="1594" b="1" dirty="0" err="1">
                <a:solidFill>
                  <a:srgbClr val="44536A"/>
                </a:solidFill>
                <a:latin typeface="Calibri"/>
                <a:cs typeface="Calibri"/>
              </a:rPr>
              <a:t>idad</a:t>
            </a:r>
            <a:r>
              <a:rPr sz="1594" b="1" spc="-72" dirty="0">
                <a:solidFill>
                  <a:srgbClr val="44536A"/>
                </a:solidFill>
                <a:latin typeface="Calibri"/>
                <a:cs typeface="Calibri"/>
              </a:rPr>
              <a:t> </a:t>
            </a:r>
            <a:r>
              <a:rPr sz="1594" b="1" spc="-4" dirty="0">
                <a:solidFill>
                  <a:srgbClr val="44536A"/>
                </a:solidFill>
                <a:latin typeface="Calibri"/>
                <a:cs typeface="Calibri"/>
              </a:rPr>
              <a:t>d</a:t>
            </a:r>
            <a:r>
              <a:rPr sz="1594" b="1" dirty="0">
                <a:solidFill>
                  <a:srgbClr val="44536A"/>
                </a:solidFill>
                <a:latin typeface="Calibri"/>
                <a:cs typeface="Calibri"/>
              </a:rPr>
              <a:t>el</a:t>
            </a:r>
            <a:r>
              <a:rPr sz="1594" b="1" spc="-20" dirty="0">
                <a:solidFill>
                  <a:srgbClr val="44536A"/>
                </a:solidFill>
                <a:latin typeface="Calibri"/>
                <a:cs typeface="Calibri"/>
              </a:rPr>
              <a:t> </a:t>
            </a:r>
            <a:r>
              <a:rPr sz="1594" b="1" dirty="0" err="1">
                <a:solidFill>
                  <a:srgbClr val="44536A"/>
                </a:solidFill>
                <a:latin typeface="Calibri"/>
                <a:cs typeface="Calibri"/>
              </a:rPr>
              <a:t>I</a:t>
            </a:r>
            <a:r>
              <a:rPr sz="1594" b="1" spc="-4" dirty="0" err="1">
                <a:solidFill>
                  <a:srgbClr val="44536A"/>
                </a:solidFill>
                <a:latin typeface="Calibri"/>
                <a:cs typeface="Calibri"/>
              </a:rPr>
              <a:t>nd</a:t>
            </a:r>
            <a:r>
              <a:rPr sz="1594" b="1" dirty="0" err="1">
                <a:solidFill>
                  <a:srgbClr val="44536A"/>
                </a:solidFill>
                <a:latin typeface="Calibri"/>
                <a:cs typeface="Calibri"/>
              </a:rPr>
              <a:t>ica</a:t>
            </a:r>
            <a:r>
              <a:rPr sz="1594" b="1" spc="-4" dirty="0" err="1">
                <a:solidFill>
                  <a:srgbClr val="44536A"/>
                </a:solidFill>
                <a:latin typeface="Calibri"/>
                <a:cs typeface="Calibri"/>
              </a:rPr>
              <a:t>d</a:t>
            </a:r>
            <a:r>
              <a:rPr sz="1594" b="1" spc="4" dirty="0" err="1">
                <a:solidFill>
                  <a:srgbClr val="44536A"/>
                </a:solidFill>
                <a:latin typeface="Calibri"/>
                <a:cs typeface="Calibri"/>
              </a:rPr>
              <a:t>o</a:t>
            </a:r>
            <a:r>
              <a:rPr sz="1594" b="1" dirty="0" err="1">
                <a:solidFill>
                  <a:srgbClr val="44536A"/>
                </a:solidFill>
                <a:latin typeface="Calibri"/>
                <a:cs typeface="Calibri"/>
              </a:rPr>
              <a:t>r</a:t>
            </a:r>
            <a:r>
              <a:rPr sz="1594" b="1" dirty="0">
                <a:latin typeface="Calibri"/>
                <a:cs typeface="Calibri"/>
              </a:rPr>
              <a:t>:</a:t>
            </a:r>
            <a:r>
              <a:rPr sz="1594" b="1" spc="-22" dirty="0">
                <a:latin typeface="Calibri"/>
                <a:cs typeface="Calibri"/>
              </a:rPr>
              <a:t> </a:t>
            </a:r>
            <a:r>
              <a:rPr lang="es-CO" sz="1594" b="1" spc="-22" dirty="0">
                <a:latin typeface="Calibri"/>
                <a:cs typeface="Calibri"/>
              </a:rPr>
              <a:t>Anual </a:t>
            </a:r>
            <a:endParaRPr sz="1594" dirty="0">
              <a:latin typeface="Calibri"/>
              <a:cs typeface="Calibri"/>
            </a:endParaRPr>
          </a:p>
          <a:p>
            <a:pPr marL="91038">
              <a:lnSpc>
                <a:spcPts val="1913"/>
              </a:lnSpc>
              <a:spcBef>
                <a:spcPts val="96"/>
              </a:spcBef>
            </a:pPr>
            <a:r>
              <a:rPr sz="2391" b="1" spc="-79" baseline="1706" dirty="0">
                <a:solidFill>
                  <a:srgbClr val="44536A"/>
                </a:solidFill>
                <a:latin typeface="Calibri"/>
                <a:cs typeface="Calibri"/>
              </a:rPr>
              <a:t>V</a:t>
            </a:r>
            <a:r>
              <a:rPr sz="2391" b="1" baseline="1706" dirty="0">
                <a:solidFill>
                  <a:srgbClr val="44536A"/>
                </a:solidFill>
                <a:latin typeface="Calibri"/>
                <a:cs typeface="Calibri"/>
              </a:rPr>
              <a:t>a</a:t>
            </a:r>
            <a:r>
              <a:rPr sz="2391" b="1" spc="4" baseline="1706" dirty="0">
                <a:solidFill>
                  <a:srgbClr val="44536A"/>
                </a:solidFill>
                <a:latin typeface="Calibri"/>
                <a:cs typeface="Calibri"/>
              </a:rPr>
              <a:t>lo</a:t>
            </a:r>
            <a:r>
              <a:rPr sz="2391" b="1" baseline="1706" dirty="0">
                <a:solidFill>
                  <a:srgbClr val="44536A"/>
                </a:solidFill>
                <a:latin typeface="Calibri"/>
                <a:cs typeface="Calibri"/>
              </a:rPr>
              <a:t>r</a:t>
            </a:r>
            <a:r>
              <a:rPr sz="2391" b="1" spc="-35" baseline="1706" dirty="0">
                <a:solidFill>
                  <a:srgbClr val="44536A"/>
                </a:solidFill>
                <a:latin typeface="Calibri"/>
                <a:cs typeface="Calibri"/>
              </a:rPr>
              <a:t> </a:t>
            </a:r>
            <a:r>
              <a:rPr sz="2391" b="1" spc="-4" baseline="1706" dirty="0">
                <a:solidFill>
                  <a:srgbClr val="44536A"/>
                </a:solidFill>
                <a:latin typeface="Calibri"/>
                <a:cs typeface="Calibri"/>
              </a:rPr>
              <a:t>p</a:t>
            </a:r>
            <a:r>
              <a:rPr sz="2391" b="1" spc="-29" baseline="1706" dirty="0">
                <a:solidFill>
                  <a:srgbClr val="44536A"/>
                </a:solidFill>
                <a:latin typeface="Calibri"/>
                <a:cs typeface="Calibri"/>
              </a:rPr>
              <a:t>r</a:t>
            </a:r>
            <a:r>
              <a:rPr sz="2391" b="1" spc="4" baseline="1706" dirty="0">
                <a:solidFill>
                  <a:srgbClr val="44536A"/>
                </a:solidFill>
                <a:latin typeface="Calibri"/>
                <a:cs typeface="Calibri"/>
              </a:rPr>
              <a:t>o</a:t>
            </a:r>
            <a:r>
              <a:rPr sz="2391" b="1" spc="-4" baseline="1706" dirty="0">
                <a:solidFill>
                  <a:srgbClr val="44536A"/>
                </a:solidFill>
                <a:latin typeface="Calibri"/>
                <a:cs typeface="Calibri"/>
              </a:rPr>
              <a:t>du</a:t>
            </a:r>
            <a:r>
              <a:rPr sz="2391" b="1" baseline="1706" dirty="0">
                <a:solidFill>
                  <a:srgbClr val="44536A"/>
                </a:solidFill>
                <a:latin typeface="Calibri"/>
                <a:cs typeface="Calibri"/>
              </a:rPr>
              <a:t>c</a:t>
            </a:r>
            <a:r>
              <a:rPr sz="2391" b="1" spc="-14" baseline="1706" dirty="0">
                <a:solidFill>
                  <a:srgbClr val="44536A"/>
                </a:solidFill>
                <a:latin typeface="Calibri"/>
                <a:cs typeface="Calibri"/>
              </a:rPr>
              <a:t>t</a:t>
            </a:r>
            <a:r>
              <a:rPr sz="2391" b="1" baseline="1706" dirty="0">
                <a:solidFill>
                  <a:srgbClr val="44536A"/>
                </a:solidFill>
                <a:latin typeface="Calibri"/>
                <a:cs typeface="Calibri"/>
              </a:rPr>
              <a:t>o</a:t>
            </a:r>
            <a:r>
              <a:rPr sz="2391" b="1" spc="-25" baseline="1706" dirty="0">
                <a:solidFill>
                  <a:srgbClr val="44536A"/>
                </a:solidFill>
                <a:latin typeface="Calibri"/>
                <a:cs typeface="Calibri"/>
              </a:rPr>
              <a:t> </a:t>
            </a:r>
            <a:r>
              <a:rPr sz="2391" b="1" baseline="1706" dirty="0">
                <a:solidFill>
                  <a:srgbClr val="44536A"/>
                </a:solidFill>
                <a:latin typeface="Calibri"/>
                <a:cs typeface="Calibri"/>
              </a:rPr>
              <a:t>espe</a:t>
            </a:r>
            <a:r>
              <a:rPr sz="2391" b="1" spc="-44" baseline="1706" dirty="0">
                <a:solidFill>
                  <a:srgbClr val="44536A"/>
                </a:solidFill>
                <a:latin typeface="Calibri"/>
                <a:cs typeface="Calibri"/>
              </a:rPr>
              <a:t>r</a:t>
            </a:r>
            <a:r>
              <a:rPr sz="2391" b="1" baseline="1706" dirty="0">
                <a:solidFill>
                  <a:srgbClr val="44536A"/>
                </a:solidFill>
                <a:latin typeface="Calibri"/>
                <a:cs typeface="Calibri"/>
              </a:rPr>
              <a:t>ado</a:t>
            </a:r>
            <a:r>
              <a:rPr sz="2391" b="1" spc="-36" baseline="1706" dirty="0">
                <a:solidFill>
                  <a:srgbClr val="44536A"/>
                </a:solidFill>
                <a:latin typeface="Calibri"/>
                <a:cs typeface="Calibri"/>
              </a:rPr>
              <a:t> </a:t>
            </a:r>
            <a:r>
              <a:rPr sz="2391" b="1" baseline="1706" dirty="0">
                <a:solidFill>
                  <a:srgbClr val="44536A"/>
                </a:solidFill>
                <a:latin typeface="Calibri"/>
                <a:cs typeface="Calibri"/>
              </a:rPr>
              <a:t>al</a:t>
            </a:r>
            <a:r>
              <a:rPr sz="2391" b="1" spc="-21" baseline="1706" dirty="0">
                <a:solidFill>
                  <a:srgbClr val="44536A"/>
                </a:solidFill>
                <a:latin typeface="Calibri"/>
                <a:cs typeface="Calibri"/>
              </a:rPr>
              <a:t> </a:t>
            </a:r>
            <a:r>
              <a:rPr sz="2391" b="1" baseline="1706" dirty="0">
                <a:solidFill>
                  <a:srgbClr val="44536A"/>
                </a:solidFill>
                <a:latin typeface="Calibri"/>
                <a:cs typeface="Calibri"/>
              </a:rPr>
              <a:t>final</a:t>
            </a:r>
            <a:r>
              <a:rPr sz="2391" b="1" spc="-24" baseline="1706" dirty="0">
                <a:solidFill>
                  <a:srgbClr val="44536A"/>
                </a:solidFill>
                <a:latin typeface="Calibri"/>
                <a:cs typeface="Calibri"/>
              </a:rPr>
              <a:t> </a:t>
            </a:r>
            <a:r>
              <a:rPr sz="2391" b="1" spc="-4" baseline="1706" dirty="0">
                <a:solidFill>
                  <a:srgbClr val="44536A"/>
                </a:solidFill>
                <a:latin typeface="Calibri"/>
                <a:cs typeface="Calibri"/>
              </a:rPr>
              <a:t>d</a:t>
            </a:r>
            <a:r>
              <a:rPr sz="2391" b="1" baseline="1706" dirty="0">
                <a:solidFill>
                  <a:srgbClr val="44536A"/>
                </a:solidFill>
                <a:latin typeface="Calibri"/>
                <a:cs typeface="Calibri"/>
              </a:rPr>
              <a:t>el</a:t>
            </a:r>
            <a:r>
              <a:rPr sz="2391" b="1" spc="-20" baseline="1706" dirty="0">
                <a:solidFill>
                  <a:srgbClr val="44536A"/>
                </a:solidFill>
                <a:latin typeface="Calibri"/>
                <a:cs typeface="Calibri"/>
              </a:rPr>
              <a:t> </a:t>
            </a:r>
            <a:r>
              <a:rPr sz="2391" b="1" spc="4" baseline="1706" dirty="0" err="1">
                <a:solidFill>
                  <a:srgbClr val="44536A"/>
                </a:solidFill>
                <a:latin typeface="Calibri"/>
                <a:cs typeface="Calibri"/>
              </a:rPr>
              <a:t>c</a:t>
            </a:r>
            <a:r>
              <a:rPr sz="2391" b="1" spc="-4" baseline="1706" dirty="0" err="1">
                <a:solidFill>
                  <a:srgbClr val="44536A"/>
                </a:solidFill>
                <a:latin typeface="Calibri"/>
                <a:cs typeface="Calibri"/>
              </a:rPr>
              <a:t>ua</a:t>
            </a:r>
            <a:r>
              <a:rPr sz="2391" b="1" baseline="1706" dirty="0" err="1">
                <a:solidFill>
                  <a:srgbClr val="44536A"/>
                </a:solidFill>
                <a:latin typeface="Calibri"/>
                <a:cs typeface="Calibri"/>
              </a:rPr>
              <a:t>tr</a:t>
            </a:r>
            <a:r>
              <a:rPr lang="es-CO" sz="2391" b="1" baseline="1706" dirty="0">
                <a:solidFill>
                  <a:srgbClr val="44536A"/>
                </a:solidFill>
                <a:latin typeface="Calibri"/>
                <a:cs typeface="Calibri"/>
              </a:rPr>
              <a:t>i</a:t>
            </a:r>
            <a:r>
              <a:rPr sz="2391" b="1" baseline="1706" dirty="0" err="1">
                <a:solidFill>
                  <a:srgbClr val="44536A"/>
                </a:solidFill>
                <a:latin typeface="Calibri"/>
                <a:cs typeface="Calibri"/>
              </a:rPr>
              <a:t>e</a:t>
            </a:r>
            <a:r>
              <a:rPr sz="2391" b="1" spc="-4" baseline="1706" dirty="0" err="1">
                <a:solidFill>
                  <a:srgbClr val="44536A"/>
                </a:solidFill>
                <a:latin typeface="Calibri"/>
                <a:cs typeface="Calibri"/>
              </a:rPr>
              <a:t>n</a:t>
            </a:r>
            <a:r>
              <a:rPr sz="2391" b="1" baseline="1706" dirty="0" err="1">
                <a:solidFill>
                  <a:srgbClr val="44536A"/>
                </a:solidFill>
                <a:latin typeface="Calibri"/>
                <a:cs typeface="Calibri"/>
              </a:rPr>
              <a:t>i</a:t>
            </a:r>
            <a:r>
              <a:rPr sz="2391" b="1" spc="9" baseline="1706" dirty="0" err="1">
                <a:solidFill>
                  <a:srgbClr val="44536A"/>
                </a:solidFill>
                <a:latin typeface="Calibri"/>
                <a:cs typeface="Calibri"/>
              </a:rPr>
              <a:t>o</a:t>
            </a:r>
            <a:r>
              <a:rPr sz="2391" b="1" baseline="1706" dirty="0">
                <a:solidFill>
                  <a:srgbClr val="44536A"/>
                </a:solidFill>
                <a:latin typeface="Calibri"/>
                <a:cs typeface="Calibri"/>
              </a:rPr>
              <a:t>:</a:t>
            </a:r>
            <a:r>
              <a:rPr lang="es-CO" sz="2391" b="1" baseline="1706" dirty="0">
                <a:solidFill>
                  <a:srgbClr val="44536A"/>
                </a:solidFill>
                <a:latin typeface="Calibri"/>
                <a:cs typeface="Calibri"/>
              </a:rPr>
              <a:t> </a:t>
            </a:r>
            <a:endParaRPr sz="1594" dirty="0">
              <a:latin typeface="Calibri"/>
              <a:cs typeface="Calibri"/>
            </a:endParaRPr>
          </a:p>
          <a:p>
            <a:pPr marL="91038">
              <a:lnSpc>
                <a:spcPts val="1913"/>
              </a:lnSpc>
            </a:pPr>
            <a:r>
              <a:rPr sz="2391" b="1" spc="-79" baseline="1706" dirty="0">
                <a:solidFill>
                  <a:srgbClr val="44536A"/>
                </a:solidFill>
                <a:latin typeface="Calibri"/>
                <a:cs typeface="Calibri"/>
              </a:rPr>
              <a:t>V</a:t>
            </a:r>
            <a:r>
              <a:rPr sz="2391" b="1" baseline="1706" dirty="0">
                <a:solidFill>
                  <a:srgbClr val="44536A"/>
                </a:solidFill>
                <a:latin typeface="Calibri"/>
                <a:cs typeface="Calibri"/>
              </a:rPr>
              <a:t>a</a:t>
            </a:r>
            <a:r>
              <a:rPr sz="2391" b="1" spc="4" baseline="1706" dirty="0">
                <a:solidFill>
                  <a:srgbClr val="44536A"/>
                </a:solidFill>
                <a:latin typeface="Calibri"/>
                <a:cs typeface="Calibri"/>
              </a:rPr>
              <a:t>lo</a:t>
            </a:r>
            <a:r>
              <a:rPr sz="2391" b="1" baseline="1706" dirty="0">
                <a:solidFill>
                  <a:srgbClr val="44536A"/>
                </a:solidFill>
                <a:latin typeface="Calibri"/>
                <a:cs typeface="Calibri"/>
              </a:rPr>
              <a:t>r</a:t>
            </a:r>
            <a:r>
              <a:rPr sz="2391" b="1" spc="-35" baseline="1706" dirty="0">
                <a:solidFill>
                  <a:srgbClr val="44536A"/>
                </a:solidFill>
                <a:latin typeface="Calibri"/>
                <a:cs typeface="Calibri"/>
              </a:rPr>
              <a:t> </a:t>
            </a:r>
            <a:r>
              <a:rPr sz="2391" b="1" spc="-4" baseline="1706" dirty="0">
                <a:solidFill>
                  <a:srgbClr val="44536A"/>
                </a:solidFill>
                <a:latin typeface="Calibri"/>
                <a:cs typeface="Calibri"/>
              </a:rPr>
              <a:t>p</a:t>
            </a:r>
            <a:r>
              <a:rPr sz="2391" b="1" spc="-29" baseline="1706" dirty="0">
                <a:solidFill>
                  <a:srgbClr val="44536A"/>
                </a:solidFill>
                <a:latin typeface="Calibri"/>
                <a:cs typeface="Calibri"/>
              </a:rPr>
              <a:t>r</a:t>
            </a:r>
            <a:r>
              <a:rPr sz="2391" b="1" spc="4" baseline="1706" dirty="0">
                <a:solidFill>
                  <a:srgbClr val="44536A"/>
                </a:solidFill>
                <a:latin typeface="Calibri"/>
                <a:cs typeface="Calibri"/>
              </a:rPr>
              <a:t>o</a:t>
            </a:r>
            <a:r>
              <a:rPr sz="2391" b="1" spc="-4" baseline="1706" dirty="0">
                <a:solidFill>
                  <a:srgbClr val="44536A"/>
                </a:solidFill>
                <a:latin typeface="Calibri"/>
                <a:cs typeface="Calibri"/>
              </a:rPr>
              <a:t>du</a:t>
            </a:r>
            <a:r>
              <a:rPr sz="2391" b="1" baseline="1706" dirty="0">
                <a:solidFill>
                  <a:srgbClr val="44536A"/>
                </a:solidFill>
                <a:latin typeface="Calibri"/>
                <a:cs typeface="Calibri"/>
              </a:rPr>
              <a:t>c</a:t>
            </a:r>
            <a:r>
              <a:rPr sz="2391" b="1" spc="-14" baseline="1706" dirty="0">
                <a:solidFill>
                  <a:srgbClr val="44536A"/>
                </a:solidFill>
                <a:latin typeface="Calibri"/>
                <a:cs typeface="Calibri"/>
              </a:rPr>
              <a:t>t</a:t>
            </a:r>
            <a:r>
              <a:rPr sz="2391" b="1" baseline="1706" dirty="0">
                <a:solidFill>
                  <a:srgbClr val="44536A"/>
                </a:solidFill>
                <a:latin typeface="Calibri"/>
                <a:cs typeface="Calibri"/>
              </a:rPr>
              <a:t>o</a:t>
            </a:r>
            <a:r>
              <a:rPr sz="2391" b="1" spc="-25" baseline="1706" dirty="0">
                <a:solidFill>
                  <a:srgbClr val="44536A"/>
                </a:solidFill>
                <a:latin typeface="Calibri"/>
                <a:cs typeface="Calibri"/>
              </a:rPr>
              <a:t> </a:t>
            </a:r>
            <a:r>
              <a:rPr sz="2391" b="1" baseline="1706" dirty="0">
                <a:solidFill>
                  <a:srgbClr val="44536A"/>
                </a:solidFill>
                <a:latin typeface="Calibri"/>
                <a:cs typeface="Calibri"/>
              </a:rPr>
              <a:t>espe</a:t>
            </a:r>
            <a:r>
              <a:rPr sz="2391" b="1" spc="-44" baseline="1706" dirty="0">
                <a:solidFill>
                  <a:srgbClr val="44536A"/>
                </a:solidFill>
                <a:latin typeface="Calibri"/>
                <a:cs typeface="Calibri"/>
              </a:rPr>
              <a:t>r</a:t>
            </a:r>
            <a:r>
              <a:rPr sz="2391" b="1" baseline="1706" dirty="0">
                <a:solidFill>
                  <a:srgbClr val="44536A"/>
                </a:solidFill>
                <a:latin typeface="Calibri"/>
                <a:cs typeface="Calibri"/>
              </a:rPr>
              <a:t>ado</a:t>
            </a:r>
            <a:r>
              <a:rPr sz="2391" b="1" spc="-36" baseline="1706" dirty="0">
                <a:solidFill>
                  <a:srgbClr val="44536A"/>
                </a:solidFill>
                <a:latin typeface="Calibri"/>
                <a:cs typeface="Calibri"/>
              </a:rPr>
              <a:t> </a:t>
            </a:r>
            <a:r>
              <a:rPr sz="2391" b="1" baseline="1706" dirty="0">
                <a:solidFill>
                  <a:srgbClr val="44536A"/>
                </a:solidFill>
                <a:latin typeface="Calibri"/>
                <a:cs typeface="Calibri"/>
              </a:rPr>
              <a:t>al</a:t>
            </a:r>
            <a:r>
              <a:rPr sz="2391" b="1" spc="-21" baseline="1706" dirty="0">
                <a:solidFill>
                  <a:srgbClr val="44536A"/>
                </a:solidFill>
                <a:latin typeface="Calibri"/>
                <a:cs typeface="Calibri"/>
              </a:rPr>
              <a:t> </a:t>
            </a:r>
            <a:r>
              <a:rPr sz="2391" b="1" baseline="1706" dirty="0">
                <a:solidFill>
                  <a:srgbClr val="44536A"/>
                </a:solidFill>
                <a:latin typeface="Calibri"/>
                <a:cs typeface="Calibri"/>
              </a:rPr>
              <a:t>final</a:t>
            </a:r>
            <a:r>
              <a:rPr sz="2391" b="1" spc="-24" baseline="1706" dirty="0">
                <a:solidFill>
                  <a:srgbClr val="44536A"/>
                </a:solidFill>
                <a:latin typeface="Calibri"/>
                <a:cs typeface="Calibri"/>
              </a:rPr>
              <a:t> </a:t>
            </a:r>
            <a:r>
              <a:rPr sz="2391" b="1" spc="-4" baseline="1706" dirty="0">
                <a:solidFill>
                  <a:srgbClr val="44536A"/>
                </a:solidFill>
                <a:latin typeface="Calibri"/>
                <a:cs typeface="Calibri"/>
              </a:rPr>
              <a:t>d</a:t>
            </a:r>
            <a:r>
              <a:rPr sz="2391" b="1" baseline="1706" dirty="0">
                <a:solidFill>
                  <a:srgbClr val="44536A"/>
                </a:solidFill>
                <a:latin typeface="Calibri"/>
                <a:cs typeface="Calibri"/>
              </a:rPr>
              <a:t>e</a:t>
            </a:r>
            <a:r>
              <a:rPr sz="2391" b="1" spc="-6" baseline="1706" dirty="0">
                <a:solidFill>
                  <a:srgbClr val="44536A"/>
                </a:solidFill>
                <a:latin typeface="Calibri"/>
                <a:cs typeface="Calibri"/>
              </a:rPr>
              <a:t> </a:t>
            </a:r>
            <a:r>
              <a:rPr sz="2391" b="1" baseline="1706" dirty="0">
                <a:solidFill>
                  <a:srgbClr val="44536A"/>
                </a:solidFill>
                <a:latin typeface="Calibri"/>
                <a:cs typeface="Calibri"/>
              </a:rPr>
              <a:t>la</a:t>
            </a:r>
            <a:r>
              <a:rPr sz="2391" b="1" spc="-21" baseline="1706" dirty="0">
                <a:solidFill>
                  <a:srgbClr val="44536A"/>
                </a:solidFill>
                <a:latin typeface="Calibri"/>
                <a:cs typeface="Calibri"/>
              </a:rPr>
              <a:t> </a:t>
            </a:r>
            <a:r>
              <a:rPr sz="2391" b="1" baseline="1706" dirty="0">
                <a:solidFill>
                  <a:srgbClr val="44536A"/>
                </a:solidFill>
                <a:latin typeface="Calibri"/>
                <a:cs typeface="Calibri"/>
              </a:rPr>
              <a:t>vi</a:t>
            </a:r>
            <a:r>
              <a:rPr sz="2391" b="1" spc="-9" baseline="1706" dirty="0">
                <a:solidFill>
                  <a:srgbClr val="44536A"/>
                </a:solidFill>
                <a:latin typeface="Calibri"/>
                <a:cs typeface="Calibri"/>
              </a:rPr>
              <a:t>g</a:t>
            </a:r>
            <a:r>
              <a:rPr sz="2391" b="1" baseline="1706" dirty="0">
                <a:solidFill>
                  <a:srgbClr val="44536A"/>
                </a:solidFill>
                <a:latin typeface="Calibri"/>
                <a:cs typeface="Calibri"/>
              </a:rPr>
              <a:t>encia</a:t>
            </a:r>
            <a:r>
              <a:rPr sz="2391" b="1" spc="-49" baseline="1706" dirty="0">
                <a:solidFill>
                  <a:srgbClr val="44536A"/>
                </a:solidFill>
                <a:latin typeface="Calibri"/>
                <a:cs typeface="Calibri"/>
              </a:rPr>
              <a:t> </a:t>
            </a:r>
            <a:r>
              <a:rPr sz="2391" b="1" spc="-4" baseline="1706" dirty="0">
                <a:solidFill>
                  <a:srgbClr val="44536A"/>
                </a:solidFill>
                <a:latin typeface="Calibri"/>
                <a:cs typeface="Calibri"/>
              </a:rPr>
              <a:t>2020</a:t>
            </a:r>
            <a:r>
              <a:rPr sz="2391" b="1" baseline="1706" dirty="0">
                <a:solidFill>
                  <a:srgbClr val="44536A"/>
                </a:solidFill>
                <a:latin typeface="Calibri"/>
                <a:cs typeface="Calibri"/>
              </a:rPr>
              <a:t>:</a:t>
            </a:r>
            <a:r>
              <a:rPr lang="es-CO" sz="2391" b="1" baseline="1706" dirty="0">
                <a:solidFill>
                  <a:srgbClr val="44536A"/>
                </a:solidFill>
                <a:latin typeface="Calibri"/>
                <a:cs typeface="Calibri"/>
              </a:rPr>
              <a:t> 703.260.132</a:t>
            </a:r>
          </a:p>
        </p:txBody>
      </p:sp>
      <p:sp>
        <p:nvSpPr>
          <p:cNvPr id="49" name="Subtítulo 2"/>
          <p:cNvSpPr txBox="1">
            <a:spLocks/>
          </p:cNvSpPr>
          <p:nvPr/>
        </p:nvSpPr>
        <p:spPr>
          <a:xfrm>
            <a:off x="218876" y="630499"/>
            <a:ext cx="1738281" cy="5472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b="1" dirty="0">
                <a:solidFill>
                  <a:schemeClr val="bg1"/>
                </a:solidFill>
              </a:rPr>
              <a:t>PROGRAMA</a:t>
            </a:r>
          </a:p>
        </p:txBody>
      </p:sp>
      <p:sp>
        <p:nvSpPr>
          <p:cNvPr id="51" name="Rectángulo 50"/>
          <p:cNvSpPr/>
          <p:nvPr/>
        </p:nvSpPr>
        <p:spPr>
          <a:xfrm>
            <a:off x="-493894" y="6091634"/>
            <a:ext cx="3845925" cy="307777"/>
          </a:xfrm>
          <a:prstGeom prst="rect">
            <a:avLst/>
          </a:prstGeom>
        </p:spPr>
        <p:txBody>
          <a:bodyPr wrap="none">
            <a:spAutoFit/>
          </a:bodyPr>
          <a:lstStyle/>
          <a:p>
            <a:pPr lvl="1" fontAlgn="ctr"/>
            <a:r>
              <a:rPr lang="en-US" sz="1400" dirty="0">
                <a:solidFill>
                  <a:schemeClr val="bg1">
                    <a:lumMod val="50000"/>
                  </a:schemeClr>
                </a:solidFill>
                <a:latin typeface="Arial" panose="020B0604020202020204" pitchFamily="34" charset="0"/>
              </a:rPr>
              <a:t>DEPENDENCIAS CORRESPOSABLES</a:t>
            </a:r>
          </a:p>
        </p:txBody>
      </p:sp>
      <p:sp>
        <p:nvSpPr>
          <p:cNvPr id="52" name="Rectángulo 51"/>
          <p:cNvSpPr/>
          <p:nvPr/>
        </p:nvSpPr>
        <p:spPr>
          <a:xfrm>
            <a:off x="-444111" y="6337391"/>
            <a:ext cx="8494294" cy="369332"/>
          </a:xfrm>
          <a:prstGeom prst="rect">
            <a:avLst/>
          </a:prstGeom>
        </p:spPr>
        <p:txBody>
          <a:bodyPr wrap="square">
            <a:spAutoFit/>
          </a:bodyPr>
          <a:lstStyle/>
          <a:p>
            <a:pPr lvl="1" fontAlgn="ctr"/>
            <a:r>
              <a:rPr lang="es-MX" b="1" dirty="0">
                <a:solidFill>
                  <a:srgbClr val="000000"/>
                </a:solidFill>
                <a:latin typeface="Arial" panose="020B0604020202020204" pitchFamily="34" charset="0"/>
              </a:rPr>
              <a:t>Todas las secretarías</a:t>
            </a:r>
          </a:p>
        </p:txBody>
      </p:sp>
      <p:sp>
        <p:nvSpPr>
          <p:cNvPr id="53" name="Rectángulo 52"/>
          <p:cNvSpPr/>
          <p:nvPr/>
        </p:nvSpPr>
        <p:spPr>
          <a:xfrm>
            <a:off x="1429069" y="3233688"/>
            <a:ext cx="4141178" cy="2431435"/>
          </a:xfrm>
          <a:prstGeom prst="rect">
            <a:avLst/>
          </a:prstGeom>
        </p:spPr>
        <p:txBody>
          <a:bodyPr wrap="square">
            <a:spAutoFit/>
          </a:bodyPr>
          <a:lstStyle/>
          <a:p>
            <a:pPr lvl="1" fontAlgn="ctr"/>
            <a:r>
              <a:rPr lang="es-CO" b="1" dirty="0">
                <a:solidFill>
                  <a:schemeClr val="accent2"/>
                </a:solidFill>
                <a:cs typeface="Arial" panose="020B0604020202020204" pitchFamily="34" charset="0"/>
              </a:rPr>
              <a:t>Estrategia de Comunicación y Dotación -</a:t>
            </a:r>
            <a:r>
              <a:rPr lang="es-MX" b="1" dirty="0">
                <a:solidFill>
                  <a:schemeClr val="accent2"/>
                </a:solidFill>
              </a:rPr>
              <a:t>Política de </a:t>
            </a:r>
            <a:r>
              <a:rPr lang="es-CO" b="1" dirty="0">
                <a:solidFill>
                  <a:schemeClr val="accent2"/>
                </a:solidFill>
              </a:rPr>
              <a:t>Participación Ciudadana</a:t>
            </a:r>
            <a:endParaRPr lang="es-CO" b="1" dirty="0">
              <a:solidFill>
                <a:schemeClr val="accent2"/>
              </a:solidFill>
              <a:cs typeface="Arial" panose="020B0604020202020204" pitchFamily="34" charset="0"/>
            </a:endParaRPr>
          </a:p>
          <a:p>
            <a:r>
              <a:rPr lang="es-CO" b="1" dirty="0">
                <a:solidFill>
                  <a:schemeClr val="accent6">
                    <a:lumMod val="75000"/>
                  </a:schemeClr>
                </a:solidFill>
                <a:cs typeface="Arial" panose="020B0604020202020204" pitchFamily="34" charset="0"/>
              </a:rPr>
              <a:t>Objetivo: </a:t>
            </a:r>
            <a:endParaRPr lang="es-CO"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CO" sz="1600" dirty="0">
                <a:cs typeface="Arial" panose="020B0604020202020204" pitchFamily="34" charset="0"/>
              </a:rPr>
              <a:t>Dotar con elementos estratégicos de logística  las campañas comunicacionales en desarrollo de la Política de Participación Ciudadana.  </a:t>
            </a:r>
          </a:p>
          <a:p>
            <a:pPr lvl="1" fontAlgn="ctr"/>
            <a:endParaRPr lang="en-US" sz="1600" b="1" dirty="0">
              <a:solidFill>
                <a:srgbClr val="000000"/>
              </a:solidFill>
              <a:latin typeface="Arial" panose="020B0604020202020204" pitchFamily="34" charset="0"/>
            </a:endParaRPr>
          </a:p>
        </p:txBody>
      </p:sp>
      <p:sp>
        <p:nvSpPr>
          <p:cNvPr id="37" name="Rectángulo 36"/>
          <p:cNvSpPr/>
          <p:nvPr/>
        </p:nvSpPr>
        <p:spPr>
          <a:xfrm>
            <a:off x="3803036" y="897416"/>
            <a:ext cx="7665881" cy="400110"/>
          </a:xfrm>
          <a:prstGeom prst="rect">
            <a:avLst/>
          </a:prstGeom>
        </p:spPr>
        <p:txBody>
          <a:bodyPr wrap="none">
            <a:spAutoFit/>
          </a:bodyPr>
          <a:lstStyle/>
          <a:p>
            <a:pPr lvl="1" fontAlgn="ctr"/>
            <a:r>
              <a:rPr lang="es-MX" sz="2000" b="1" dirty="0">
                <a:solidFill>
                  <a:schemeClr val="bg1"/>
                </a:solidFill>
                <a:latin typeface="Arial" panose="020B0604020202020204" pitchFamily="34" charset="0"/>
                <a:cs typeface="Arial" panose="020B0604020202020204" pitchFamily="34" charset="0"/>
              </a:rPr>
              <a:t>3.2.1 </a:t>
            </a:r>
            <a:r>
              <a:rPr lang="es-CO" sz="2000" dirty="0">
                <a:solidFill>
                  <a:schemeClr val="bg1"/>
                </a:solidFill>
                <a:latin typeface="Arial" panose="020B0604020202020204" pitchFamily="34" charset="0"/>
                <a:cs typeface="Arial" panose="020B0604020202020204" pitchFamily="34" charset="0"/>
              </a:rPr>
              <a:t>Gobierno eficiente, transparente y orientado a la gestión</a:t>
            </a:r>
            <a:endParaRPr lang="es-MX" sz="2000" b="1" dirty="0">
              <a:solidFill>
                <a:schemeClr val="bg1"/>
              </a:solidFill>
              <a:latin typeface="Arial" panose="020B0604020202020204" pitchFamily="34" charset="0"/>
              <a:cs typeface="Arial" panose="020B0604020202020204" pitchFamily="34" charset="0"/>
            </a:endParaRPr>
          </a:p>
        </p:txBody>
      </p:sp>
      <p:sp>
        <p:nvSpPr>
          <p:cNvPr id="5" name="CuadroTexto 4"/>
          <p:cNvSpPr txBox="1"/>
          <p:nvPr/>
        </p:nvSpPr>
        <p:spPr>
          <a:xfrm>
            <a:off x="5683079" y="3284917"/>
            <a:ext cx="6408154" cy="2123658"/>
          </a:xfrm>
          <a:prstGeom prst="rect">
            <a:avLst/>
          </a:prstGeom>
          <a:noFill/>
        </p:spPr>
        <p:txBody>
          <a:bodyPr wrap="square" rtlCol="0">
            <a:spAutoFit/>
          </a:bodyPr>
          <a:lstStyle/>
          <a:p>
            <a:r>
              <a:rPr lang="es-ES" sz="1600" b="1" dirty="0">
                <a:solidFill>
                  <a:srgbClr val="0070C0"/>
                </a:solidFill>
              </a:rPr>
              <a:t>Dotación logística para eventos internos y externo de la Administración “Por el Bello que Queremos”</a:t>
            </a:r>
          </a:p>
          <a:p>
            <a:endParaRPr lang="es-ES" sz="1600" b="1" dirty="0">
              <a:solidFill>
                <a:srgbClr val="0070C0"/>
              </a:solidFill>
            </a:endParaRPr>
          </a:p>
          <a:p>
            <a:pPr marL="285750" indent="-285750">
              <a:buFont typeface="Arial" panose="020B0604020202020204" pitchFamily="34" charset="0"/>
              <a:buChar char="•"/>
            </a:pPr>
            <a:r>
              <a:rPr lang="es-ES" sz="1600" dirty="0"/>
              <a:t>Plenarias</a:t>
            </a:r>
          </a:p>
          <a:p>
            <a:pPr marL="285750" indent="-285750">
              <a:buFont typeface="Arial" panose="020B0604020202020204" pitchFamily="34" charset="0"/>
              <a:buChar char="•"/>
            </a:pPr>
            <a:r>
              <a:rPr lang="es-ES" sz="1600" dirty="0"/>
              <a:t>Consejos de Gobierno</a:t>
            </a:r>
          </a:p>
          <a:p>
            <a:pPr marL="285750" indent="-285750">
              <a:buFont typeface="Arial" panose="020B0604020202020204" pitchFamily="34" charset="0"/>
              <a:buChar char="•"/>
            </a:pPr>
            <a:r>
              <a:rPr lang="es-ES" sz="1600" dirty="0"/>
              <a:t>Actividades logísticas institucionales</a:t>
            </a:r>
          </a:p>
          <a:p>
            <a:endParaRPr lang="es-ES" b="1" dirty="0">
              <a:solidFill>
                <a:srgbClr val="0070C0"/>
              </a:solidFill>
            </a:endParaRPr>
          </a:p>
          <a:p>
            <a:endParaRPr lang="es-CO" b="1" dirty="0">
              <a:solidFill>
                <a:srgbClr val="0070C0"/>
              </a:solidFill>
            </a:endParaRPr>
          </a:p>
        </p:txBody>
      </p:sp>
      <p:graphicFrame>
        <p:nvGraphicFramePr>
          <p:cNvPr id="9" name="Tabla 8">
            <a:extLst>
              <a:ext uri="{FF2B5EF4-FFF2-40B4-BE49-F238E27FC236}">
                <a16:creationId xmlns:a16="http://schemas.microsoft.com/office/drawing/2014/main" id="{37F6FC34-0CE6-4D4C-B4F9-2C647FE22355}"/>
              </a:ext>
            </a:extLst>
          </p:cNvPr>
          <p:cNvGraphicFramePr>
            <a:graphicFrameLocks noGrp="1"/>
          </p:cNvGraphicFramePr>
          <p:nvPr>
            <p:extLst>
              <p:ext uri="{D42A27DB-BD31-4B8C-83A1-F6EECF244321}">
                <p14:modId xmlns:p14="http://schemas.microsoft.com/office/powerpoint/2010/main" val="3857155668"/>
              </p:ext>
            </p:extLst>
          </p:nvPr>
        </p:nvGraphicFramePr>
        <p:xfrm>
          <a:off x="5706502" y="1742569"/>
          <a:ext cx="6413276" cy="1310640"/>
        </p:xfrm>
        <a:graphic>
          <a:graphicData uri="http://schemas.openxmlformats.org/drawingml/2006/table">
            <a:tbl>
              <a:tblPr>
                <a:tableStyleId>{5C22544A-7EE6-4342-B048-85BDC9FD1C3A}</a:tableStyleId>
              </a:tblPr>
              <a:tblGrid>
                <a:gridCol w="1709042">
                  <a:extLst>
                    <a:ext uri="{9D8B030D-6E8A-4147-A177-3AD203B41FA5}">
                      <a16:colId xmlns:a16="http://schemas.microsoft.com/office/drawing/2014/main" val="3688020916"/>
                    </a:ext>
                  </a:extLst>
                </a:gridCol>
                <a:gridCol w="1746421">
                  <a:extLst>
                    <a:ext uri="{9D8B030D-6E8A-4147-A177-3AD203B41FA5}">
                      <a16:colId xmlns:a16="http://schemas.microsoft.com/office/drawing/2014/main" val="286929452"/>
                    </a:ext>
                  </a:extLst>
                </a:gridCol>
                <a:gridCol w="1738184">
                  <a:extLst>
                    <a:ext uri="{9D8B030D-6E8A-4147-A177-3AD203B41FA5}">
                      <a16:colId xmlns:a16="http://schemas.microsoft.com/office/drawing/2014/main" val="2310191384"/>
                    </a:ext>
                  </a:extLst>
                </a:gridCol>
                <a:gridCol w="1219629">
                  <a:extLst>
                    <a:ext uri="{9D8B030D-6E8A-4147-A177-3AD203B41FA5}">
                      <a16:colId xmlns:a16="http://schemas.microsoft.com/office/drawing/2014/main" val="3707762219"/>
                    </a:ext>
                  </a:extLst>
                </a:gridCol>
              </a:tblGrid>
              <a:tr h="629720">
                <a:tc>
                  <a:txBody>
                    <a:bodyPr/>
                    <a:lstStyle/>
                    <a:p>
                      <a:pPr lvl="0" algn="l" fontAlgn="ctr"/>
                      <a:r>
                        <a:rPr lang="en-US" sz="1400" b="1" u="none" strike="noStrike" dirty="0">
                          <a:effectLst/>
                        </a:rPr>
                        <a:t>FUENTE PRINCIPAL</a:t>
                      </a:r>
                      <a:endParaRPr lang="en-US" sz="1400" b="1" i="0" u="none" strike="noStrike" dirty="0">
                        <a:solidFill>
                          <a:srgbClr val="FFFFFF"/>
                        </a:solidFill>
                        <a:effectLst/>
                        <a:latin typeface="Arial" panose="020B0604020202020204" pitchFamily="34" charset="0"/>
                      </a:endParaRPr>
                    </a:p>
                  </a:txBody>
                  <a:tcPr marL="108000" marR="0" marT="0" marB="0" anchor="ctr"/>
                </a:tc>
                <a:tc>
                  <a:txBody>
                    <a:bodyPr/>
                    <a:lstStyle/>
                    <a:p>
                      <a:pPr lvl="0" algn="l" fontAlgn="ctr"/>
                      <a:r>
                        <a:rPr lang="en-US" sz="1400" b="1" u="none" strike="noStrike" dirty="0">
                          <a:effectLst/>
                        </a:rPr>
                        <a:t>VALOR PROYECTADO</a:t>
                      </a:r>
                      <a:endParaRPr lang="en-US" sz="1400" b="1" i="0" u="none" strike="noStrike" dirty="0">
                        <a:solidFill>
                          <a:srgbClr val="FFFFFF"/>
                        </a:solidFill>
                        <a:effectLst/>
                        <a:latin typeface="Arial" panose="020B0604020202020204" pitchFamily="34" charset="0"/>
                      </a:endParaRPr>
                    </a:p>
                  </a:txBody>
                  <a:tcPr marL="108000" marR="0" marT="0" marB="0" anchor="ctr"/>
                </a:tc>
                <a:tc>
                  <a:txBody>
                    <a:bodyPr/>
                    <a:lstStyle/>
                    <a:p>
                      <a:pPr lvl="0" algn="l" fontAlgn="ctr"/>
                      <a:r>
                        <a:rPr lang="en-US" sz="1400" b="1" u="none" strike="noStrike" dirty="0">
                          <a:effectLst/>
                        </a:rPr>
                        <a:t>OTRAS FUENTES (CUALES)</a:t>
                      </a:r>
                      <a:endParaRPr lang="en-US" sz="1400" b="1" i="0" u="none" strike="noStrike" dirty="0">
                        <a:solidFill>
                          <a:srgbClr val="FFFFFF"/>
                        </a:solidFill>
                        <a:effectLst/>
                        <a:latin typeface="Arial" panose="020B0604020202020204" pitchFamily="34" charset="0"/>
                      </a:endParaRPr>
                    </a:p>
                  </a:txBody>
                  <a:tcPr marL="108000" marR="0" marT="0" marB="0" anchor="ctr"/>
                </a:tc>
                <a:tc>
                  <a:txBody>
                    <a:bodyPr/>
                    <a:lstStyle/>
                    <a:p>
                      <a:pPr lvl="0" algn="l" fontAlgn="ctr"/>
                      <a:r>
                        <a:rPr lang="en-US" sz="1400" b="1" u="none" strike="noStrike" dirty="0">
                          <a:effectLst/>
                        </a:rPr>
                        <a:t>VALOR TOTAL  PRODUCTO</a:t>
                      </a:r>
                      <a:endParaRPr lang="en-US" sz="1400" b="1" i="0" u="none" strike="noStrike" dirty="0">
                        <a:solidFill>
                          <a:srgbClr val="FFFFFF"/>
                        </a:solidFill>
                        <a:effectLst/>
                        <a:latin typeface="Arial" panose="020B0604020202020204" pitchFamily="34" charset="0"/>
                      </a:endParaRPr>
                    </a:p>
                  </a:txBody>
                  <a:tcPr marL="108000" marR="0" marT="0" marB="0" anchor="ctr"/>
                </a:tc>
                <a:extLst>
                  <a:ext uri="{0D108BD9-81ED-4DB2-BD59-A6C34878D82A}">
                    <a16:rowId xmlns:a16="http://schemas.microsoft.com/office/drawing/2014/main" val="3980858755"/>
                  </a:ext>
                </a:extLst>
              </a:tr>
              <a:tr h="680920">
                <a:tc>
                  <a:txBody>
                    <a:bodyPr/>
                    <a:lstStyle/>
                    <a:p>
                      <a:pPr lvl="0" algn="l" fontAlgn="ctr"/>
                      <a:r>
                        <a:rPr lang="es-CO" sz="1400" b="0" i="0" u="none" strike="noStrike" dirty="0">
                          <a:solidFill>
                            <a:schemeClr val="dk1"/>
                          </a:solidFill>
                          <a:effectLst/>
                          <a:latin typeface="+mn-lt"/>
                        </a:rPr>
                        <a:t>Secretaría</a:t>
                      </a:r>
                      <a:r>
                        <a:rPr lang="es-CO" sz="1400" b="0" i="0" u="none" strike="noStrike" baseline="0" dirty="0">
                          <a:solidFill>
                            <a:schemeClr val="dk1"/>
                          </a:solidFill>
                          <a:effectLst/>
                          <a:latin typeface="+mn-lt"/>
                        </a:rPr>
                        <a:t> Planeación</a:t>
                      </a:r>
                      <a:endParaRPr lang="en-US" sz="1400" b="0" i="0" u="none" strike="noStrike" dirty="0">
                        <a:solidFill>
                          <a:srgbClr val="000000"/>
                        </a:solidFill>
                        <a:effectLst/>
                        <a:latin typeface="Arial" panose="020B0604020202020204" pitchFamily="34" charset="0"/>
                      </a:endParaRPr>
                    </a:p>
                  </a:txBody>
                  <a:tcPr marL="108000" marR="0" marT="0" marB="0" anchor="ctr"/>
                </a:tc>
                <a:tc>
                  <a:txBody>
                    <a:bodyPr/>
                    <a:lstStyle/>
                    <a:p>
                      <a:pPr lvl="0" algn="l" fontAlgn="ctr"/>
                      <a:r>
                        <a:rPr lang="en-US" sz="1400" u="none" strike="noStrike" dirty="0">
                          <a:effectLst/>
                        </a:rPr>
                        <a:t> $             703.260.132 </a:t>
                      </a:r>
                      <a:endParaRPr lang="en-US" sz="1400" b="0" i="0" u="none" strike="noStrike" dirty="0">
                        <a:solidFill>
                          <a:srgbClr val="000000"/>
                        </a:solidFill>
                        <a:effectLst/>
                        <a:latin typeface="Arial" panose="020B0604020202020204" pitchFamily="34" charset="0"/>
                      </a:endParaRPr>
                    </a:p>
                  </a:txBody>
                  <a:tcPr marL="108000" marR="0" marT="0" marB="0" anchor="ctr"/>
                </a:tc>
                <a:tc>
                  <a:txBody>
                    <a:bodyPr/>
                    <a:lstStyle/>
                    <a:p>
                      <a:pPr lvl="0" algn="l" fontAlgn="ctr"/>
                      <a:r>
                        <a:rPr lang="en-US" sz="1400" u="none" strike="noStrike" dirty="0">
                          <a:effectLst/>
                        </a:rPr>
                        <a:t>----</a:t>
                      </a:r>
                      <a:endParaRPr lang="en-US" sz="1400" b="0" i="0" u="none" strike="noStrike" dirty="0">
                        <a:solidFill>
                          <a:srgbClr val="000000"/>
                        </a:solidFill>
                        <a:effectLst/>
                        <a:latin typeface="Arial" panose="020B0604020202020204" pitchFamily="34" charset="0"/>
                      </a:endParaRPr>
                    </a:p>
                  </a:txBody>
                  <a:tcPr marL="108000" marR="0" marT="0" marB="0" anchor="ctr"/>
                </a:tc>
                <a:tc>
                  <a:txBody>
                    <a:bodyPr/>
                    <a:lstStyle/>
                    <a:p>
                      <a:pPr lvl="0" algn="l" fontAlgn="ctr"/>
                      <a:r>
                        <a:rPr lang="en-US" sz="1400" u="none" strike="noStrike" dirty="0">
                          <a:effectLst/>
                        </a:rPr>
                        <a:t>703.260.132</a:t>
                      </a:r>
                      <a:endParaRPr lang="en-US" sz="1400" b="0" i="0" u="none" strike="noStrike" dirty="0">
                        <a:solidFill>
                          <a:srgbClr val="000000"/>
                        </a:solidFill>
                        <a:effectLst/>
                        <a:latin typeface="Arial" panose="020B0604020202020204" pitchFamily="34" charset="0"/>
                      </a:endParaRPr>
                    </a:p>
                  </a:txBody>
                  <a:tcPr marL="108000" marR="0" marT="0" marB="0" anchor="ctr"/>
                </a:tc>
                <a:extLst>
                  <a:ext uri="{0D108BD9-81ED-4DB2-BD59-A6C34878D82A}">
                    <a16:rowId xmlns:a16="http://schemas.microsoft.com/office/drawing/2014/main" val="442603286"/>
                  </a:ext>
                </a:extLst>
              </a:tr>
            </a:tbl>
          </a:graphicData>
        </a:graphic>
      </p:graphicFrame>
    </p:spTree>
    <p:extLst>
      <p:ext uri="{BB962C8B-B14F-4D97-AF65-F5344CB8AC3E}">
        <p14:creationId xmlns:p14="http://schemas.microsoft.com/office/powerpoint/2010/main" val="208670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0" y="480015"/>
            <a:ext cx="12213581" cy="1122632"/>
          </a:xfrm>
          <a:prstGeom prst="rect">
            <a:avLst/>
          </a:prstGeom>
          <a:solidFill>
            <a:srgbClr val="004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n 3">
            <a:extLst>
              <a:ext uri="{FF2B5EF4-FFF2-40B4-BE49-F238E27FC236}">
                <a16:creationId xmlns:a16="http://schemas.microsoft.com/office/drawing/2014/main" id="{D8DE91C2-16AA-4D5A-8136-F3E91ED6E4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2000" cy="48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ítulo 2">
            <a:extLst>
              <a:ext uri="{FF2B5EF4-FFF2-40B4-BE49-F238E27FC236}">
                <a16:creationId xmlns:a16="http://schemas.microsoft.com/office/drawing/2014/main" id="{5F208966-D255-4C4E-AD44-B6095B04141A}"/>
              </a:ext>
            </a:extLst>
          </p:cNvPr>
          <p:cNvSpPr txBox="1">
            <a:spLocks/>
          </p:cNvSpPr>
          <p:nvPr/>
        </p:nvSpPr>
        <p:spPr>
          <a:xfrm>
            <a:off x="9834880" y="6465834"/>
            <a:ext cx="2357120" cy="4836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CO"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t>
            </a:r>
            <a:r>
              <a:rPr lang="es-CO" sz="20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JuntosPodemos</a:t>
            </a:r>
            <a:endParaRPr lang="es-CO"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ángulo 6"/>
          <p:cNvSpPr/>
          <p:nvPr/>
        </p:nvSpPr>
        <p:spPr>
          <a:xfrm>
            <a:off x="-118786" y="688793"/>
            <a:ext cx="2172390" cy="400110"/>
          </a:xfrm>
          <a:prstGeom prst="rect">
            <a:avLst/>
          </a:prstGeom>
        </p:spPr>
        <p:txBody>
          <a:bodyPr wrap="none">
            <a:spAutoFit/>
          </a:bodyPr>
          <a:lstStyle/>
          <a:p>
            <a:pPr lvl="1" fontAlgn="ctr"/>
            <a:r>
              <a:rPr lang="en-US" sz="2000" b="1" dirty="0">
                <a:solidFill>
                  <a:schemeClr val="bg1"/>
                </a:solidFill>
                <a:latin typeface="Arial" panose="020B0604020202020204" pitchFamily="34" charset="0"/>
              </a:rPr>
              <a:t>PROGRAMA</a:t>
            </a:r>
          </a:p>
        </p:txBody>
      </p:sp>
      <p:sp>
        <p:nvSpPr>
          <p:cNvPr id="12" name="Rectángulo 11"/>
          <p:cNvSpPr/>
          <p:nvPr/>
        </p:nvSpPr>
        <p:spPr>
          <a:xfrm>
            <a:off x="5706502" y="4100794"/>
            <a:ext cx="6197734" cy="1015663"/>
          </a:xfrm>
          <a:prstGeom prst="rect">
            <a:avLst/>
          </a:prstGeom>
        </p:spPr>
        <p:txBody>
          <a:bodyPr wrap="square" anchor="ctr">
            <a:spAutoFit/>
          </a:bodyPr>
          <a:lstStyle/>
          <a:p>
            <a:pPr algn="just" fontAlgn="ctr"/>
            <a:endParaRPr lang="es-MX" sz="1600" b="1" dirty="0">
              <a:solidFill>
                <a:schemeClr val="accent5"/>
              </a:solidFill>
            </a:endParaRPr>
          </a:p>
          <a:p>
            <a:pPr algn="just" fontAlgn="ctr"/>
            <a:endParaRPr lang="es-MX" sz="1600" dirty="0"/>
          </a:p>
          <a:p>
            <a:pPr algn="just" fontAlgn="ctr"/>
            <a:endParaRPr lang="es-MX" sz="1400" dirty="0">
              <a:solidFill>
                <a:schemeClr val="bg1">
                  <a:lumMod val="50000"/>
                </a:schemeClr>
              </a:solidFill>
              <a:latin typeface="Arial" panose="020B0604020202020204" pitchFamily="34" charset="0"/>
            </a:endParaRPr>
          </a:p>
          <a:p>
            <a:pPr algn="just" fontAlgn="ctr"/>
            <a:endParaRPr lang="es-MX" sz="1400" dirty="0">
              <a:solidFill>
                <a:schemeClr val="bg1">
                  <a:lumMod val="50000"/>
                </a:schemeClr>
              </a:solidFill>
              <a:latin typeface="Arial" panose="020B0604020202020204" pitchFamily="34" charset="0"/>
            </a:endParaRPr>
          </a:p>
        </p:txBody>
      </p:sp>
      <p:graphicFrame>
        <p:nvGraphicFramePr>
          <p:cNvPr id="17" name="Tabla 16"/>
          <p:cNvGraphicFramePr>
            <a:graphicFrameLocks noGrp="1"/>
          </p:cNvGraphicFramePr>
          <p:nvPr>
            <p:extLst>
              <p:ext uri="{D42A27DB-BD31-4B8C-83A1-F6EECF244321}">
                <p14:modId xmlns:p14="http://schemas.microsoft.com/office/powerpoint/2010/main" val="2113468215"/>
              </p:ext>
            </p:extLst>
          </p:nvPr>
        </p:nvGraphicFramePr>
        <p:xfrm>
          <a:off x="2639081" y="2705744"/>
          <a:ext cx="6714195" cy="3380170"/>
        </p:xfrm>
        <a:graphic>
          <a:graphicData uri="http://schemas.openxmlformats.org/drawingml/2006/table">
            <a:tbl>
              <a:tblPr firstRow="1" bandRow="1">
                <a:tableStyleId>{5C22544A-7EE6-4342-B048-85BDC9FD1C3A}</a:tableStyleId>
              </a:tblPr>
              <a:tblGrid>
                <a:gridCol w="6714195">
                  <a:extLst>
                    <a:ext uri="{9D8B030D-6E8A-4147-A177-3AD203B41FA5}">
                      <a16:colId xmlns:a16="http://schemas.microsoft.com/office/drawing/2014/main" val="20000"/>
                    </a:ext>
                  </a:extLst>
                </a:gridCol>
              </a:tblGrid>
              <a:tr h="338017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CO" sz="1400" b="0" kern="1200" dirty="0">
                        <a:solidFill>
                          <a:schemeClr val="tx1"/>
                        </a:solidFill>
                        <a:effectLst/>
                        <a:latin typeface="Arial" panose="020B0604020202020204" pitchFamily="34" charset="0"/>
                        <a:ea typeface="+mn-ea"/>
                        <a:cs typeface="Arial" panose="020B0604020202020204" pitchFamily="34" charset="0"/>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es-CO" sz="2400" b="1" kern="1200" spc="-79" baseline="1706" dirty="0">
                          <a:solidFill>
                            <a:srgbClr val="44536A"/>
                          </a:solidFill>
                          <a:latin typeface="Calibri"/>
                          <a:ea typeface="+mn-ea"/>
                          <a:cs typeface="Calibri"/>
                        </a:rPr>
                        <a:t>CON UNA FUENTE PRINCIPAL DE RECURSOS PROPIOS DISTRIBUIDA EN CINCO (5) RUBROS, EN LOS 314 DÍAS CORRESPONDIENTES AL AÑO 2020 SE TIENE UN PORCENTAJE DE  EJECUCIÓN PRESUPUESTAL DEL </a:t>
                      </a:r>
                    </a:p>
                    <a:p>
                      <a:pPr marL="0" marR="0" lvl="0" indent="0" algn="l" defTabSz="914400" rtl="0" eaLnBrk="1" fontAlgn="ctr" latinLnBrk="0" hangingPunct="1">
                        <a:lnSpc>
                          <a:spcPct val="100000"/>
                        </a:lnSpc>
                        <a:spcBef>
                          <a:spcPts val="0"/>
                        </a:spcBef>
                        <a:spcAft>
                          <a:spcPts val="0"/>
                        </a:spcAft>
                        <a:buClrTx/>
                        <a:buSzTx/>
                        <a:buFontTx/>
                        <a:buNone/>
                        <a:tabLst/>
                        <a:defRPr/>
                      </a:pPr>
                      <a:endParaRPr lang="es-CO" sz="1400" b="1" u="none" strike="noStrike" kern="1200" dirty="0">
                        <a:solidFill>
                          <a:schemeClr val="dk1"/>
                        </a:solidFill>
                        <a:effectLst/>
                        <a:latin typeface="+mn-lt"/>
                        <a:ea typeface="+mn-ea"/>
                        <a:cs typeface="+mn-cs"/>
                      </a:endParaRPr>
                    </a:p>
                    <a:p>
                      <a:pPr marL="457200" marR="0" lvl="1" indent="0" algn="ctr" defTabSz="914400" rtl="0" eaLnBrk="1" fontAlgn="ctr" latinLnBrk="0" hangingPunct="1">
                        <a:lnSpc>
                          <a:spcPct val="100000"/>
                        </a:lnSpc>
                        <a:spcBef>
                          <a:spcPts val="0"/>
                        </a:spcBef>
                        <a:spcAft>
                          <a:spcPts val="0"/>
                        </a:spcAft>
                        <a:buClrTx/>
                        <a:buSzTx/>
                        <a:buFontTx/>
                        <a:buNone/>
                        <a:tabLst/>
                        <a:defRPr/>
                      </a:pPr>
                      <a:r>
                        <a:rPr lang="es-CO" sz="4000" b="1" kern="1200" dirty="0">
                          <a:solidFill>
                            <a:schemeClr val="accent2"/>
                          </a:solidFill>
                          <a:latin typeface="+mn-lt"/>
                          <a:ea typeface="+mn-ea"/>
                          <a:cs typeface="Arial" panose="020B0604020202020204" pitchFamily="34" charset="0"/>
                        </a:rPr>
                        <a:t>86.03%</a:t>
                      </a:r>
                    </a:p>
                    <a:p>
                      <a:pPr algn="just"/>
                      <a:endParaRPr lang="es-CO" sz="14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
        <p:nvSpPr>
          <p:cNvPr id="16" name="Rectángulo 15"/>
          <p:cNvSpPr/>
          <p:nvPr/>
        </p:nvSpPr>
        <p:spPr>
          <a:xfrm>
            <a:off x="3448195" y="999994"/>
            <a:ext cx="7665881" cy="400110"/>
          </a:xfrm>
          <a:prstGeom prst="rect">
            <a:avLst/>
          </a:prstGeom>
        </p:spPr>
        <p:txBody>
          <a:bodyPr wrap="none">
            <a:spAutoFit/>
          </a:bodyPr>
          <a:lstStyle/>
          <a:p>
            <a:pPr lvl="1" fontAlgn="ctr"/>
            <a:r>
              <a:rPr lang="es-MX" sz="2000" b="1" dirty="0">
                <a:solidFill>
                  <a:schemeClr val="bg1"/>
                </a:solidFill>
                <a:latin typeface="Arial" panose="020B0604020202020204" pitchFamily="34" charset="0"/>
                <a:cs typeface="Arial" panose="020B0604020202020204" pitchFamily="34" charset="0"/>
              </a:rPr>
              <a:t>3.2.1 </a:t>
            </a:r>
            <a:r>
              <a:rPr lang="es-CO" sz="2000" dirty="0">
                <a:solidFill>
                  <a:schemeClr val="bg1"/>
                </a:solidFill>
                <a:latin typeface="Arial" panose="020B0604020202020204" pitchFamily="34" charset="0"/>
                <a:cs typeface="Arial" panose="020B0604020202020204" pitchFamily="34" charset="0"/>
              </a:rPr>
              <a:t>Gobierno eficiente, transparente y orientado a la gestión</a:t>
            </a:r>
            <a:endParaRPr lang="es-MX" sz="2000" b="1" dirty="0">
              <a:solidFill>
                <a:schemeClr val="bg1"/>
              </a:solidFill>
              <a:latin typeface="Arial" panose="020B0604020202020204" pitchFamily="34" charset="0"/>
              <a:cs typeface="Arial" panose="020B0604020202020204" pitchFamily="34" charset="0"/>
            </a:endParaRPr>
          </a:p>
        </p:txBody>
      </p:sp>
      <p:sp>
        <p:nvSpPr>
          <p:cNvPr id="18" name="Rectángulo 17"/>
          <p:cNvSpPr/>
          <p:nvPr/>
        </p:nvSpPr>
        <p:spPr>
          <a:xfrm>
            <a:off x="8027570" y="1765724"/>
            <a:ext cx="3845925" cy="307777"/>
          </a:xfrm>
          <a:prstGeom prst="rect">
            <a:avLst/>
          </a:prstGeom>
        </p:spPr>
        <p:txBody>
          <a:bodyPr wrap="none">
            <a:spAutoFit/>
          </a:bodyPr>
          <a:lstStyle/>
          <a:p>
            <a:pPr lvl="1" fontAlgn="ctr"/>
            <a:r>
              <a:rPr lang="en-US" sz="1400" dirty="0">
                <a:solidFill>
                  <a:schemeClr val="bg1">
                    <a:lumMod val="50000"/>
                  </a:schemeClr>
                </a:solidFill>
                <a:latin typeface="Arial" panose="020B0604020202020204" pitchFamily="34" charset="0"/>
              </a:rPr>
              <a:t>DEPENDENCIAS CORRESPOSABLES</a:t>
            </a:r>
          </a:p>
        </p:txBody>
      </p:sp>
      <p:sp>
        <p:nvSpPr>
          <p:cNvPr id="19" name="Rectángulo 18"/>
          <p:cNvSpPr/>
          <p:nvPr/>
        </p:nvSpPr>
        <p:spPr>
          <a:xfrm>
            <a:off x="7657089" y="2051501"/>
            <a:ext cx="3456987" cy="369332"/>
          </a:xfrm>
          <a:prstGeom prst="rect">
            <a:avLst/>
          </a:prstGeom>
        </p:spPr>
        <p:txBody>
          <a:bodyPr wrap="square">
            <a:spAutoFit/>
          </a:bodyPr>
          <a:lstStyle/>
          <a:p>
            <a:pPr lvl="1" fontAlgn="ctr"/>
            <a:r>
              <a:rPr lang="es-MX" b="1" dirty="0">
                <a:solidFill>
                  <a:srgbClr val="000000"/>
                </a:solidFill>
                <a:latin typeface="Arial" panose="020B0604020202020204" pitchFamily="34" charset="0"/>
              </a:rPr>
              <a:t>Todas las secretarías</a:t>
            </a:r>
          </a:p>
        </p:txBody>
      </p:sp>
    </p:spTree>
    <p:extLst>
      <p:ext uri="{BB962C8B-B14F-4D97-AF65-F5344CB8AC3E}">
        <p14:creationId xmlns:p14="http://schemas.microsoft.com/office/powerpoint/2010/main" val="1214885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p:cNvSpPr/>
          <p:nvPr/>
        </p:nvSpPr>
        <p:spPr>
          <a:xfrm>
            <a:off x="5706502" y="3206914"/>
            <a:ext cx="6485498" cy="31549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p:cNvSpPr/>
          <p:nvPr/>
        </p:nvSpPr>
        <p:spPr>
          <a:xfrm>
            <a:off x="0" y="480015"/>
            <a:ext cx="12213581" cy="1122632"/>
          </a:xfrm>
          <a:prstGeom prst="rect">
            <a:avLst/>
          </a:prstGeom>
          <a:solidFill>
            <a:srgbClr val="004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n 3">
            <a:extLst>
              <a:ext uri="{FF2B5EF4-FFF2-40B4-BE49-F238E27FC236}">
                <a16:creationId xmlns:a16="http://schemas.microsoft.com/office/drawing/2014/main" id="{D8DE91C2-16AA-4D5A-8136-F3E91ED6E4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2000" cy="48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ítulo 2">
            <a:extLst>
              <a:ext uri="{FF2B5EF4-FFF2-40B4-BE49-F238E27FC236}">
                <a16:creationId xmlns:a16="http://schemas.microsoft.com/office/drawing/2014/main" id="{5F208966-D255-4C4E-AD44-B6095B04141A}"/>
              </a:ext>
            </a:extLst>
          </p:cNvPr>
          <p:cNvSpPr txBox="1">
            <a:spLocks/>
          </p:cNvSpPr>
          <p:nvPr/>
        </p:nvSpPr>
        <p:spPr>
          <a:xfrm>
            <a:off x="9834880" y="6465834"/>
            <a:ext cx="2357120" cy="4836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CO"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t>
            </a:r>
            <a:r>
              <a:rPr lang="es-CO" sz="20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JuntosPodemos</a:t>
            </a:r>
            <a:endParaRPr lang="es-CO"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ángulo 6"/>
          <p:cNvSpPr/>
          <p:nvPr/>
        </p:nvSpPr>
        <p:spPr>
          <a:xfrm>
            <a:off x="-118786" y="688793"/>
            <a:ext cx="2172390" cy="400110"/>
          </a:xfrm>
          <a:prstGeom prst="rect">
            <a:avLst/>
          </a:prstGeom>
        </p:spPr>
        <p:txBody>
          <a:bodyPr wrap="none">
            <a:spAutoFit/>
          </a:bodyPr>
          <a:lstStyle/>
          <a:p>
            <a:pPr lvl="1" fontAlgn="ctr"/>
            <a:r>
              <a:rPr lang="en-US" sz="2000" b="1" dirty="0">
                <a:solidFill>
                  <a:schemeClr val="bg1"/>
                </a:solidFill>
                <a:latin typeface="Arial" panose="020B0604020202020204" pitchFamily="34" charset="0"/>
              </a:rPr>
              <a:t>PROGRAMA</a:t>
            </a:r>
          </a:p>
        </p:txBody>
      </p:sp>
      <p:sp>
        <p:nvSpPr>
          <p:cNvPr id="12" name="Rectángulo 11"/>
          <p:cNvSpPr/>
          <p:nvPr/>
        </p:nvSpPr>
        <p:spPr>
          <a:xfrm>
            <a:off x="5706502" y="3608352"/>
            <a:ext cx="6197734" cy="2000548"/>
          </a:xfrm>
          <a:prstGeom prst="rect">
            <a:avLst/>
          </a:prstGeom>
        </p:spPr>
        <p:txBody>
          <a:bodyPr wrap="square" anchor="ctr">
            <a:spAutoFit/>
          </a:bodyPr>
          <a:lstStyle/>
          <a:p>
            <a:pPr algn="just" fontAlgn="ctr"/>
            <a:r>
              <a:rPr lang="es-MX" sz="1600" b="1" dirty="0">
                <a:solidFill>
                  <a:schemeClr val="accent5"/>
                </a:solidFill>
              </a:rPr>
              <a:t>Jornadas  Alcalde en mi Barrio:</a:t>
            </a:r>
          </a:p>
          <a:p>
            <a:pPr algn="just" fontAlgn="ctr"/>
            <a:endParaRPr lang="es-MX" sz="1600" b="1" dirty="0">
              <a:solidFill>
                <a:schemeClr val="accent5"/>
              </a:solidFill>
            </a:endParaRPr>
          </a:p>
          <a:p>
            <a:pPr marL="285750" indent="-285750" algn="just" fontAlgn="ctr">
              <a:buFont typeface="Arial" panose="020B0604020202020204" pitchFamily="34" charset="0"/>
              <a:buChar char="•"/>
            </a:pPr>
            <a:r>
              <a:rPr lang="es-MX" sz="1600" dirty="0"/>
              <a:t>Se planea para el mes de diciembre del año en curso, realizar en el marco de las festividades navideñas, un Alcalde en su  Barrio que además de ofertar servicios institucionales, promueva una navidad en casa.  </a:t>
            </a:r>
          </a:p>
          <a:p>
            <a:pPr algn="just" fontAlgn="ctr"/>
            <a:endParaRPr lang="es-MX" sz="1400" dirty="0">
              <a:solidFill>
                <a:schemeClr val="bg1">
                  <a:lumMod val="50000"/>
                </a:schemeClr>
              </a:solidFill>
              <a:latin typeface="Arial" panose="020B0604020202020204" pitchFamily="34" charset="0"/>
            </a:endParaRPr>
          </a:p>
          <a:p>
            <a:pPr algn="just" fontAlgn="ctr"/>
            <a:endParaRPr lang="es-MX" sz="1400" dirty="0">
              <a:solidFill>
                <a:schemeClr val="bg1">
                  <a:lumMod val="50000"/>
                </a:schemeClr>
              </a:solidFill>
              <a:latin typeface="Arial" panose="020B0604020202020204" pitchFamily="34" charset="0"/>
            </a:endParaRPr>
          </a:p>
        </p:txBody>
      </p:sp>
      <p:graphicFrame>
        <p:nvGraphicFramePr>
          <p:cNvPr id="17" name="Tabla 16"/>
          <p:cNvGraphicFramePr>
            <a:graphicFrameLocks noGrp="1"/>
          </p:cNvGraphicFramePr>
          <p:nvPr>
            <p:extLst>
              <p:ext uri="{D42A27DB-BD31-4B8C-83A1-F6EECF244321}">
                <p14:modId xmlns:p14="http://schemas.microsoft.com/office/powerpoint/2010/main" val="4274508115"/>
              </p:ext>
            </p:extLst>
          </p:nvPr>
        </p:nvGraphicFramePr>
        <p:xfrm>
          <a:off x="362466" y="1602647"/>
          <a:ext cx="5261096" cy="2195487"/>
        </p:xfrm>
        <a:graphic>
          <a:graphicData uri="http://schemas.openxmlformats.org/drawingml/2006/table">
            <a:tbl>
              <a:tblPr firstRow="1" bandRow="1">
                <a:tableStyleId>{5C22544A-7EE6-4342-B048-85BDC9FD1C3A}</a:tableStyleId>
              </a:tblPr>
              <a:tblGrid>
                <a:gridCol w="5261096">
                  <a:extLst>
                    <a:ext uri="{9D8B030D-6E8A-4147-A177-3AD203B41FA5}">
                      <a16:colId xmlns:a16="http://schemas.microsoft.com/office/drawing/2014/main" val="20000"/>
                    </a:ext>
                  </a:extLst>
                </a:gridCol>
              </a:tblGrid>
              <a:tr h="219548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b="0" kern="1200" dirty="0">
                          <a:solidFill>
                            <a:schemeClr val="tx1"/>
                          </a:solidFill>
                          <a:effectLst/>
                          <a:latin typeface="Arial" panose="020B0604020202020204" pitchFamily="34" charset="0"/>
                          <a:ea typeface="+mn-ea"/>
                          <a:cs typeface="Arial" panose="020B0604020202020204" pitchFamily="34" charset="0"/>
                        </a:rPr>
                        <a:t>Programación de dos jornadas de acercamiento a la comunidad en barrios y veredas  (Alcalde en mi Barrio). </a:t>
                      </a:r>
                    </a:p>
                    <a:p>
                      <a:pPr marL="0" marR="0" lvl="0" indent="0" algn="just" defTabSz="914400" rtl="0" eaLnBrk="1" fontAlgn="auto" latinLnBrk="0" hangingPunct="1">
                        <a:lnSpc>
                          <a:spcPct val="100000"/>
                        </a:lnSpc>
                        <a:spcBef>
                          <a:spcPts val="0"/>
                        </a:spcBef>
                        <a:spcAft>
                          <a:spcPts val="0"/>
                        </a:spcAft>
                        <a:buClrTx/>
                        <a:buSzTx/>
                        <a:buFontTx/>
                        <a:buNone/>
                        <a:tabLst/>
                        <a:defRPr/>
                      </a:pPr>
                      <a:r>
                        <a:rPr lang="es-CO" sz="1400" b="0" kern="1200" dirty="0">
                          <a:solidFill>
                            <a:schemeClr val="tx1"/>
                          </a:solidFill>
                          <a:effectLst/>
                          <a:latin typeface="Arial" panose="020B0604020202020204" pitchFamily="34" charset="0"/>
                          <a:ea typeface="+mn-ea"/>
                          <a:cs typeface="Arial" panose="020B0604020202020204" pitchFamily="34" charset="0"/>
                        </a:rPr>
                        <a:t>Dependiendo de los avances de la emergencia sanitaria COVID 19 y la posibilidad de levantarse las diferentes medidas adoptadas por</a:t>
                      </a:r>
                      <a:r>
                        <a:rPr lang="es-CO" sz="1400" b="0" kern="1200" baseline="0" dirty="0">
                          <a:solidFill>
                            <a:schemeClr val="tx1"/>
                          </a:solidFill>
                          <a:effectLst/>
                          <a:latin typeface="Arial" panose="020B0604020202020204" pitchFamily="34" charset="0"/>
                          <a:ea typeface="+mn-ea"/>
                          <a:cs typeface="Arial" panose="020B0604020202020204" pitchFamily="34" charset="0"/>
                        </a:rPr>
                        <a:t> el Gobierno Nacional para mitigar la pandemia</a:t>
                      </a:r>
                      <a:r>
                        <a:rPr lang="es-CO" sz="1400" b="0" kern="1200" dirty="0">
                          <a:solidFill>
                            <a:schemeClr val="tx1"/>
                          </a:solidFill>
                          <a:effectLst/>
                          <a:latin typeface="Arial" panose="020B0604020202020204" pitchFamily="34" charset="0"/>
                          <a:ea typeface="+mn-ea"/>
                          <a:cs typeface="Arial" panose="020B0604020202020204" pitchFamily="34" charset="0"/>
                        </a:rPr>
                        <a:t>, se apropiará el recurso para el desarrollo de las jornadas,</a:t>
                      </a:r>
                      <a:r>
                        <a:rPr lang="es-CO" sz="1400" b="0" kern="1200" baseline="0" dirty="0">
                          <a:solidFill>
                            <a:schemeClr val="tx1"/>
                          </a:solidFill>
                          <a:effectLst/>
                          <a:latin typeface="Arial" panose="020B0604020202020204" pitchFamily="34" charset="0"/>
                          <a:ea typeface="+mn-ea"/>
                          <a:cs typeface="Arial" panose="020B0604020202020204" pitchFamily="34" charset="0"/>
                        </a:rPr>
                        <a:t> </a:t>
                      </a:r>
                      <a:r>
                        <a:rPr lang="es-CO" sz="1400" b="0" kern="1200" dirty="0">
                          <a:solidFill>
                            <a:schemeClr val="tx1"/>
                          </a:solidFill>
                          <a:effectLst/>
                          <a:latin typeface="Arial" panose="020B0604020202020204" pitchFamily="34" charset="0"/>
                          <a:ea typeface="+mn-ea"/>
                          <a:cs typeface="Arial" panose="020B0604020202020204" pitchFamily="34" charset="0"/>
                        </a:rPr>
                        <a:t>articulando todos los sectores de inversión de los PACTOS de Plan de Desarrollo ¨Por el Bello que Queremos 2020-2023¨-</a:t>
                      </a:r>
                    </a:p>
                    <a:p>
                      <a:pPr algn="just"/>
                      <a:endParaRPr lang="es-CO" sz="14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
        <p:nvSpPr>
          <p:cNvPr id="16" name="Rectángulo 15"/>
          <p:cNvSpPr/>
          <p:nvPr/>
        </p:nvSpPr>
        <p:spPr>
          <a:xfrm>
            <a:off x="3448195" y="999994"/>
            <a:ext cx="7665881" cy="400110"/>
          </a:xfrm>
          <a:prstGeom prst="rect">
            <a:avLst/>
          </a:prstGeom>
        </p:spPr>
        <p:txBody>
          <a:bodyPr wrap="none">
            <a:spAutoFit/>
          </a:bodyPr>
          <a:lstStyle/>
          <a:p>
            <a:pPr lvl="1" fontAlgn="ctr"/>
            <a:r>
              <a:rPr lang="es-MX" sz="2000" b="1" dirty="0">
                <a:solidFill>
                  <a:schemeClr val="bg1"/>
                </a:solidFill>
                <a:latin typeface="Arial" panose="020B0604020202020204" pitchFamily="34" charset="0"/>
                <a:cs typeface="Arial" panose="020B0604020202020204" pitchFamily="34" charset="0"/>
              </a:rPr>
              <a:t>3.2.1 </a:t>
            </a:r>
            <a:r>
              <a:rPr lang="es-CO" sz="2000" dirty="0">
                <a:solidFill>
                  <a:schemeClr val="bg1"/>
                </a:solidFill>
                <a:latin typeface="Arial" panose="020B0604020202020204" pitchFamily="34" charset="0"/>
                <a:cs typeface="Arial" panose="020B0604020202020204" pitchFamily="34" charset="0"/>
              </a:rPr>
              <a:t>Gobierno eficiente, transparente y orientado a la gestión</a:t>
            </a:r>
            <a:endParaRPr lang="es-MX" sz="2000" b="1" dirty="0">
              <a:solidFill>
                <a:schemeClr val="bg1"/>
              </a:solidFill>
              <a:latin typeface="Arial" panose="020B0604020202020204" pitchFamily="34" charset="0"/>
              <a:cs typeface="Arial" panose="020B0604020202020204" pitchFamily="34" charset="0"/>
            </a:endParaRPr>
          </a:p>
        </p:txBody>
      </p:sp>
      <p:pic>
        <p:nvPicPr>
          <p:cNvPr id="1026" name="Picture 2" descr="https://scontent.feoh1-1.fna.fbcdn.net/v/t1.0-9/84349784_2717929451586800_8713861221876498432_n.jpg?_nc_cat=105&amp;_nc_sid=8bfeb9&amp;_nc_ohc=6T5cL1gCDckAX97ul3P&amp;_nc_ht=scontent.feoh1-1.fna&amp;oh=3bad7c44021ba6b3a27ad3bcee38bd8e&amp;oe=5F33598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409" y="3954244"/>
            <a:ext cx="3915490" cy="2511590"/>
          </a:xfrm>
          <a:prstGeom prst="rect">
            <a:avLst/>
          </a:prstGeom>
          <a:ln>
            <a:noFill/>
          </a:ln>
          <a:effectLst>
            <a:outerShdw blurRad="292100" dist="139700" dir="2700000" algn="tl" rotWithShape="0">
              <a:srgbClr val="333333">
                <a:alpha val="65000"/>
              </a:srgbClr>
            </a:outerShdw>
          </a:effectLst>
        </p:spPr>
      </p:pic>
      <p:sp>
        <p:nvSpPr>
          <p:cNvPr id="18" name="Rectángulo 17"/>
          <p:cNvSpPr/>
          <p:nvPr/>
        </p:nvSpPr>
        <p:spPr>
          <a:xfrm>
            <a:off x="8027570" y="1765724"/>
            <a:ext cx="3845925" cy="307777"/>
          </a:xfrm>
          <a:prstGeom prst="rect">
            <a:avLst/>
          </a:prstGeom>
        </p:spPr>
        <p:txBody>
          <a:bodyPr wrap="none">
            <a:spAutoFit/>
          </a:bodyPr>
          <a:lstStyle/>
          <a:p>
            <a:pPr lvl="1" fontAlgn="ctr"/>
            <a:r>
              <a:rPr lang="en-US" sz="1400" dirty="0">
                <a:solidFill>
                  <a:schemeClr val="bg1">
                    <a:lumMod val="50000"/>
                  </a:schemeClr>
                </a:solidFill>
                <a:latin typeface="Arial" panose="020B0604020202020204" pitchFamily="34" charset="0"/>
              </a:rPr>
              <a:t>DEPENDENCIAS CORRESPOSABLES</a:t>
            </a:r>
          </a:p>
        </p:txBody>
      </p:sp>
      <p:sp>
        <p:nvSpPr>
          <p:cNvPr id="19" name="Rectángulo 18"/>
          <p:cNvSpPr/>
          <p:nvPr/>
        </p:nvSpPr>
        <p:spPr>
          <a:xfrm>
            <a:off x="7657089" y="2051501"/>
            <a:ext cx="3456987" cy="369332"/>
          </a:xfrm>
          <a:prstGeom prst="rect">
            <a:avLst/>
          </a:prstGeom>
        </p:spPr>
        <p:txBody>
          <a:bodyPr wrap="square">
            <a:spAutoFit/>
          </a:bodyPr>
          <a:lstStyle/>
          <a:p>
            <a:pPr lvl="1" fontAlgn="ctr"/>
            <a:r>
              <a:rPr lang="es-MX" b="1" dirty="0">
                <a:solidFill>
                  <a:srgbClr val="000000"/>
                </a:solidFill>
                <a:latin typeface="Arial" panose="020B0604020202020204" pitchFamily="34" charset="0"/>
              </a:rPr>
              <a:t>Todas las secretarías</a:t>
            </a:r>
          </a:p>
        </p:txBody>
      </p:sp>
    </p:spTree>
    <p:extLst>
      <p:ext uri="{BB962C8B-B14F-4D97-AF65-F5344CB8AC3E}">
        <p14:creationId xmlns:p14="http://schemas.microsoft.com/office/powerpoint/2010/main" val="1782925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Imagen 1" descr="040"/>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19051"/>
            <a:ext cx="121920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20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48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ítulo 2"/>
          <p:cNvSpPr txBox="1">
            <a:spLocks/>
          </p:cNvSpPr>
          <p:nvPr/>
        </p:nvSpPr>
        <p:spPr>
          <a:xfrm>
            <a:off x="9834880" y="6465834"/>
            <a:ext cx="2357120" cy="4836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CO"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s-CO" sz="20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JuntosPodemos</a:t>
            </a:r>
            <a:endParaRPr lang="es-CO"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ángulo 4"/>
          <p:cNvSpPr/>
          <p:nvPr/>
        </p:nvSpPr>
        <p:spPr>
          <a:xfrm>
            <a:off x="94460" y="6173446"/>
            <a:ext cx="7423939" cy="584775"/>
          </a:xfrm>
          <a:prstGeom prst="rect">
            <a:avLst/>
          </a:prstGeom>
        </p:spPr>
        <p:txBody>
          <a:bodyPr wrap="square">
            <a:spAutoFit/>
          </a:bodyPr>
          <a:lstStyle/>
          <a:p>
            <a:r>
              <a:rPr lang="es-E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Ordenamiento y presencia territorial</a:t>
            </a:r>
            <a:endParaRPr lang="en-US" dirty="0">
              <a:solidFill>
                <a:schemeClr val="bg1"/>
              </a:solidFill>
            </a:endParaRPr>
          </a:p>
        </p:txBody>
      </p:sp>
      <p:sp>
        <p:nvSpPr>
          <p:cNvPr id="3" name="CuadroTexto 2"/>
          <p:cNvSpPr txBox="1"/>
          <p:nvPr/>
        </p:nvSpPr>
        <p:spPr>
          <a:xfrm>
            <a:off x="519545" y="563745"/>
            <a:ext cx="3065318" cy="461665"/>
          </a:xfrm>
          <a:prstGeom prst="rect">
            <a:avLst/>
          </a:prstGeom>
          <a:noFill/>
        </p:spPr>
        <p:txBody>
          <a:bodyPr wrap="square" rtlCol="0">
            <a:spAutoFit/>
          </a:bodyPr>
          <a:lstStyle/>
          <a:p>
            <a:r>
              <a:rPr lang="es-CO" sz="2400" b="1" dirty="0">
                <a:solidFill>
                  <a:srgbClr val="0070C0"/>
                </a:solidFill>
              </a:rPr>
              <a:t>Secretaría del Interior  </a:t>
            </a:r>
          </a:p>
        </p:txBody>
      </p:sp>
      <p:pic>
        <p:nvPicPr>
          <p:cNvPr id="1026" name="Picture 2" descr="http://mprgroupusa.com/wp-content/uploads/2016/03/Claves-para-una-mejor-comunicacio%CC%81n-pu%CC%81bl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585" y="1108670"/>
            <a:ext cx="9699916" cy="548045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5318413" y="5450170"/>
            <a:ext cx="4137892" cy="1015663"/>
          </a:xfrm>
          <a:prstGeom prst="rect">
            <a:avLst/>
          </a:prstGeom>
          <a:noFill/>
        </p:spPr>
        <p:txBody>
          <a:bodyPr wrap="square" rtlCol="0">
            <a:spAutoFit/>
          </a:bodyPr>
          <a:lstStyle/>
          <a:p>
            <a:r>
              <a:rPr lang="es-CO" sz="2000" b="1" dirty="0">
                <a:solidFill>
                  <a:schemeClr val="accent6">
                    <a:lumMod val="75000"/>
                  </a:schemeClr>
                </a:solidFill>
              </a:rPr>
              <a:t>COMUNICACIÓN PÚBLICA</a:t>
            </a:r>
            <a:r>
              <a:rPr lang="es-CO" sz="2000" b="1" dirty="0">
                <a:solidFill>
                  <a:schemeClr val="accent2"/>
                </a:solidFill>
              </a:rPr>
              <a:t> como instrumento de información y eficacia de lo público.</a:t>
            </a:r>
          </a:p>
        </p:txBody>
      </p:sp>
    </p:spTree>
    <p:extLst>
      <p:ext uri="{BB962C8B-B14F-4D97-AF65-F5344CB8AC3E}">
        <p14:creationId xmlns:p14="http://schemas.microsoft.com/office/powerpoint/2010/main" val="2629030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b="16621"/>
          <a:stretch/>
        </p:blipFill>
        <p:spPr>
          <a:xfrm>
            <a:off x="-1" y="432816"/>
            <a:ext cx="6177281" cy="6404864"/>
          </a:xfrm>
          <a:prstGeom prst="rect">
            <a:avLst/>
          </a:prstGeom>
        </p:spPr>
      </p:pic>
      <p:pic>
        <p:nvPicPr>
          <p:cNvPr id="6"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2000" cy="48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ítulo 2"/>
          <p:cNvSpPr txBox="1">
            <a:spLocks/>
          </p:cNvSpPr>
          <p:nvPr/>
        </p:nvSpPr>
        <p:spPr>
          <a:xfrm>
            <a:off x="9834880" y="6467717"/>
            <a:ext cx="2357120" cy="4836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CO"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t>
            </a:r>
            <a:r>
              <a:rPr lang="es-CO" sz="20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JuntosPodemos</a:t>
            </a:r>
            <a:endParaRPr lang="es-CO"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CuadroTexto 9">
            <a:extLst>
              <a:ext uri="{FF2B5EF4-FFF2-40B4-BE49-F238E27FC236}">
                <a16:creationId xmlns:a16="http://schemas.microsoft.com/office/drawing/2014/main" id="{F85CC36E-E489-4D59-9DF3-B671CC45B1DA}"/>
              </a:ext>
            </a:extLst>
          </p:cNvPr>
          <p:cNvSpPr txBox="1"/>
          <p:nvPr/>
        </p:nvSpPr>
        <p:spPr>
          <a:xfrm>
            <a:off x="2036774" y="5882942"/>
            <a:ext cx="2565706" cy="584775"/>
          </a:xfrm>
          <a:prstGeom prst="rect">
            <a:avLst/>
          </a:prstGeom>
          <a:noFill/>
        </p:spPr>
        <p:txBody>
          <a:bodyPr wrap="square" rtlCol="0">
            <a:spAutoFit/>
          </a:bodyPr>
          <a:lstStyle/>
          <a:p>
            <a:r>
              <a:rPr lang="es-CO" sz="32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2020-2023</a:t>
            </a:r>
          </a:p>
        </p:txBody>
      </p:sp>
      <p:sp>
        <p:nvSpPr>
          <p:cNvPr id="2" name="CuadroTexto 1"/>
          <p:cNvSpPr txBox="1"/>
          <p:nvPr/>
        </p:nvSpPr>
        <p:spPr>
          <a:xfrm>
            <a:off x="5938289" y="4266151"/>
            <a:ext cx="4135582" cy="1323439"/>
          </a:xfrm>
          <a:prstGeom prst="rect">
            <a:avLst/>
          </a:prstGeom>
          <a:solidFill>
            <a:schemeClr val="accent2">
              <a:lumMod val="20000"/>
              <a:lumOff val="80000"/>
            </a:schemeClr>
          </a:solidFill>
        </p:spPr>
        <p:txBody>
          <a:bodyPr wrap="square" rtlCol="0">
            <a:spAutoFit/>
          </a:bodyPr>
          <a:lstStyle/>
          <a:p>
            <a:r>
              <a:rPr lang="es-CO" sz="4000" b="1" dirty="0">
                <a:solidFill>
                  <a:schemeClr val="accent2"/>
                </a:solidFill>
              </a:rPr>
              <a:t>Informe de Gestión año 2020</a:t>
            </a:r>
          </a:p>
        </p:txBody>
      </p:sp>
    </p:spTree>
    <p:extLst>
      <p:ext uri="{BB962C8B-B14F-4D97-AF65-F5344CB8AC3E}">
        <p14:creationId xmlns:p14="http://schemas.microsoft.com/office/powerpoint/2010/main" val="2158535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48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ítulo 2"/>
          <p:cNvSpPr txBox="1">
            <a:spLocks/>
          </p:cNvSpPr>
          <p:nvPr/>
        </p:nvSpPr>
        <p:spPr>
          <a:xfrm>
            <a:off x="9834880" y="6465834"/>
            <a:ext cx="2357120" cy="4836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CO"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t>
            </a:r>
            <a:r>
              <a:rPr lang="es-CO" sz="20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JuntosPodemos</a:t>
            </a:r>
            <a:endParaRPr lang="es-CO"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ángulo 5"/>
          <p:cNvSpPr/>
          <p:nvPr/>
        </p:nvSpPr>
        <p:spPr>
          <a:xfrm>
            <a:off x="0" y="3769578"/>
            <a:ext cx="6249711" cy="646331"/>
          </a:xfrm>
          <a:prstGeom prst="rect">
            <a:avLst/>
          </a:prstGeom>
        </p:spPr>
        <p:txBody>
          <a:bodyPr wrap="square">
            <a:spAutoFit/>
          </a:bodyPr>
          <a:lstStyle/>
          <a:p>
            <a:pPr marL="742950" lvl="1" indent="-285750" algn="just" fontAlgn="ctr">
              <a:buFont typeface="Arial" panose="020B0604020202020204" pitchFamily="34" charset="0"/>
              <a:buChar char="•"/>
            </a:pPr>
            <a:r>
              <a:rPr lang="es-CO" dirty="0">
                <a:cs typeface="Arial" panose="020B0604020202020204" pitchFamily="34" charset="0"/>
              </a:rPr>
              <a:t>Avanzar en nuevos modelos de gestión pública en pro de una administración eficiente, eficaz y efectiva.</a:t>
            </a:r>
            <a:endParaRPr lang="es-MX" dirty="0">
              <a:solidFill>
                <a:srgbClr val="000000"/>
              </a:solidFill>
              <a:cs typeface="Arial" panose="020B0604020202020204" pitchFamily="34" charset="0"/>
            </a:endParaRPr>
          </a:p>
        </p:txBody>
      </p:sp>
      <p:sp>
        <p:nvSpPr>
          <p:cNvPr id="21" name="CuadroTexto 20"/>
          <p:cNvSpPr txBox="1"/>
          <p:nvPr/>
        </p:nvSpPr>
        <p:spPr>
          <a:xfrm>
            <a:off x="503642" y="747168"/>
            <a:ext cx="8946396" cy="1754326"/>
          </a:xfrm>
          <a:prstGeom prst="rect">
            <a:avLst/>
          </a:prstGeom>
          <a:noFill/>
        </p:spPr>
        <p:txBody>
          <a:bodyPr wrap="square" rtlCol="0">
            <a:spAutoFit/>
          </a:bodyPr>
          <a:lstStyle/>
          <a:p>
            <a:pPr>
              <a:lnSpc>
                <a:spcPct val="150000"/>
              </a:lnSpc>
            </a:pPr>
            <a:r>
              <a:rPr lang="es-ES" sz="2400" b="1" dirty="0">
                <a:solidFill>
                  <a:schemeClr val="accent2"/>
                </a:solidFill>
              </a:rPr>
              <a:t>Pacto 3 </a:t>
            </a:r>
            <a:r>
              <a:rPr lang="es-ES" sz="2400" dirty="0">
                <a:solidFill>
                  <a:schemeClr val="accent5"/>
                </a:solidFill>
              </a:rPr>
              <a:t>- </a:t>
            </a:r>
            <a:r>
              <a:rPr lang="es-ES" sz="2400" b="1" dirty="0">
                <a:solidFill>
                  <a:schemeClr val="accent5"/>
                </a:solidFill>
              </a:rPr>
              <a:t>Por la Calidad Institucional y por el Ordenamiento Territorial</a:t>
            </a:r>
            <a:r>
              <a:rPr lang="es-CO" sz="2400" b="1" dirty="0">
                <a:solidFill>
                  <a:schemeClr val="accent5"/>
                </a:solidFill>
              </a:rPr>
              <a:t> </a:t>
            </a:r>
          </a:p>
          <a:p>
            <a:pPr>
              <a:lnSpc>
                <a:spcPct val="150000"/>
              </a:lnSpc>
            </a:pPr>
            <a:r>
              <a:rPr lang="es-CO" sz="2400" b="1" dirty="0">
                <a:solidFill>
                  <a:schemeClr val="accent2"/>
                </a:solidFill>
              </a:rPr>
              <a:t>Programa: </a:t>
            </a:r>
            <a:r>
              <a:rPr lang="es-ES" sz="2400" b="1" dirty="0">
                <a:solidFill>
                  <a:schemeClr val="accent5"/>
                </a:solidFill>
              </a:rPr>
              <a:t>Gobierno eficiente, transparente y orientado a la gestión</a:t>
            </a:r>
          </a:p>
          <a:p>
            <a:endParaRPr lang="es-ES" dirty="0">
              <a:solidFill>
                <a:schemeClr val="accent5"/>
              </a:solidFill>
            </a:endParaRPr>
          </a:p>
          <a:p>
            <a:endParaRPr lang="es-CO" dirty="0">
              <a:solidFill>
                <a:schemeClr val="accent5"/>
              </a:solidFill>
            </a:endParaRPr>
          </a:p>
        </p:txBody>
      </p:sp>
      <p:sp>
        <p:nvSpPr>
          <p:cNvPr id="22" name="Rectángulo 21"/>
          <p:cNvSpPr/>
          <p:nvPr/>
        </p:nvSpPr>
        <p:spPr>
          <a:xfrm>
            <a:off x="92715" y="2405355"/>
            <a:ext cx="3616183" cy="338554"/>
          </a:xfrm>
          <a:prstGeom prst="rect">
            <a:avLst/>
          </a:prstGeom>
        </p:spPr>
        <p:txBody>
          <a:bodyPr wrap="none">
            <a:spAutoFit/>
          </a:bodyPr>
          <a:lstStyle/>
          <a:p>
            <a:pPr lvl="1" fontAlgn="ctr"/>
            <a:r>
              <a:rPr lang="en-US" sz="1600" b="1" dirty="0">
                <a:solidFill>
                  <a:schemeClr val="accent6">
                    <a:lumMod val="50000"/>
                  </a:schemeClr>
                </a:solidFill>
                <a:latin typeface="Arial" panose="020B0604020202020204" pitchFamily="34" charset="0"/>
              </a:rPr>
              <a:t>OBJETIVOS DEL PROGRAMA</a:t>
            </a:r>
            <a:r>
              <a:rPr lang="en-US" sz="1600" dirty="0">
                <a:solidFill>
                  <a:schemeClr val="accent6">
                    <a:lumMod val="50000"/>
                  </a:schemeClr>
                </a:solidFill>
                <a:latin typeface="Arial" panose="020B0604020202020204" pitchFamily="34" charset="0"/>
              </a:rPr>
              <a:t>:</a:t>
            </a:r>
          </a:p>
        </p:txBody>
      </p:sp>
      <p:sp>
        <p:nvSpPr>
          <p:cNvPr id="23" name="Rectángulo 22"/>
          <p:cNvSpPr/>
          <p:nvPr/>
        </p:nvSpPr>
        <p:spPr>
          <a:xfrm>
            <a:off x="503642" y="2743909"/>
            <a:ext cx="6096000" cy="923330"/>
          </a:xfrm>
          <a:prstGeom prst="rect">
            <a:avLst/>
          </a:prstGeom>
        </p:spPr>
        <p:txBody>
          <a:bodyPr>
            <a:spAutoFit/>
          </a:bodyPr>
          <a:lstStyle/>
          <a:p>
            <a:pPr marL="285750" indent="-285750">
              <a:buFont typeface="Arial" panose="020B0604020202020204" pitchFamily="34" charset="0"/>
              <a:buChar char="•"/>
            </a:pPr>
            <a:r>
              <a:rPr lang="es-CO" dirty="0"/>
              <a:t>Mejorar los sistemas de información municipal en pro de aumentar la eficiencia institucional y la capacidad de respuesta a nuestro ciudadanos.</a:t>
            </a:r>
          </a:p>
        </p:txBody>
      </p:sp>
      <p:sp>
        <p:nvSpPr>
          <p:cNvPr id="24" name="Proceso 23"/>
          <p:cNvSpPr/>
          <p:nvPr/>
        </p:nvSpPr>
        <p:spPr>
          <a:xfrm>
            <a:off x="605845" y="2888471"/>
            <a:ext cx="130078" cy="72737"/>
          </a:xfrm>
          <a:prstGeom prst="flowChartProcess">
            <a:avLst/>
          </a:prstGeom>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O"/>
          </a:p>
        </p:txBody>
      </p:sp>
      <p:sp>
        <p:nvSpPr>
          <p:cNvPr id="25" name="Proceso 24"/>
          <p:cNvSpPr/>
          <p:nvPr/>
        </p:nvSpPr>
        <p:spPr>
          <a:xfrm>
            <a:off x="540806" y="3928499"/>
            <a:ext cx="130078" cy="72737"/>
          </a:xfrm>
          <a:prstGeom prst="flowChartProcess">
            <a:avLst/>
          </a:prstGeom>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O"/>
          </a:p>
        </p:txBody>
      </p:sp>
      <p:sp>
        <p:nvSpPr>
          <p:cNvPr id="27" name="Rectángulo 26"/>
          <p:cNvSpPr/>
          <p:nvPr/>
        </p:nvSpPr>
        <p:spPr>
          <a:xfrm>
            <a:off x="153711" y="4608045"/>
            <a:ext cx="2008370" cy="338554"/>
          </a:xfrm>
          <a:prstGeom prst="rect">
            <a:avLst/>
          </a:prstGeom>
        </p:spPr>
        <p:txBody>
          <a:bodyPr wrap="none">
            <a:spAutoFit/>
          </a:bodyPr>
          <a:lstStyle/>
          <a:p>
            <a:pPr lvl="1" fontAlgn="ctr"/>
            <a:r>
              <a:rPr lang="en-US" sz="1600" b="1" dirty="0">
                <a:solidFill>
                  <a:schemeClr val="accent6">
                    <a:lumMod val="50000"/>
                  </a:schemeClr>
                </a:solidFill>
                <a:latin typeface="Arial" panose="020B0604020202020204" pitchFamily="34" charset="0"/>
              </a:rPr>
              <a:t>PRODUCTOS</a:t>
            </a:r>
            <a:r>
              <a:rPr lang="en-US" sz="1600" dirty="0">
                <a:solidFill>
                  <a:schemeClr val="accent6">
                    <a:lumMod val="50000"/>
                  </a:schemeClr>
                </a:solidFill>
                <a:latin typeface="Arial" panose="020B0604020202020204" pitchFamily="34" charset="0"/>
              </a:rPr>
              <a:t>:</a:t>
            </a:r>
          </a:p>
        </p:txBody>
      </p:sp>
      <p:sp>
        <p:nvSpPr>
          <p:cNvPr id="28" name="Rectángulo 27"/>
          <p:cNvSpPr/>
          <p:nvPr/>
        </p:nvSpPr>
        <p:spPr>
          <a:xfrm>
            <a:off x="53766" y="4936734"/>
            <a:ext cx="7971757" cy="646331"/>
          </a:xfrm>
          <a:prstGeom prst="rect">
            <a:avLst/>
          </a:prstGeom>
        </p:spPr>
        <p:txBody>
          <a:bodyPr wrap="square">
            <a:spAutoFit/>
          </a:bodyPr>
          <a:lstStyle/>
          <a:p>
            <a:pPr marL="742950" lvl="1" indent="-285750" fontAlgn="ctr">
              <a:buFont typeface="Arial" panose="020B0604020202020204" pitchFamily="34" charset="0"/>
              <a:buChar char="•"/>
            </a:pPr>
            <a:r>
              <a:rPr lang="es-CO">
                <a:cs typeface="Arial" panose="020B0604020202020204" pitchFamily="34" charset="0"/>
              </a:rPr>
              <a:t>Avance en la implementación de MIPG.</a:t>
            </a:r>
          </a:p>
          <a:p>
            <a:pPr lvl="1" fontAlgn="ctr"/>
            <a:endParaRPr lang="es-MX" b="1" dirty="0">
              <a:solidFill>
                <a:srgbClr val="000000"/>
              </a:solidFill>
              <a:latin typeface="Arial" panose="020B0604020202020204" pitchFamily="34" charset="0"/>
              <a:cs typeface="Arial" panose="020B0604020202020204" pitchFamily="34" charset="0"/>
            </a:endParaRPr>
          </a:p>
        </p:txBody>
      </p:sp>
      <p:sp>
        <p:nvSpPr>
          <p:cNvPr id="29" name="Proceso 28"/>
          <p:cNvSpPr/>
          <p:nvPr/>
        </p:nvSpPr>
        <p:spPr>
          <a:xfrm>
            <a:off x="540806" y="5084890"/>
            <a:ext cx="130078" cy="72737"/>
          </a:xfrm>
          <a:prstGeom prst="flowChartProcess">
            <a:avLst/>
          </a:prstGeom>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O"/>
          </a:p>
        </p:txBody>
      </p:sp>
      <p:sp>
        <p:nvSpPr>
          <p:cNvPr id="31" name="Rectángulo 30"/>
          <p:cNvSpPr/>
          <p:nvPr/>
        </p:nvSpPr>
        <p:spPr>
          <a:xfrm>
            <a:off x="7018764" y="2858611"/>
            <a:ext cx="4397358" cy="338554"/>
          </a:xfrm>
          <a:prstGeom prst="rect">
            <a:avLst/>
          </a:prstGeom>
        </p:spPr>
        <p:txBody>
          <a:bodyPr wrap="none">
            <a:spAutoFit/>
          </a:bodyPr>
          <a:lstStyle/>
          <a:p>
            <a:pPr lvl="1" fontAlgn="ctr"/>
            <a:r>
              <a:rPr lang="en-US" sz="1600" b="1" dirty="0">
                <a:solidFill>
                  <a:schemeClr val="accent6">
                    <a:lumMod val="50000"/>
                  </a:schemeClr>
                </a:solidFill>
                <a:latin typeface="Arial" panose="020B0604020202020204" pitchFamily="34" charset="0"/>
              </a:rPr>
              <a:t>DEPENDENCIAS CORRESPOSABLES:</a:t>
            </a:r>
          </a:p>
        </p:txBody>
      </p:sp>
      <p:sp>
        <p:nvSpPr>
          <p:cNvPr id="30" name="Proceso 29"/>
          <p:cNvSpPr/>
          <p:nvPr/>
        </p:nvSpPr>
        <p:spPr>
          <a:xfrm>
            <a:off x="540806" y="5454876"/>
            <a:ext cx="130078" cy="72737"/>
          </a:xfrm>
          <a:prstGeom prst="flowChartProcess">
            <a:avLst/>
          </a:prstGeom>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O"/>
          </a:p>
        </p:txBody>
      </p:sp>
      <p:sp>
        <p:nvSpPr>
          <p:cNvPr id="32" name="Rectángulo 31"/>
          <p:cNvSpPr/>
          <p:nvPr/>
        </p:nvSpPr>
        <p:spPr>
          <a:xfrm>
            <a:off x="7791028" y="3400246"/>
            <a:ext cx="4670096" cy="369332"/>
          </a:xfrm>
          <a:prstGeom prst="rect">
            <a:avLst/>
          </a:prstGeom>
        </p:spPr>
        <p:txBody>
          <a:bodyPr wrap="square">
            <a:spAutoFit/>
          </a:bodyPr>
          <a:lstStyle/>
          <a:p>
            <a:pPr marL="742950" lvl="1" indent="-285750" fontAlgn="ctr">
              <a:buFont typeface="Arial" panose="020B0604020202020204" pitchFamily="34" charset="0"/>
              <a:buChar char="•"/>
            </a:pPr>
            <a:r>
              <a:rPr lang="es-MX" dirty="0"/>
              <a:t>Todas las dependencias </a:t>
            </a:r>
          </a:p>
        </p:txBody>
      </p:sp>
      <p:sp>
        <p:nvSpPr>
          <p:cNvPr id="33" name="Proceso 32"/>
          <p:cNvSpPr/>
          <p:nvPr/>
        </p:nvSpPr>
        <p:spPr>
          <a:xfrm>
            <a:off x="8288880" y="3548543"/>
            <a:ext cx="130078" cy="72737"/>
          </a:xfrm>
          <a:prstGeom prst="flowChartProcess">
            <a:avLst/>
          </a:prstGeom>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O"/>
          </a:p>
        </p:txBody>
      </p:sp>
      <p:sp>
        <p:nvSpPr>
          <p:cNvPr id="34" name="Rectángulo 33"/>
          <p:cNvSpPr/>
          <p:nvPr/>
        </p:nvSpPr>
        <p:spPr>
          <a:xfrm>
            <a:off x="76855" y="5300762"/>
            <a:ext cx="6096000" cy="923330"/>
          </a:xfrm>
          <a:prstGeom prst="rect">
            <a:avLst/>
          </a:prstGeom>
        </p:spPr>
        <p:txBody>
          <a:bodyPr>
            <a:spAutoFit/>
          </a:bodyPr>
          <a:lstStyle/>
          <a:p>
            <a:pPr marL="742950" lvl="1" indent="-285750" fontAlgn="ctr">
              <a:buFont typeface="Arial" panose="020B0604020202020204" pitchFamily="34" charset="0"/>
              <a:buChar char="•"/>
            </a:pPr>
            <a:r>
              <a:rPr lang="es-CO" dirty="0">
                <a:cs typeface="Arial" panose="020B0604020202020204" pitchFamily="34" charset="0"/>
              </a:rPr>
              <a:t>Número de jornadas de acercamiento con la comunidad realizadas en barrios o veredas (El Alcalde en mi barrio). </a:t>
            </a:r>
          </a:p>
        </p:txBody>
      </p:sp>
    </p:spTree>
    <p:extLst>
      <p:ext uri="{BB962C8B-B14F-4D97-AF65-F5344CB8AC3E}">
        <p14:creationId xmlns:p14="http://schemas.microsoft.com/office/powerpoint/2010/main" val="883989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478289"/>
            <a:ext cx="12192000" cy="1062560"/>
          </a:xfrm>
          <a:prstGeom prst="rect">
            <a:avLst/>
          </a:prstGeom>
          <a:solidFill>
            <a:srgbClr val="0045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bject 39"/>
          <p:cNvSpPr/>
          <p:nvPr/>
        </p:nvSpPr>
        <p:spPr>
          <a:xfrm>
            <a:off x="5729639" y="3308036"/>
            <a:ext cx="6462210" cy="3143038"/>
          </a:xfrm>
          <a:custGeom>
            <a:avLst/>
            <a:gdLst/>
            <a:ahLst/>
            <a:cxnLst/>
            <a:rect l="l" t="t" r="r" b="b"/>
            <a:pathLst>
              <a:path w="6486144" h="3154679">
                <a:moveTo>
                  <a:pt x="0" y="3154679"/>
                </a:moveTo>
                <a:lnTo>
                  <a:pt x="6486144" y="3154679"/>
                </a:lnTo>
                <a:lnTo>
                  <a:pt x="6486144" y="0"/>
                </a:lnTo>
                <a:lnTo>
                  <a:pt x="0" y="0"/>
                </a:lnTo>
                <a:lnTo>
                  <a:pt x="0" y="3154679"/>
                </a:lnTo>
                <a:close/>
              </a:path>
            </a:pathLst>
          </a:custGeom>
          <a:solidFill>
            <a:srgbClr val="FAE4D5"/>
          </a:solidFill>
        </p:spPr>
        <p:txBody>
          <a:bodyPr wrap="square" lIns="0" tIns="0" rIns="0" bIns="0" rtlCol="0">
            <a:noAutofit/>
          </a:bodyPr>
          <a:lstStyle/>
          <a:p>
            <a:r>
              <a:rPr lang="es-CO" sz="1600" b="1" dirty="0">
                <a:solidFill>
                  <a:schemeClr val="accent2"/>
                </a:solidFill>
                <a:latin typeface="Arial" panose="020B0604020202020204" pitchFamily="34" charset="0"/>
                <a:cs typeface="Arial" panose="020B0604020202020204" pitchFamily="34" charset="0"/>
              </a:rPr>
              <a:t> </a:t>
            </a:r>
            <a:r>
              <a:rPr lang="es-ES" sz="1200" dirty="0"/>
              <a:t>   </a:t>
            </a:r>
          </a:p>
          <a:p>
            <a:endParaRPr lang="es-ES" sz="1200" dirty="0"/>
          </a:p>
          <a:p>
            <a:r>
              <a:rPr lang="es-ES" sz="1200" dirty="0"/>
              <a:t> </a:t>
            </a:r>
            <a:endParaRPr lang="es-ES" sz="1200" dirty="0">
              <a:solidFill>
                <a:srgbClr val="202124"/>
              </a:solidFill>
              <a:latin typeface="Roboto"/>
            </a:endParaRPr>
          </a:p>
          <a:p>
            <a:pPr marL="284693" indent="-284693">
              <a:buFontTx/>
              <a:buChar char="-"/>
            </a:pPr>
            <a:endParaRPr lang="es-ES" sz="1793" dirty="0">
              <a:solidFill>
                <a:srgbClr val="202124"/>
              </a:solidFill>
              <a:latin typeface="Roboto"/>
            </a:endParaRPr>
          </a:p>
        </p:txBody>
      </p:sp>
      <p:sp>
        <p:nvSpPr>
          <p:cNvPr id="38" name="object 38"/>
          <p:cNvSpPr/>
          <p:nvPr/>
        </p:nvSpPr>
        <p:spPr>
          <a:xfrm>
            <a:off x="0" y="0"/>
            <a:ext cx="12192000" cy="478289"/>
          </a:xfrm>
          <a:prstGeom prst="rect">
            <a:avLst/>
          </a:prstGeom>
          <a:blipFill>
            <a:blip r:embed="rId2" cstate="print"/>
            <a:stretch>
              <a:fillRect/>
            </a:stretch>
          </a:blipFill>
        </p:spPr>
        <p:txBody>
          <a:bodyPr wrap="square" lIns="0" tIns="0" rIns="0" bIns="0" rtlCol="0">
            <a:noAutofit/>
          </a:bodyPr>
          <a:lstStyle/>
          <a:p>
            <a:endParaRPr sz="1793"/>
          </a:p>
        </p:txBody>
      </p:sp>
      <p:sp>
        <p:nvSpPr>
          <p:cNvPr id="35" name="object 35"/>
          <p:cNvSpPr/>
          <p:nvPr/>
        </p:nvSpPr>
        <p:spPr>
          <a:xfrm>
            <a:off x="98413" y="1736137"/>
            <a:ext cx="5471834" cy="1305803"/>
          </a:xfrm>
          <a:custGeom>
            <a:avLst/>
            <a:gdLst/>
            <a:ahLst/>
            <a:cxnLst/>
            <a:rect l="l" t="t" r="r" b="b"/>
            <a:pathLst>
              <a:path w="5261102" h="1310639">
                <a:moveTo>
                  <a:pt x="0" y="1310639"/>
                </a:moveTo>
                <a:lnTo>
                  <a:pt x="5261102" y="1310639"/>
                </a:lnTo>
                <a:lnTo>
                  <a:pt x="5261102" y="0"/>
                </a:lnTo>
                <a:lnTo>
                  <a:pt x="0" y="0"/>
                </a:lnTo>
                <a:lnTo>
                  <a:pt x="0" y="1310639"/>
                </a:lnTo>
                <a:close/>
              </a:path>
            </a:pathLst>
          </a:custGeom>
          <a:solidFill>
            <a:srgbClr val="DEEBF7"/>
          </a:solidFill>
        </p:spPr>
        <p:txBody>
          <a:bodyPr wrap="square" lIns="0" tIns="0" rIns="0" bIns="0" rtlCol="0">
            <a:noAutofit/>
          </a:bodyPr>
          <a:lstStyle/>
          <a:p>
            <a:endParaRPr sz="1793" dirty="0"/>
          </a:p>
        </p:txBody>
      </p:sp>
      <p:sp>
        <p:nvSpPr>
          <p:cNvPr id="36" name="object 36"/>
          <p:cNvSpPr/>
          <p:nvPr/>
        </p:nvSpPr>
        <p:spPr>
          <a:xfrm>
            <a:off x="370974" y="3041941"/>
            <a:ext cx="5254329" cy="0"/>
          </a:xfrm>
          <a:custGeom>
            <a:avLst/>
            <a:gdLst/>
            <a:ahLst/>
            <a:cxnLst/>
            <a:rect l="l" t="t" r="r" b="b"/>
            <a:pathLst>
              <a:path w="5273789">
                <a:moveTo>
                  <a:pt x="0" y="0"/>
                </a:moveTo>
                <a:lnTo>
                  <a:pt x="5273789" y="0"/>
                </a:lnTo>
              </a:path>
            </a:pathLst>
          </a:custGeom>
          <a:ln w="38100">
            <a:solidFill>
              <a:srgbClr val="FFFFFF"/>
            </a:solidFill>
          </a:ln>
        </p:spPr>
        <p:txBody>
          <a:bodyPr wrap="square" lIns="0" tIns="0" rIns="0" bIns="0" rtlCol="0">
            <a:noAutofit/>
          </a:bodyPr>
          <a:lstStyle/>
          <a:p>
            <a:endParaRPr sz="1793"/>
          </a:p>
        </p:txBody>
      </p:sp>
      <p:sp>
        <p:nvSpPr>
          <p:cNvPr id="27" name="object 27"/>
          <p:cNvSpPr/>
          <p:nvPr/>
        </p:nvSpPr>
        <p:spPr>
          <a:xfrm>
            <a:off x="5701602" y="1736086"/>
            <a:ext cx="1702733" cy="627392"/>
          </a:xfrm>
          <a:custGeom>
            <a:avLst/>
            <a:gdLst/>
            <a:ahLst/>
            <a:cxnLst/>
            <a:rect l="l" t="t" r="r" b="b"/>
            <a:pathLst>
              <a:path w="1709039" h="629716">
                <a:moveTo>
                  <a:pt x="0" y="629716"/>
                </a:moveTo>
                <a:lnTo>
                  <a:pt x="1709039" y="629716"/>
                </a:lnTo>
                <a:lnTo>
                  <a:pt x="1709039" y="0"/>
                </a:lnTo>
                <a:lnTo>
                  <a:pt x="0" y="0"/>
                </a:lnTo>
                <a:lnTo>
                  <a:pt x="0" y="629716"/>
                </a:lnTo>
                <a:close/>
              </a:path>
            </a:pathLst>
          </a:custGeom>
          <a:solidFill>
            <a:srgbClr val="EAEEF7"/>
          </a:solidFill>
        </p:spPr>
        <p:txBody>
          <a:bodyPr wrap="square" lIns="0" tIns="0" rIns="0" bIns="0" rtlCol="0">
            <a:noAutofit/>
          </a:bodyPr>
          <a:lstStyle/>
          <a:p>
            <a:endParaRPr sz="1793"/>
          </a:p>
        </p:txBody>
      </p:sp>
      <p:sp>
        <p:nvSpPr>
          <p:cNvPr id="28" name="object 28"/>
          <p:cNvSpPr/>
          <p:nvPr/>
        </p:nvSpPr>
        <p:spPr>
          <a:xfrm>
            <a:off x="7404335" y="1736086"/>
            <a:ext cx="1739933" cy="627392"/>
          </a:xfrm>
          <a:custGeom>
            <a:avLst/>
            <a:gdLst/>
            <a:ahLst/>
            <a:cxnLst/>
            <a:rect l="l" t="t" r="r" b="b"/>
            <a:pathLst>
              <a:path w="1746377" h="629716">
                <a:moveTo>
                  <a:pt x="0" y="629716"/>
                </a:moveTo>
                <a:lnTo>
                  <a:pt x="1746377" y="629716"/>
                </a:lnTo>
                <a:lnTo>
                  <a:pt x="1746377" y="0"/>
                </a:lnTo>
                <a:lnTo>
                  <a:pt x="0" y="0"/>
                </a:lnTo>
                <a:lnTo>
                  <a:pt x="0" y="629716"/>
                </a:lnTo>
                <a:close/>
              </a:path>
            </a:pathLst>
          </a:custGeom>
          <a:solidFill>
            <a:srgbClr val="EAEEF7"/>
          </a:solidFill>
        </p:spPr>
        <p:txBody>
          <a:bodyPr wrap="square" lIns="0" tIns="0" rIns="0" bIns="0" rtlCol="0">
            <a:noAutofit/>
          </a:bodyPr>
          <a:lstStyle/>
          <a:p>
            <a:endParaRPr sz="1793"/>
          </a:p>
        </p:txBody>
      </p:sp>
      <p:sp>
        <p:nvSpPr>
          <p:cNvPr id="29" name="object 29"/>
          <p:cNvSpPr/>
          <p:nvPr/>
        </p:nvSpPr>
        <p:spPr>
          <a:xfrm>
            <a:off x="9144267" y="1736086"/>
            <a:ext cx="1731708" cy="627392"/>
          </a:xfrm>
          <a:custGeom>
            <a:avLst/>
            <a:gdLst/>
            <a:ahLst/>
            <a:cxnLst/>
            <a:rect l="l" t="t" r="r" b="b"/>
            <a:pathLst>
              <a:path w="1738122" h="629716">
                <a:moveTo>
                  <a:pt x="0" y="629716"/>
                </a:moveTo>
                <a:lnTo>
                  <a:pt x="1738122" y="629716"/>
                </a:lnTo>
                <a:lnTo>
                  <a:pt x="1738122" y="0"/>
                </a:lnTo>
                <a:lnTo>
                  <a:pt x="0" y="0"/>
                </a:lnTo>
                <a:lnTo>
                  <a:pt x="0" y="629716"/>
                </a:lnTo>
                <a:close/>
              </a:path>
            </a:pathLst>
          </a:custGeom>
          <a:solidFill>
            <a:srgbClr val="EAEEF7"/>
          </a:solidFill>
        </p:spPr>
        <p:txBody>
          <a:bodyPr wrap="square" lIns="0" tIns="0" rIns="0" bIns="0" rtlCol="0">
            <a:noAutofit/>
          </a:bodyPr>
          <a:lstStyle/>
          <a:p>
            <a:endParaRPr sz="1793"/>
          </a:p>
        </p:txBody>
      </p:sp>
      <p:sp>
        <p:nvSpPr>
          <p:cNvPr id="30" name="object 30"/>
          <p:cNvSpPr/>
          <p:nvPr/>
        </p:nvSpPr>
        <p:spPr>
          <a:xfrm>
            <a:off x="10876102" y="1736086"/>
            <a:ext cx="1215131" cy="627392"/>
          </a:xfrm>
          <a:custGeom>
            <a:avLst/>
            <a:gdLst/>
            <a:ahLst/>
            <a:cxnLst/>
            <a:rect l="l" t="t" r="r" b="b"/>
            <a:pathLst>
              <a:path w="1219631" h="629716">
                <a:moveTo>
                  <a:pt x="0" y="629716"/>
                </a:moveTo>
                <a:lnTo>
                  <a:pt x="1219631" y="629716"/>
                </a:lnTo>
                <a:lnTo>
                  <a:pt x="1219631" y="0"/>
                </a:lnTo>
                <a:lnTo>
                  <a:pt x="0" y="0"/>
                </a:lnTo>
                <a:lnTo>
                  <a:pt x="0" y="629716"/>
                </a:lnTo>
                <a:close/>
              </a:path>
            </a:pathLst>
          </a:custGeom>
          <a:solidFill>
            <a:srgbClr val="EAEEF7"/>
          </a:solidFill>
        </p:spPr>
        <p:txBody>
          <a:bodyPr wrap="square" lIns="0" tIns="0" rIns="0" bIns="0" rtlCol="0">
            <a:noAutofit/>
          </a:bodyPr>
          <a:lstStyle/>
          <a:p>
            <a:endParaRPr sz="1793"/>
          </a:p>
        </p:txBody>
      </p:sp>
      <p:sp>
        <p:nvSpPr>
          <p:cNvPr id="31" name="object 31"/>
          <p:cNvSpPr/>
          <p:nvPr/>
        </p:nvSpPr>
        <p:spPr>
          <a:xfrm>
            <a:off x="5701602" y="2363530"/>
            <a:ext cx="1702733" cy="678410"/>
          </a:xfrm>
          <a:custGeom>
            <a:avLst/>
            <a:gdLst/>
            <a:ahLst/>
            <a:cxnLst/>
            <a:rect l="l" t="t" r="r" b="b"/>
            <a:pathLst>
              <a:path w="1709039" h="680923">
                <a:moveTo>
                  <a:pt x="0" y="680923"/>
                </a:moveTo>
                <a:lnTo>
                  <a:pt x="1709039" y="680923"/>
                </a:lnTo>
                <a:lnTo>
                  <a:pt x="1709039" y="0"/>
                </a:lnTo>
                <a:lnTo>
                  <a:pt x="0" y="0"/>
                </a:lnTo>
                <a:lnTo>
                  <a:pt x="0" y="680923"/>
                </a:lnTo>
                <a:close/>
              </a:path>
            </a:pathLst>
          </a:custGeom>
          <a:solidFill>
            <a:srgbClr val="EAEEF7"/>
          </a:solidFill>
        </p:spPr>
        <p:txBody>
          <a:bodyPr wrap="square" lIns="0" tIns="0" rIns="0" bIns="0" rtlCol="0">
            <a:noAutofit/>
          </a:bodyPr>
          <a:lstStyle/>
          <a:p>
            <a:r>
              <a:rPr lang="es-ES" sz="1793" dirty="0"/>
              <a:t>    </a:t>
            </a:r>
            <a:endParaRPr sz="1793" dirty="0"/>
          </a:p>
        </p:txBody>
      </p:sp>
      <p:sp>
        <p:nvSpPr>
          <p:cNvPr id="32" name="object 32"/>
          <p:cNvSpPr/>
          <p:nvPr/>
        </p:nvSpPr>
        <p:spPr>
          <a:xfrm>
            <a:off x="7404335" y="2363530"/>
            <a:ext cx="1739933" cy="678410"/>
          </a:xfrm>
          <a:custGeom>
            <a:avLst/>
            <a:gdLst/>
            <a:ahLst/>
            <a:cxnLst/>
            <a:rect l="l" t="t" r="r" b="b"/>
            <a:pathLst>
              <a:path w="1746377" h="680923">
                <a:moveTo>
                  <a:pt x="0" y="680923"/>
                </a:moveTo>
                <a:lnTo>
                  <a:pt x="1746377" y="680923"/>
                </a:lnTo>
                <a:lnTo>
                  <a:pt x="1746377" y="0"/>
                </a:lnTo>
                <a:lnTo>
                  <a:pt x="0" y="0"/>
                </a:lnTo>
                <a:lnTo>
                  <a:pt x="0" y="680923"/>
                </a:lnTo>
                <a:close/>
              </a:path>
            </a:pathLst>
          </a:custGeom>
          <a:solidFill>
            <a:srgbClr val="EAEEF7"/>
          </a:solidFill>
        </p:spPr>
        <p:txBody>
          <a:bodyPr wrap="square" lIns="0" tIns="0" rIns="0" bIns="0" rtlCol="0">
            <a:noAutofit/>
          </a:bodyPr>
          <a:lstStyle/>
          <a:p>
            <a:endParaRPr sz="1793" dirty="0"/>
          </a:p>
        </p:txBody>
      </p:sp>
      <p:sp>
        <p:nvSpPr>
          <p:cNvPr id="33" name="object 33"/>
          <p:cNvSpPr/>
          <p:nvPr/>
        </p:nvSpPr>
        <p:spPr>
          <a:xfrm>
            <a:off x="9144267" y="2363530"/>
            <a:ext cx="1731708" cy="678410"/>
          </a:xfrm>
          <a:custGeom>
            <a:avLst/>
            <a:gdLst/>
            <a:ahLst/>
            <a:cxnLst/>
            <a:rect l="l" t="t" r="r" b="b"/>
            <a:pathLst>
              <a:path w="1738122" h="680923">
                <a:moveTo>
                  <a:pt x="0" y="680923"/>
                </a:moveTo>
                <a:lnTo>
                  <a:pt x="1738122" y="680923"/>
                </a:lnTo>
                <a:lnTo>
                  <a:pt x="1738122" y="0"/>
                </a:lnTo>
                <a:lnTo>
                  <a:pt x="0" y="0"/>
                </a:lnTo>
                <a:lnTo>
                  <a:pt x="0" y="680923"/>
                </a:lnTo>
                <a:close/>
              </a:path>
            </a:pathLst>
          </a:custGeom>
          <a:solidFill>
            <a:srgbClr val="EAEEF7"/>
          </a:solidFill>
        </p:spPr>
        <p:txBody>
          <a:bodyPr wrap="square" lIns="0" tIns="0" rIns="0" bIns="0" rtlCol="0">
            <a:noAutofit/>
          </a:bodyPr>
          <a:lstStyle/>
          <a:p>
            <a:endParaRPr sz="1793"/>
          </a:p>
        </p:txBody>
      </p:sp>
      <p:sp>
        <p:nvSpPr>
          <p:cNvPr id="34" name="object 34"/>
          <p:cNvSpPr/>
          <p:nvPr/>
        </p:nvSpPr>
        <p:spPr>
          <a:xfrm>
            <a:off x="10876102" y="2363530"/>
            <a:ext cx="1215131" cy="678410"/>
          </a:xfrm>
          <a:custGeom>
            <a:avLst/>
            <a:gdLst/>
            <a:ahLst/>
            <a:cxnLst/>
            <a:rect l="l" t="t" r="r" b="b"/>
            <a:pathLst>
              <a:path w="1219631" h="680923">
                <a:moveTo>
                  <a:pt x="0" y="680923"/>
                </a:moveTo>
                <a:lnTo>
                  <a:pt x="1219631" y="680923"/>
                </a:lnTo>
                <a:lnTo>
                  <a:pt x="1219631" y="0"/>
                </a:lnTo>
                <a:lnTo>
                  <a:pt x="0" y="0"/>
                </a:lnTo>
                <a:lnTo>
                  <a:pt x="0" y="680923"/>
                </a:lnTo>
                <a:close/>
              </a:path>
            </a:pathLst>
          </a:custGeom>
          <a:solidFill>
            <a:srgbClr val="EAEEF7"/>
          </a:solidFill>
        </p:spPr>
        <p:txBody>
          <a:bodyPr wrap="square" lIns="0" tIns="0" rIns="0" bIns="0" rtlCol="0">
            <a:noAutofit/>
          </a:bodyPr>
          <a:lstStyle/>
          <a:p>
            <a:endParaRPr sz="1793"/>
          </a:p>
        </p:txBody>
      </p:sp>
      <p:sp>
        <p:nvSpPr>
          <p:cNvPr id="22" name="object 22"/>
          <p:cNvSpPr txBox="1"/>
          <p:nvPr/>
        </p:nvSpPr>
        <p:spPr>
          <a:xfrm>
            <a:off x="5797386" y="1965286"/>
            <a:ext cx="1429773" cy="202955"/>
          </a:xfrm>
          <a:prstGeom prst="rect">
            <a:avLst/>
          </a:prstGeom>
        </p:spPr>
        <p:txBody>
          <a:bodyPr wrap="square" lIns="0" tIns="0" rIns="0" bIns="0" rtlCol="0">
            <a:noAutofit/>
          </a:bodyPr>
          <a:lstStyle/>
          <a:p>
            <a:pPr marL="12653">
              <a:lnSpc>
                <a:spcPts val="1524"/>
              </a:lnSpc>
              <a:spcBef>
                <a:spcPts val="76"/>
              </a:spcBef>
            </a:pPr>
            <a:r>
              <a:rPr sz="2092" b="1" baseline="1950" dirty="0">
                <a:latin typeface="Calibri"/>
                <a:cs typeface="Calibri"/>
              </a:rPr>
              <a:t>FUENTE</a:t>
            </a:r>
            <a:r>
              <a:rPr sz="2092" b="1" spc="-19" baseline="1950" dirty="0">
                <a:latin typeface="Calibri"/>
                <a:cs typeface="Calibri"/>
              </a:rPr>
              <a:t> </a:t>
            </a:r>
            <a:r>
              <a:rPr sz="2092" b="1" baseline="1950" dirty="0">
                <a:latin typeface="Calibri"/>
                <a:cs typeface="Calibri"/>
              </a:rPr>
              <a:t>PR</a:t>
            </a:r>
            <a:r>
              <a:rPr sz="2092" b="1" spc="-4" baseline="1950" dirty="0">
                <a:latin typeface="Calibri"/>
                <a:cs typeface="Calibri"/>
              </a:rPr>
              <a:t>I</a:t>
            </a:r>
            <a:r>
              <a:rPr sz="2092" b="1" baseline="1950" dirty="0">
                <a:latin typeface="Calibri"/>
                <a:cs typeface="Calibri"/>
              </a:rPr>
              <a:t>NCI</a:t>
            </a:r>
            <a:r>
              <a:rPr sz="2092" b="1" spc="-100" baseline="1950" dirty="0">
                <a:latin typeface="Calibri"/>
                <a:cs typeface="Calibri"/>
              </a:rPr>
              <a:t>P</a:t>
            </a:r>
            <a:r>
              <a:rPr sz="2092" b="1" baseline="1950" dirty="0">
                <a:latin typeface="Calibri"/>
                <a:cs typeface="Calibri"/>
              </a:rPr>
              <a:t>AL</a:t>
            </a:r>
            <a:endParaRPr sz="1395">
              <a:latin typeface="Calibri"/>
              <a:cs typeface="Calibri"/>
            </a:endParaRPr>
          </a:p>
        </p:txBody>
      </p:sp>
      <p:sp>
        <p:nvSpPr>
          <p:cNvPr id="21" name="object 21"/>
          <p:cNvSpPr txBox="1"/>
          <p:nvPr/>
        </p:nvSpPr>
        <p:spPr>
          <a:xfrm>
            <a:off x="7500372" y="1965286"/>
            <a:ext cx="1577482" cy="202955"/>
          </a:xfrm>
          <a:prstGeom prst="rect">
            <a:avLst/>
          </a:prstGeom>
        </p:spPr>
        <p:txBody>
          <a:bodyPr wrap="square" lIns="0" tIns="0" rIns="0" bIns="0" rtlCol="0">
            <a:noAutofit/>
          </a:bodyPr>
          <a:lstStyle/>
          <a:p>
            <a:pPr marL="12653">
              <a:lnSpc>
                <a:spcPts val="1524"/>
              </a:lnSpc>
              <a:spcBef>
                <a:spcPts val="76"/>
              </a:spcBef>
            </a:pPr>
            <a:r>
              <a:rPr sz="2092" b="1" spc="-75" baseline="1950" dirty="0">
                <a:latin typeface="Calibri"/>
                <a:cs typeface="Calibri"/>
              </a:rPr>
              <a:t>V</a:t>
            </a:r>
            <a:r>
              <a:rPr sz="2092" b="1" baseline="1950" dirty="0">
                <a:latin typeface="Calibri"/>
                <a:cs typeface="Calibri"/>
              </a:rPr>
              <a:t>A</a:t>
            </a:r>
            <a:r>
              <a:rPr sz="2092" b="1" spc="-29" baseline="1950" dirty="0">
                <a:latin typeface="Calibri"/>
                <a:cs typeface="Calibri"/>
              </a:rPr>
              <a:t>L</a:t>
            </a:r>
            <a:r>
              <a:rPr sz="2092" b="1" baseline="1950" dirty="0">
                <a:latin typeface="Calibri"/>
                <a:cs typeface="Calibri"/>
              </a:rPr>
              <a:t>OR</a:t>
            </a:r>
            <a:r>
              <a:rPr sz="2092" b="1" spc="-14" baseline="1950" dirty="0">
                <a:latin typeface="Calibri"/>
                <a:cs typeface="Calibri"/>
              </a:rPr>
              <a:t> </a:t>
            </a:r>
            <a:r>
              <a:rPr lang="es-ES" sz="2092" b="1" spc="-14" baseline="1950" dirty="0">
                <a:latin typeface="Calibri"/>
                <a:cs typeface="Calibri"/>
              </a:rPr>
              <a:t>EJECUTADO</a:t>
            </a:r>
            <a:endParaRPr sz="1395" dirty="0">
              <a:latin typeface="Calibri"/>
              <a:cs typeface="Calibri"/>
            </a:endParaRPr>
          </a:p>
        </p:txBody>
      </p:sp>
      <p:sp>
        <p:nvSpPr>
          <p:cNvPr id="20" name="object 20"/>
          <p:cNvSpPr txBox="1"/>
          <p:nvPr/>
        </p:nvSpPr>
        <p:spPr>
          <a:xfrm>
            <a:off x="9374473" y="1891663"/>
            <a:ext cx="1107024" cy="309242"/>
          </a:xfrm>
          <a:prstGeom prst="rect">
            <a:avLst/>
          </a:prstGeom>
        </p:spPr>
        <p:txBody>
          <a:bodyPr wrap="square" lIns="0" tIns="0" rIns="0" bIns="0" rtlCol="0">
            <a:noAutofit/>
          </a:bodyPr>
          <a:lstStyle/>
          <a:p>
            <a:pPr marL="12653">
              <a:lnSpc>
                <a:spcPts val="1524"/>
              </a:lnSpc>
              <a:spcBef>
                <a:spcPts val="76"/>
              </a:spcBef>
            </a:pPr>
            <a:r>
              <a:rPr lang="es-ES" sz="2092" b="1" spc="-4" baseline="1950" dirty="0">
                <a:latin typeface="Calibri"/>
                <a:cs typeface="Calibri"/>
              </a:rPr>
              <a:t>Otras Fuentes</a:t>
            </a:r>
          </a:p>
          <a:p>
            <a:pPr marL="12653">
              <a:lnSpc>
                <a:spcPts val="1524"/>
              </a:lnSpc>
              <a:spcBef>
                <a:spcPts val="76"/>
              </a:spcBef>
            </a:pPr>
            <a:r>
              <a:rPr sz="2092" b="1" spc="-4" baseline="1950" dirty="0">
                <a:latin typeface="Calibri"/>
                <a:cs typeface="Calibri"/>
              </a:rPr>
              <a:t>(</a:t>
            </a:r>
            <a:r>
              <a:rPr sz="2092" b="1" baseline="1950" dirty="0">
                <a:latin typeface="Calibri"/>
                <a:cs typeface="Calibri"/>
              </a:rPr>
              <a:t>C</a:t>
            </a:r>
            <a:r>
              <a:rPr sz="2092" b="1" spc="-39" baseline="1950" dirty="0">
                <a:latin typeface="Calibri"/>
                <a:cs typeface="Calibri"/>
              </a:rPr>
              <a:t>U</a:t>
            </a:r>
            <a:r>
              <a:rPr sz="2092" b="1" baseline="1950" dirty="0">
                <a:latin typeface="Calibri"/>
                <a:cs typeface="Calibri"/>
              </a:rPr>
              <a:t>A</a:t>
            </a:r>
            <a:r>
              <a:rPr sz="2092" b="1" spc="-4" baseline="1950" dirty="0">
                <a:latin typeface="Calibri"/>
                <a:cs typeface="Calibri"/>
              </a:rPr>
              <a:t>L</a:t>
            </a:r>
            <a:r>
              <a:rPr sz="2092" b="1" spc="-9" baseline="1950" dirty="0">
                <a:latin typeface="Calibri"/>
                <a:cs typeface="Calibri"/>
              </a:rPr>
              <a:t>E</a:t>
            </a:r>
            <a:r>
              <a:rPr sz="2092" b="1" baseline="1950" dirty="0">
                <a:latin typeface="Calibri"/>
                <a:cs typeface="Calibri"/>
              </a:rPr>
              <a:t>S)</a:t>
            </a:r>
            <a:endParaRPr sz="1395" dirty="0">
              <a:latin typeface="Calibri"/>
              <a:cs typeface="Calibri"/>
            </a:endParaRPr>
          </a:p>
        </p:txBody>
      </p:sp>
      <p:sp>
        <p:nvSpPr>
          <p:cNvPr id="19" name="object 19"/>
          <p:cNvSpPr txBox="1"/>
          <p:nvPr/>
        </p:nvSpPr>
        <p:spPr>
          <a:xfrm>
            <a:off x="10942389" y="1918948"/>
            <a:ext cx="891575" cy="202955"/>
          </a:xfrm>
          <a:prstGeom prst="rect">
            <a:avLst/>
          </a:prstGeom>
        </p:spPr>
        <p:txBody>
          <a:bodyPr wrap="square" lIns="0" tIns="0" rIns="0" bIns="0" rtlCol="0">
            <a:noAutofit/>
          </a:bodyPr>
          <a:lstStyle/>
          <a:p>
            <a:pPr marL="12653">
              <a:lnSpc>
                <a:spcPts val="1524"/>
              </a:lnSpc>
              <a:spcBef>
                <a:spcPts val="76"/>
              </a:spcBef>
            </a:pPr>
            <a:r>
              <a:rPr sz="2092" b="1" baseline="1950" dirty="0">
                <a:latin typeface="Calibri"/>
                <a:cs typeface="Calibri"/>
              </a:rPr>
              <a:t>P</a:t>
            </a:r>
            <a:r>
              <a:rPr sz="2092" b="1" spc="-14" baseline="1950" dirty="0">
                <a:latin typeface="Calibri"/>
                <a:cs typeface="Calibri"/>
              </a:rPr>
              <a:t>R</a:t>
            </a:r>
            <a:r>
              <a:rPr sz="2092" b="1" baseline="1950" dirty="0">
                <a:latin typeface="Calibri"/>
                <a:cs typeface="Calibri"/>
              </a:rPr>
              <a:t>ODU</a:t>
            </a:r>
            <a:r>
              <a:rPr sz="2092" b="1" spc="9" baseline="1950" dirty="0">
                <a:latin typeface="Calibri"/>
                <a:cs typeface="Calibri"/>
              </a:rPr>
              <a:t>C</a:t>
            </a:r>
            <a:r>
              <a:rPr sz="2092" b="1" spc="-34" baseline="1950" dirty="0">
                <a:latin typeface="Calibri"/>
                <a:cs typeface="Calibri"/>
              </a:rPr>
              <a:t>T</a:t>
            </a:r>
            <a:r>
              <a:rPr sz="2092" b="1" baseline="1950" dirty="0">
                <a:latin typeface="Calibri"/>
                <a:cs typeface="Calibri"/>
              </a:rPr>
              <a:t>O</a:t>
            </a:r>
            <a:endParaRPr sz="1395" dirty="0">
              <a:latin typeface="Calibri"/>
              <a:cs typeface="Calibri"/>
            </a:endParaRPr>
          </a:p>
        </p:txBody>
      </p:sp>
      <p:sp>
        <p:nvSpPr>
          <p:cNvPr id="13" name="object 13"/>
          <p:cNvSpPr txBox="1"/>
          <p:nvPr/>
        </p:nvSpPr>
        <p:spPr>
          <a:xfrm>
            <a:off x="5877481" y="3662214"/>
            <a:ext cx="5760273" cy="278874"/>
          </a:xfrm>
          <a:prstGeom prst="rect">
            <a:avLst/>
          </a:prstGeom>
        </p:spPr>
        <p:txBody>
          <a:bodyPr wrap="square" lIns="0" tIns="0" rIns="0" bIns="0" rtlCol="0">
            <a:noAutofit/>
          </a:bodyPr>
          <a:lstStyle/>
          <a:p>
            <a:pPr marL="12653">
              <a:lnSpc>
                <a:spcPts val="2142"/>
              </a:lnSpc>
              <a:spcBef>
                <a:spcPts val="107"/>
              </a:spcBef>
            </a:pPr>
            <a:endParaRPr sz="1993" dirty="0">
              <a:latin typeface="Arial"/>
              <a:cs typeface="Arial"/>
            </a:endParaRPr>
          </a:p>
        </p:txBody>
      </p:sp>
      <p:sp>
        <p:nvSpPr>
          <p:cNvPr id="12" name="object 12"/>
          <p:cNvSpPr txBox="1"/>
          <p:nvPr/>
        </p:nvSpPr>
        <p:spPr>
          <a:xfrm>
            <a:off x="5877481" y="3965889"/>
            <a:ext cx="260618" cy="278874"/>
          </a:xfrm>
          <a:prstGeom prst="rect">
            <a:avLst/>
          </a:prstGeom>
        </p:spPr>
        <p:txBody>
          <a:bodyPr wrap="square" lIns="0" tIns="0" rIns="0" bIns="0" rtlCol="0">
            <a:noAutofit/>
          </a:bodyPr>
          <a:lstStyle/>
          <a:p>
            <a:pPr marL="12653">
              <a:lnSpc>
                <a:spcPts val="2142"/>
              </a:lnSpc>
              <a:spcBef>
                <a:spcPts val="107"/>
              </a:spcBef>
            </a:pPr>
            <a:endParaRPr sz="1993" dirty="0">
              <a:latin typeface="Arial"/>
              <a:cs typeface="Arial"/>
            </a:endParaRPr>
          </a:p>
        </p:txBody>
      </p:sp>
      <p:sp>
        <p:nvSpPr>
          <p:cNvPr id="10" name="object 10"/>
          <p:cNvSpPr txBox="1"/>
          <p:nvPr/>
        </p:nvSpPr>
        <p:spPr>
          <a:xfrm>
            <a:off x="7578927" y="3965889"/>
            <a:ext cx="345310" cy="278874"/>
          </a:xfrm>
          <a:prstGeom prst="rect">
            <a:avLst/>
          </a:prstGeom>
        </p:spPr>
        <p:txBody>
          <a:bodyPr wrap="square" lIns="0" tIns="0" rIns="0" bIns="0" rtlCol="0">
            <a:noAutofit/>
          </a:bodyPr>
          <a:lstStyle/>
          <a:p>
            <a:pPr marL="12653">
              <a:lnSpc>
                <a:spcPts val="2142"/>
              </a:lnSpc>
              <a:spcBef>
                <a:spcPts val="107"/>
              </a:spcBef>
            </a:pPr>
            <a:endParaRPr sz="1993" dirty="0">
              <a:latin typeface="Arial"/>
              <a:cs typeface="Arial"/>
            </a:endParaRPr>
          </a:p>
        </p:txBody>
      </p:sp>
      <p:sp>
        <p:nvSpPr>
          <p:cNvPr id="8" name="object 8"/>
          <p:cNvSpPr txBox="1"/>
          <p:nvPr/>
        </p:nvSpPr>
        <p:spPr>
          <a:xfrm>
            <a:off x="8197381" y="3965889"/>
            <a:ext cx="485027" cy="278874"/>
          </a:xfrm>
          <a:prstGeom prst="rect">
            <a:avLst/>
          </a:prstGeom>
        </p:spPr>
        <p:txBody>
          <a:bodyPr wrap="square" lIns="0" tIns="0" rIns="0" bIns="0" rtlCol="0">
            <a:noAutofit/>
          </a:bodyPr>
          <a:lstStyle/>
          <a:p>
            <a:pPr marL="12653">
              <a:lnSpc>
                <a:spcPts val="2142"/>
              </a:lnSpc>
              <a:spcBef>
                <a:spcPts val="107"/>
              </a:spcBef>
            </a:pPr>
            <a:endParaRPr sz="1993" dirty="0">
              <a:latin typeface="Arial"/>
              <a:cs typeface="Arial"/>
            </a:endParaRPr>
          </a:p>
        </p:txBody>
      </p:sp>
      <p:sp>
        <p:nvSpPr>
          <p:cNvPr id="7" name="object 7"/>
          <p:cNvSpPr txBox="1"/>
          <p:nvPr/>
        </p:nvSpPr>
        <p:spPr>
          <a:xfrm>
            <a:off x="8689559" y="3965889"/>
            <a:ext cx="1022592" cy="278874"/>
          </a:xfrm>
          <a:prstGeom prst="rect">
            <a:avLst/>
          </a:prstGeom>
        </p:spPr>
        <p:txBody>
          <a:bodyPr wrap="square" lIns="0" tIns="0" rIns="0" bIns="0" rtlCol="0">
            <a:noAutofit/>
          </a:bodyPr>
          <a:lstStyle/>
          <a:p>
            <a:pPr marL="12653">
              <a:lnSpc>
                <a:spcPts val="2142"/>
              </a:lnSpc>
              <a:spcBef>
                <a:spcPts val="107"/>
              </a:spcBef>
            </a:pPr>
            <a:endParaRPr sz="1993" dirty="0">
              <a:latin typeface="Arial"/>
              <a:cs typeface="Arial"/>
            </a:endParaRPr>
          </a:p>
        </p:txBody>
      </p:sp>
      <p:sp>
        <p:nvSpPr>
          <p:cNvPr id="6" name="object 6"/>
          <p:cNvSpPr txBox="1"/>
          <p:nvPr/>
        </p:nvSpPr>
        <p:spPr>
          <a:xfrm>
            <a:off x="9714738" y="3965889"/>
            <a:ext cx="401602" cy="278874"/>
          </a:xfrm>
          <a:prstGeom prst="rect">
            <a:avLst/>
          </a:prstGeom>
        </p:spPr>
        <p:txBody>
          <a:bodyPr wrap="square" lIns="0" tIns="0" rIns="0" bIns="0" rtlCol="0">
            <a:noAutofit/>
          </a:bodyPr>
          <a:lstStyle/>
          <a:p>
            <a:pPr marL="12653">
              <a:lnSpc>
                <a:spcPts val="2142"/>
              </a:lnSpc>
              <a:spcBef>
                <a:spcPts val="107"/>
              </a:spcBef>
            </a:pPr>
            <a:endParaRPr sz="1993" dirty="0">
              <a:latin typeface="Arial"/>
              <a:cs typeface="Arial"/>
            </a:endParaRPr>
          </a:p>
        </p:txBody>
      </p:sp>
      <p:sp>
        <p:nvSpPr>
          <p:cNvPr id="4" name="object 4"/>
          <p:cNvSpPr txBox="1"/>
          <p:nvPr/>
        </p:nvSpPr>
        <p:spPr>
          <a:xfrm>
            <a:off x="9927877" y="6485279"/>
            <a:ext cx="2195252" cy="278875"/>
          </a:xfrm>
          <a:prstGeom prst="rect">
            <a:avLst/>
          </a:prstGeom>
        </p:spPr>
        <p:txBody>
          <a:bodyPr wrap="square" lIns="0" tIns="0" rIns="0" bIns="0" rtlCol="0">
            <a:noAutofit/>
          </a:bodyPr>
          <a:lstStyle/>
          <a:p>
            <a:pPr marL="12653">
              <a:lnSpc>
                <a:spcPts val="2097"/>
              </a:lnSpc>
              <a:spcBef>
                <a:spcPts val="105"/>
              </a:spcBef>
            </a:pPr>
            <a:r>
              <a:rPr sz="1993" b="1" dirty="0">
                <a:solidFill>
                  <a:srgbClr val="2D75B6"/>
                </a:solidFill>
                <a:latin typeface="Times New Roman"/>
                <a:cs typeface="Times New Roman"/>
              </a:rPr>
              <a:t>#Junt</a:t>
            </a:r>
            <a:r>
              <a:rPr sz="1993" b="1" spc="-4" dirty="0">
                <a:solidFill>
                  <a:srgbClr val="2D75B6"/>
                </a:solidFill>
                <a:latin typeface="Times New Roman"/>
                <a:cs typeface="Times New Roman"/>
              </a:rPr>
              <a:t>o</a:t>
            </a:r>
            <a:r>
              <a:rPr sz="1993" b="1" dirty="0">
                <a:solidFill>
                  <a:srgbClr val="2D75B6"/>
                </a:solidFill>
                <a:latin typeface="Times New Roman"/>
                <a:cs typeface="Times New Roman"/>
              </a:rPr>
              <a:t>sPodemos</a:t>
            </a:r>
            <a:endParaRPr sz="1993">
              <a:latin typeface="Times New Roman"/>
              <a:cs typeface="Times New Roman"/>
            </a:endParaRPr>
          </a:p>
        </p:txBody>
      </p:sp>
      <p:sp>
        <p:nvSpPr>
          <p:cNvPr id="3" name="object 3"/>
          <p:cNvSpPr txBox="1"/>
          <p:nvPr/>
        </p:nvSpPr>
        <p:spPr>
          <a:xfrm>
            <a:off x="100767" y="1736138"/>
            <a:ext cx="5534421" cy="1305799"/>
          </a:xfrm>
          <a:prstGeom prst="rect">
            <a:avLst/>
          </a:prstGeom>
        </p:spPr>
        <p:txBody>
          <a:bodyPr wrap="square" lIns="0" tIns="0" rIns="0" bIns="0" rtlCol="0">
            <a:noAutofit/>
          </a:bodyPr>
          <a:lstStyle/>
          <a:p>
            <a:pPr marL="91038">
              <a:lnSpc>
                <a:spcPct val="101725"/>
              </a:lnSpc>
              <a:spcBef>
                <a:spcPts val="339"/>
              </a:spcBef>
            </a:pPr>
            <a:r>
              <a:rPr lang="es-CO" sz="1400" b="1" dirty="0">
                <a:solidFill>
                  <a:schemeClr val="tx2"/>
                </a:solidFill>
              </a:rPr>
              <a:t>INDICADOR DE PRODUCTO: </a:t>
            </a:r>
            <a:r>
              <a:rPr lang="es-CO" sz="1400" b="1" dirty="0">
                <a:solidFill>
                  <a:schemeClr val="accent2"/>
                </a:solidFill>
                <a:cs typeface="Arial" panose="020B0604020202020204" pitchFamily="34" charset="0"/>
              </a:rPr>
              <a:t>Avance en la implementación de MIPG</a:t>
            </a:r>
          </a:p>
          <a:p>
            <a:pPr marL="91038">
              <a:lnSpc>
                <a:spcPct val="101725"/>
              </a:lnSpc>
              <a:spcBef>
                <a:spcPts val="339"/>
              </a:spcBef>
            </a:pPr>
            <a:r>
              <a:rPr sz="1594" b="1" spc="-19" dirty="0" err="1">
                <a:solidFill>
                  <a:srgbClr val="44536A"/>
                </a:solidFill>
                <a:latin typeface="Calibri"/>
                <a:cs typeface="Calibri"/>
              </a:rPr>
              <a:t>P</a:t>
            </a:r>
            <a:r>
              <a:rPr sz="1594" b="1" dirty="0" err="1">
                <a:solidFill>
                  <a:srgbClr val="44536A"/>
                </a:solidFill>
                <a:latin typeface="Calibri"/>
                <a:cs typeface="Calibri"/>
              </a:rPr>
              <a:t>eri</a:t>
            </a:r>
            <a:r>
              <a:rPr sz="1594" b="1" spc="4" dirty="0" err="1">
                <a:solidFill>
                  <a:srgbClr val="44536A"/>
                </a:solidFill>
                <a:latin typeface="Calibri"/>
                <a:cs typeface="Calibri"/>
              </a:rPr>
              <a:t>o</a:t>
            </a:r>
            <a:r>
              <a:rPr sz="1594" b="1" spc="-4" dirty="0" err="1">
                <a:solidFill>
                  <a:srgbClr val="44536A"/>
                </a:solidFill>
                <a:latin typeface="Calibri"/>
                <a:cs typeface="Calibri"/>
              </a:rPr>
              <a:t>d</a:t>
            </a:r>
            <a:r>
              <a:rPr sz="1594" b="1" dirty="0" err="1">
                <a:solidFill>
                  <a:srgbClr val="44536A"/>
                </a:solidFill>
                <a:latin typeface="Calibri"/>
                <a:cs typeface="Calibri"/>
              </a:rPr>
              <a:t>i</a:t>
            </a:r>
            <a:r>
              <a:rPr sz="1594" b="1" spc="4" dirty="0" err="1">
                <a:solidFill>
                  <a:srgbClr val="44536A"/>
                </a:solidFill>
                <a:latin typeface="Calibri"/>
                <a:cs typeface="Calibri"/>
              </a:rPr>
              <a:t>c</a:t>
            </a:r>
            <a:r>
              <a:rPr sz="1594" b="1" dirty="0" err="1">
                <a:solidFill>
                  <a:srgbClr val="44536A"/>
                </a:solidFill>
                <a:latin typeface="Calibri"/>
                <a:cs typeface="Calibri"/>
              </a:rPr>
              <a:t>idad</a:t>
            </a:r>
            <a:r>
              <a:rPr sz="1594" b="1" spc="-72" dirty="0">
                <a:solidFill>
                  <a:srgbClr val="44536A"/>
                </a:solidFill>
                <a:latin typeface="Calibri"/>
                <a:cs typeface="Calibri"/>
              </a:rPr>
              <a:t> </a:t>
            </a:r>
            <a:r>
              <a:rPr sz="1594" b="1" spc="-4" dirty="0">
                <a:solidFill>
                  <a:srgbClr val="44536A"/>
                </a:solidFill>
                <a:latin typeface="Calibri"/>
                <a:cs typeface="Calibri"/>
              </a:rPr>
              <a:t>d</a:t>
            </a:r>
            <a:r>
              <a:rPr sz="1594" b="1" dirty="0">
                <a:solidFill>
                  <a:srgbClr val="44536A"/>
                </a:solidFill>
                <a:latin typeface="Calibri"/>
                <a:cs typeface="Calibri"/>
              </a:rPr>
              <a:t>el</a:t>
            </a:r>
            <a:r>
              <a:rPr sz="1594" b="1" spc="-20" dirty="0">
                <a:solidFill>
                  <a:srgbClr val="44536A"/>
                </a:solidFill>
                <a:latin typeface="Calibri"/>
                <a:cs typeface="Calibri"/>
              </a:rPr>
              <a:t> </a:t>
            </a:r>
            <a:r>
              <a:rPr sz="1594" b="1" dirty="0" err="1">
                <a:solidFill>
                  <a:srgbClr val="44536A"/>
                </a:solidFill>
                <a:latin typeface="Calibri"/>
                <a:cs typeface="Calibri"/>
              </a:rPr>
              <a:t>I</a:t>
            </a:r>
            <a:r>
              <a:rPr sz="1594" b="1" spc="-4" dirty="0" err="1">
                <a:solidFill>
                  <a:srgbClr val="44536A"/>
                </a:solidFill>
                <a:latin typeface="Calibri"/>
                <a:cs typeface="Calibri"/>
              </a:rPr>
              <a:t>nd</a:t>
            </a:r>
            <a:r>
              <a:rPr sz="1594" b="1" dirty="0" err="1">
                <a:solidFill>
                  <a:srgbClr val="44536A"/>
                </a:solidFill>
                <a:latin typeface="Calibri"/>
                <a:cs typeface="Calibri"/>
              </a:rPr>
              <a:t>ica</a:t>
            </a:r>
            <a:r>
              <a:rPr sz="1594" b="1" spc="-4" dirty="0" err="1">
                <a:solidFill>
                  <a:srgbClr val="44536A"/>
                </a:solidFill>
                <a:latin typeface="Calibri"/>
                <a:cs typeface="Calibri"/>
              </a:rPr>
              <a:t>d</a:t>
            </a:r>
            <a:r>
              <a:rPr sz="1594" b="1" spc="4" dirty="0" err="1">
                <a:solidFill>
                  <a:srgbClr val="44536A"/>
                </a:solidFill>
                <a:latin typeface="Calibri"/>
                <a:cs typeface="Calibri"/>
              </a:rPr>
              <a:t>o</a:t>
            </a:r>
            <a:r>
              <a:rPr sz="1594" b="1" dirty="0" err="1">
                <a:solidFill>
                  <a:srgbClr val="44536A"/>
                </a:solidFill>
                <a:latin typeface="Calibri"/>
                <a:cs typeface="Calibri"/>
              </a:rPr>
              <a:t>r</a:t>
            </a:r>
            <a:r>
              <a:rPr sz="1594" b="1" dirty="0">
                <a:latin typeface="Calibri"/>
                <a:cs typeface="Calibri"/>
              </a:rPr>
              <a:t>:</a:t>
            </a:r>
            <a:r>
              <a:rPr sz="1594" b="1" spc="-22" dirty="0">
                <a:latin typeface="Calibri"/>
                <a:cs typeface="Calibri"/>
              </a:rPr>
              <a:t> </a:t>
            </a:r>
            <a:r>
              <a:rPr lang="es-CO" sz="1594" b="1" spc="-22" dirty="0">
                <a:latin typeface="Calibri"/>
                <a:cs typeface="Calibri"/>
              </a:rPr>
              <a:t>Anual</a:t>
            </a:r>
            <a:endParaRPr sz="1594" dirty="0">
              <a:latin typeface="Calibri"/>
              <a:cs typeface="Calibri"/>
            </a:endParaRPr>
          </a:p>
          <a:p>
            <a:pPr marL="91038">
              <a:lnSpc>
                <a:spcPts val="1913"/>
              </a:lnSpc>
              <a:spcBef>
                <a:spcPts val="96"/>
              </a:spcBef>
            </a:pPr>
            <a:r>
              <a:rPr sz="2391" b="1" spc="-79" baseline="1706" dirty="0">
                <a:solidFill>
                  <a:srgbClr val="44536A"/>
                </a:solidFill>
                <a:latin typeface="Calibri"/>
                <a:cs typeface="Calibri"/>
              </a:rPr>
              <a:t>V</a:t>
            </a:r>
            <a:r>
              <a:rPr sz="2391" b="1" baseline="1706" dirty="0">
                <a:solidFill>
                  <a:srgbClr val="44536A"/>
                </a:solidFill>
                <a:latin typeface="Calibri"/>
                <a:cs typeface="Calibri"/>
              </a:rPr>
              <a:t>a</a:t>
            </a:r>
            <a:r>
              <a:rPr sz="2391" b="1" spc="4" baseline="1706" dirty="0">
                <a:solidFill>
                  <a:srgbClr val="44536A"/>
                </a:solidFill>
                <a:latin typeface="Calibri"/>
                <a:cs typeface="Calibri"/>
              </a:rPr>
              <a:t>lo</a:t>
            </a:r>
            <a:r>
              <a:rPr sz="2391" b="1" baseline="1706" dirty="0">
                <a:solidFill>
                  <a:srgbClr val="44536A"/>
                </a:solidFill>
                <a:latin typeface="Calibri"/>
                <a:cs typeface="Calibri"/>
              </a:rPr>
              <a:t>r</a:t>
            </a:r>
            <a:r>
              <a:rPr sz="2391" b="1" spc="-35" baseline="1706" dirty="0">
                <a:solidFill>
                  <a:srgbClr val="44536A"/>
                </a:solidFill>
                <a:latin typeface="Calibri"/>
                <a:cs typeface="Calibri"/>
              </a:rPr>
              <a:t> </a:t>
            </a:r>
            <a:r>
              <a:rPr sz="2391" b="1" spc="-4" baseline="1706" dirty="0">
                <a:solidFill>
                  <a:srgbClr val="44536A"/>
                </a:solidFill>
                <a:latin typeface="Calibri"/>
                <a:cs typeface="Calibri"/>
              </a:rPr>
              <a:t>p</a:t>
            </a:r>
            <a:r>
              <a:rPr sz="2391" b="1" spc="-29" baseline="1706" dirty="0">
                <a:solidFill>
                  <a:srgbClr val="44536A"/>
                </a:solidFill>
                <a:latin typeface="Calibri"/>
                <a:cs typeface="Calibri"/>
              </a:rPr>
              <a:t>r</a:t>
            </a:r>
            <a:r>
              <a:rPr sz="2391" b="1" spc="4" baseline="1706" dirty="0">
                <a:solidFill>
                  <a:srgbClr val="44536A"/>
                </a:solidFill>
                <a:latin typeface="Calibri"/>
                <a:cs typeface="Calibri"/>
              </a:rPr>
              <a:t>o</a:t>
            </a:r>
            <a:r>
              <a:rPr sz="2391" b="1" spc="-4" baseline="1706" dirty="0">
                <a:solidFill>
                  <a:srgbClr val="44536A"/>
                </a:solidFill>
                <a:latin typeface="Calibri"/>
                <a:cs typeface="Calibri"/>
              </a:rPr>
              <a:t>du</a:t>
            </a:r>
            <a:r>
              <a:rPr sz="2391" b="1" baseline="1706" dirty="0">
                <a:solidFill>
                  <a:srgbClr val="44536A"/>
                </a:solidFill>
                <a:latin typeface="Calibri"/>
                <a:cs typeface="Calibri"/>
              </a:rPr>
              <a:t>c</a:t>
            </a:r>
            <a:r>
              <a:rPr sz="2391" b="1" spc="-14" baseline="1706" dirty="0">
                <a:solidFill>
                  <a:srgbClr val="44536A"/>
                </a:solidFill>
                <a:latin typeface="Calibri"/>
                <a:cs typeface="Calibri"/>
              </a:rPr>
              <a:t>t</a:t>
            </a:r>
            <a:r>
              <a:rPr sz="2391" b="1" baseline="1706" dirty="0">
                <a:solidFill>
                  <a:srgbClr val="44536A"/>
                </a:solidFill>
                <a:latin typeface="Calibri"/>
                <a:cs typeface="Calibri"/>
              </a:rPr>
              <a:t>o</a:t>
            </a:r>
            <a:r>
              <a:rPr sz="2391" b="1" spc="-25" baseline="1706" dirty="0">
                <a:solidFill>
                  <a:srgbClr val="44536A"/>
                </a:solidFill>
                <a:latin typeface="Calibri"/>
                <a:cs typeface="Calibri"/>
              </a:rPr>
              <a:t> </a:t>
            </a:r>
            <a:r>
              <a:rPr sz="2391" b="1" baseline="1706" dirty="0">
                <a:solidFill>
                  <a:srgbClr val="44536A"/>
                </a:solidFill>
                <a:latin typeface="Calibri"/>
                <a:cs typeface="Calibri"/>
              </a:rPr>
              <a:t>espe</a:t>
            </a:r>
            <a:r>
              <a:rPr sz="2391" b="1" spc="-44" baseline="1706" dirty="0">
                <a:solidFill>
                  <a:srgbClr val="44536A"/>
                </a:solidFill>
                <a:latin typeface="Calibri"/>
                <a:cs typeface="Calibri"/>
              </a:rPr>
              <a:t>r</a:t>
            </a:r>
            <a:r>
              <a:rPr sz="2391" b="1" baseline="1706" dirty="0">
                <a:solidFill>
                  <a:srgbClr val="44536A"/>
                </a:solidFill>
                <a:latin typeface="Calibri"/>
                <a:cs typeface="Calibri"/>
              </a:rPr>
              <a:t>ado</a:t>
            </a:r>
            <a:r>
              <a:rPr sz="2391" b="1" spc="-36" baseline="1706" dirty="0">
                <a:solidFill>
                  <a:srgbClr val="44536A"/>
                </a:solidFill>
                <a:latin typeface="Calibri"/>
                <a:cs typeface="Calibri"/>
              </a:rPr>
              <a:t> </a:t>
            </a:r>
            <a:r>
              <a:rPr sz="2391" b="1" baseline="1706" dirty="0">
                <a:solidFill>
                  <a:srgbClr val="44536A"/>
                </a:solidFill>
                <a:latin typeface="Calibri"/>
                <a:cs typeface="Calibri"/>
              </a:rPr>
              <a:t>al</a:t>
            </a:r>
            <a:r>
              <a:rPr sz="2391" b="1" spc="-21" baseline="1706" dirty="0">
                <a:solidFill>
                  <a:srgbClr val="44536A"/>
                </a:solidFill>
                <a:latin typeface="Calibri"/>
                <a:cs typeface="Calibri"/>
              </a:rPr>
              <a:t> </a:t>
            </a:r>
            <a:r>
              <a:rPr sz="2391" b="1" baseline="1706" dirty="0">
                <a:solidFill>
                  <a:srgbClr val="44536A"/>
                </a:solidFill>
                <a:latin typeface="Calibri"/>
                <a:cs typeface="Calibri"/>
              </a:rPr>
              <a:t>final</a:t>
            </a:r>
            <a:r>
              <a:rPr sz="2391" b="1" spc="-24" baseline="1706" dirty="0">
                <a:solidFill>
                  <a:srgbClr val="44536A"/>
                </a:solidFill>
                <a:latin typeface="Calibri"/>
                <a:cs typeface="Calibri"/>
              </a:rPr>
              <a:t> </a:t>
            </a:r>
            <a:r>
              <a:rPr sz="2391" b="1" spc="-4" baseline="1706" dirty="0">
                <a:solidFill>
                  <a:srgbClr val="44536A"/>
                </a:solidFill>
                <a:latin typeface="Calibri"/>
                <a:cs typeface="Calibri"/>
              </a:rPr>
              <a:t>d</a:t>
            </a:r>
            <a:r>
              <a:rPr sz="2391" b="1" baseline="1706" dirty="0">
                <a:solidFill>
                  <a:srgbClr val="44536A"/>
                </a:solidFill>
                <a:latin typeface="Calibri"/>
                <a:cs typeface="Calibri"/>
              </a:rPr>
              <a:t>el</a:t>
            </a:r>
            <a:r>
              <a:rPr sz="2391" b="1" spc="-20" baseline="1706" dirty="0">
                <a:solidFill>
                  <a:srgbClr val="44536A"/>
                </a:solidFill>
                <a:latin typeface="Calibri"/>
                <a:cs typeface="Calibri"/>
              </a:rPr>
              <a:t> </a:t>
            </a:r>
            <a:r>
              <a:rPr sz="2391" b="1" spc="4" baseline="1706" dirty="0" err="1">
                <a:solidFill>
                  <a:srgbClr val="44536A"/>
                </a:solidFill>
                <a:latin typeface="Calibri"/>
                <a:cs typeface="Calibri"/>
              </a:rPr>
              <a:t>c</a:t>
            </a:r>
            <a:r>
              <a:rPr sz="2391" b="1" spc="-4" baseline="1706" dirty="0" err="1">
                <a:solidFill>
                  <a:srgbClr val="44536A"/>
                </a:solidFill>
                <a:latin typeface="Calibri"/>
                <a:cs typeface="Calibri"/>
              </a:rPr>
              <a:t>ua</a:t>
            </a:r>
            <a:r>
              <a:rPr sz="2391" b="1" baseline="1706" dirty="0" err="1">
                <a:solidFill>
                  <a:srgbClr val="44536A"/>
                </a:solidFill>
                <a:latin typeface="Calibri"/>
                <a:cs typeface="Calibri"/>
              </a:rPr>
              <a:t>tr</a:t>
            </a:r>
            <a:r>
              <a:rPr lang="es-CO" sz="2391" b="1" baseline="1706" dirty="0">
                <a:solidFill>
                  <a:srgbClr val="44536A"/>
                </a:solidFill>
                <a:latin typeface="Calibri"/>
                <a:cs typeface="Calibri"/>
              </a:rPr>
              <a:t>i</a:t>
            </a:r>
            <a:r>
              <a:rPr sz="2391" b="1" baseline="1706" dirty="0" err="1">
                <a:solidFill>
                  <a:srgbClr val="44536A"/>
                </a:solidFill>
                <a:latin typeface="Calibri"/>
                <a:cs typeface="Calibri"/>
              </a:rPr>
              <a:t>e</a:t>
            </a:r>
            <a:r>
              <a:rPr sz="2391" b="1" spc="-4" baseline="1706" dirty="0" err="1">
                <a:solidFill>
                  <a:srgbClr val="44536A"/>
                </a:solidFill>
                <a:latin typeface="Calibri"/>
                <a:cs typeface="Calibri"/>
              </a:rPr>
              <a:t>n</a:t>
            </a:r>
            <a:r>
              <a:rPr sz="2391" b="1" baseline="1706" dirty="0" err="1">
                <a:solidFill>
                  <a:srgbClr val="44536A"/>
                </a:solidFill>
                <a:latin typeface="Calibri"/>
                <a:cs typeface="Calibri"/>
              </a:rPr>
              <a:t>i</a:t>
            </a:r>
            <a:r>
              <a:rPr sz="2391" b="1" spc="9" baseline="1706" dirty="0" err="1">
                <a:solidFill>
                  <a:srgbClr val="44536A"/>
                </a:solidFill>
                <a:latin typeface="Calibri"/>
                <a:cs typeface="Calibri"/>
              </a:rPr>
              <a:t>o</a:t>
            </a:r>
            <a:r>
              <a:rPr sz="2391" b="1" baseline="1706" dirty="0">
                <a:solidFill>
                  <a:srgbClr val="44536A"/>
                </a:solidFill>
                <a:latin typeface="Calibri"/>
                <a:cs typeface="Calibri"/>
              </a:rPr>
              <a:t>:</a:t>
            </a:r>
            <a:r>
              <a:rPr lang="es-CO" sz="2391" b="1" baseline="1706" dirty="0">
                <a:solidFill>
                  <a:srgbClr val="44536A"/>
                </a:solidFill>
                <a:latin typeface="Calibri"/>
                <a:cs typeface="Calibri"/>
              </a:rPr>
              <a:t> </a:t>
            </a:r>
            <a:endParaRPr sz="1594" dirty="0">
              <a:latin typeface="Calibri"/>
              <a:cs typeface="Calibri"/>
            </a:endParaRPr>
          </a:p>
          <a:p>
            <a:pPr marL="91038">
              <a:lnSpc>
                <a:spcPts val="1913"/>
              </a:lnSpc>
            </a:pPr>
            <a:r>
              <a:rPr sz="2391" b="1" spc="-79" baseline="1706" dirty="0">
                <a:solidFill>
                  <a:srgbClr val="44536A"/>
                </a:solidFill>
                <a:latin typeface="Calibri"/>
                <a:cs typeface="Calibri"/>
              </a:rPr>
              <a:t>V</a:t>
            </a:r>
            <a:r>
              <a:rPr sz="2391" b="1" baseline="1706" dirty="0">
                <a:solidFill>
                  <a:srgbClr val="44536A"/>
                </a:solidFill>
                <a:latin typeface="Calibri"/>
                <a:cs typeface="Calibri"/>
              </a:rPr>
              <a:t>a</a:t>
            </a:r>
            <a:r>
              <a:rPr sz="2391" b="1" spc="4" baseline="1706" dirty="0">
                <a:solidFill>
                  <a:srgbClr val="44536A"/>
                </a:solidFill>
                <a:latin typeface="Calibri"/>
                <a:cs typeface="Calibri"/>
              </a:rPr>
              <a:t>lo</a:t>
            </a:r>
            <a:r>
              <a:rPr sz="2391" b="1" baseline="1706" dirty="0">
                <a:solidFill>
                  <a:srgbClr val="44536A"/>
                </a:solidFill>
                <a:latin typeface="Calibri"/>
                <a:cs typeface="Calibri"/>
              </a:rPr>
              <a:t>r</a:t>
            </a:r>
            <a:r>
              <a:rPr sz="2391" b="1" spc="-35" baseline="1706" dirty="0">
                <a:solidFill>
                  <a:srgbClr val="44536A"/>
                </a:solidFill>
                <a:latin typeface="Calibri"/>
                <a:cs typeface="Calibri"/>
              </a:rPr>
              <a:t> </a:t>
            </a:r>
            <a:r>
              <a:rPr sz="2391" b="1" spc="-4" baseline="1706" dirty="0">
                <a:solidFill>
                  <a:srgbClr val="44536A"/>
                </a:solidFill>
                <a:latin typeface="Calibri"/>
                <a:cs typeface="Calibri"/>
              </a:rPr>
              <a:t>p</a:t>
            </a:r>
            <a:r>
              <a:rPr sz="2391" b="1" spc="-29" baseline="1706" dirty="0">
                <a:solidFill>
                  <a:srgbClr val="44536A"/>
                </a:solidFill>
                <a:latin typeface="Calibri"/>
                <a:cs typeface="Calibri"/>
              </a:rPr>
              <a:t>r</a:t>
            </a:r>
            <a:r>
              <a:rPr sz="2391" b="1" spc="4" baseline="1706" dirty="0">
                <a:solidFill>
                  <a:srgbClr val="44536A"/>
                </a:solidFill>
                <a:latin typeface="Calibri"/>
                <a:cs typeface="Calibri"/>
              </a:rPr>
              <a:t>o</a:t>
            </a:r>
            <a:r>
              <a:rPr sz="2391" b="1" spc="-4" baseline="1706" dirty="0">
                <a:solidFill>
                  <a:srgbClr val="44536A"/>
                </a:solidFill>
                <a:latin typeface="Calibri"/>
                <a:cs typeface="Calibri"/>
              </a:rPr>
              <a:t>du</a:t>
            </a:r>
            <a:r>
              <a:rPr sz="2391" b="1" baseline="1706" dirty="0">
                <a:solidFill>
                  <a:srgbClr val="44536A"/>
                </a:solidFill>
                <a:latin typeface="Calibri"/>
                <a:cs typeface="Calibri"/>
              </a:rPr>
              <a:t>c</a:t>
            </a:r>
            <a:r>
              <a:rPr sz="2391" b="1" spc="-14" baseline="1706" dirty="0">
                <a:solidFill>
                  <a:srgbClr val="44536A"/>
                </a:solidFill>
                <a:latin typeface="Calibri"/>
                <a:cs typeface="Calibri"/>
              </a:rPr>
              <a:t>t</a:t>
            </a:r>
            <a:r>
              <a:rPr sz="2391" b="1" baseline="1706" dirty="0">
                <a:solidFill>
                  <a:srgbClr val="44536A"/>
                </a:solidFill>
                <a:latin typeface="Calibri"/>
                <a:cs typeface="Calibri"/>
              </a:rPr>
              <a:t>o</a:t>
            </a:r>
            <a:r>
              <a:rPr sz="2391" b="1" spc="-25" baseline="1706" dirty="0">
                <a:solidFill>
                  <a:srgbClr val="44536A"/>
                </a:solidFill>
                <a:latin typeface="Calibri"/>
                <a:cs typeface="Calibri"/>
              </a:rPr>
              <a:t> </a:t>
            </a:r>
            <a:r>
              <a:rPr sz="2391" b="1" baseline="1706" dirty="0">
                <a:solidFill>
                  <a:srgbClr val="44536A"/>
                </a:solidFill>
                <a:latin typeface="Calibri"/>
                <a:cs typeface="Calibri"/>
              </a:rPr>
              <a:t>espe</a:t>
            </a:r>
            <a:r>
              <a:rPr sz="2391" b="1" spc="-44" baseline="1706" dirty="0">
                <a:solidFill>
                  <a:srgbClr val="44536A"/>
                </a:solidFill>
                <a:latin typeface="Calibri"/>
                <a:cs typeface="Calibri"/>
              </a:rPr>
              <a:t>r</a:t>
            </a:r>
            <a:r>
              <a:rPr sz="2391" b="1" baseline="1706" dirty="0">
                <a:solidFill>
                  <a:srgbClr val="44536A"/>
                </a:solidFill>
                <a:latin typeface="Calibri"/>
                <a:cs typeface="Calibri"/>
              </a:rPr>
              <a:t>ado</a:t>
            </a:r>
            <a:r>
              <a:rPr sz="2391" b="1" spc="-36" baseline="1706" dirty="0">
                <a:solidFill>
                  <a:srgbClr val="44536A"/>
                </a:solidFill>
                <a:latin typeface="Calibri"/>
                <a:cs typeface="Calibri"/>
              </a:rPr>
              <a:t> </a:t>
            </a:r>
            <a:r>
              <a:rPr sz="2391" b="1" baseline="1706" dirty="0">
                <a:solidFill>
                  <a:srgbClr val="44536A"/>
                </a:solidFill>
                <a:latin typeface="Calibri"/>
                <a:cs typeface="Calibri"/>
              </a:rPr>
              <a:t>al</a:t>
            </a:r>
            <a:r>
              <a:rPr sz="2391" b="1" spc="-21" baseline="1706" dirty="0">
                <a:solidFill>
                  <a:srgbClr val="44536A"/>
                </a:solidFill>
                <a:latin typeface="Calibri"/>
                <a:cs typeface="Calibri"/>
              </a:rPr>
              <a:t> </a:t>
            </a:r>
            <a:r>
              <a:rPr sz="2391" b="1" baseline="1706" dirty="0">
                <a:solidFill>
                  <a:srgbClr val="44536A"/>
                </a:solidFill>
                <a:latin typeface="Calibri"/>
                <a:cs typeface="Calibri"/>
              </a:rPr>
              <a:t>final</a:t>
            </a:r>
            <a:r>
              <a:rPr sz="2391" b="1" spc="-24" baseline="1706" dirty="0">
                <a:solidFill>
                  <a:srgbClr val="44536A"/>
                </a:solidFill>
                <a:latin typeface="Calibri"/>
                <a:cs typeface="Calibri"/>
              </a:rPr>
              <a:t> </a:t>
            </a:r>
            <a:r>
              <a:rPr sz="2391" b="1" spc="-4" baseline="1706" dirty="0">
                <a:solidFill>
                  <a:srgbClr val="44536A"/>
                </a:solidFill>
                <a:latin typeface="Calibri"/>
                <a:cs typeface="Calibri"/>
              </a:rPr>
              <a:t>d</a:t>
            </a:r>
            <a:r>
              <a:rPr sz="2391" b="1" baseline="1706" dirty="0">
                <a:solidFill>
                  <a:srgbClr val="44536A"/>
                </a:solidFill>
                <a:latin typeface="Calibri"/>
                <a:cs typeface="Calibri"/>
              </a:rPr>
              <a:t>e</a:t>
            </a:r>
            <a:r>
              <a:rPr sz="2391" b="1" spc="-6" baseline="1706" dirty="0">
                <a:solidFill>
                  <a:srgbClr val="44536A"/>
                </a:solidFill>
                <a:latin typeface="Calibri"/>
                <a:cs typeface="Calibri"/>
              </a:rPr>
              <a:t> </a:t>
            </a:r>
            <a:r>
              <a:rPr sz="2391" b="1" baseline="1706" dirty="0">
                <a:solidFill>
                  <a:srgbClr val="44536A"/>
                </a:solidFill>
                <a:latin typeface="Calibri"/>
                <a:cs typeface="Calibri"/>
              </a:rPr>
              <a:t>la</a:t>
            </a:r>
            <a:r>
              <a:rPr sz="2391" b="1" spc="-21" baseline="1706" dirty="0">
                <a:solidFill>
                  <a:srgbClr val="44536A"/>
                </a:solidFill>
                <a:latin typeface="Calibri"/>
                <a:cs typeface="Calibri"/>
              </a:rPr>
              <a:t> </a:t>
            </a:r>
            <a:r>
              <a:rPr sz="2391" b="1" baseline="1706" dirty="0">
                <a:solidFill>
                  <a:srgbClr val="44536A"/>
                </a:solidFill>
                <a:latin typeface="Calibri"/>
                <a:cs typeface="Calibri"/>
              </a:rPr>
              <a:t>vi</a:t>
            </a:r>
            <a:r>
              <a:rPr sz="2391" b="1" spc="-9" baseline="1706" dirty="0">
                <a:solidFill>
                  <a:srgbClr val="44536A"/>
                </a:solidFill>
                <a:latin typeface="Calibri"/>
                <a:cs typeface="Calibri"/>
              </a:rPr>
              <a:t>g</a:t>
            </a:r>
            <a:r>
              <a:rPr sz="2391" b="1" baseline="1706" dirty="0">
                <a:solidFill>
                  <a:srgbClr val="44536A"/>
                </a:solidFill>
                <a:latin typeface="Calibri"/>
                <a:cs typeface="Calibri"/>
              </a:rPr>
              <a:t>encia</a:t>
            </a:r>
            <a:r>
              <a:rPr sz="2391" b="1" spc="-49" baseline="1706" dirty="0">
                <a:solidFill>
                  <a:srgbClr val="44536A"/>
                </a:solidFill>
                <a:latin typeface="Calibri"/>
                <a:cs typeface="Calibri"/>
              </a:rPr>
              <a:t> </a:t>
            </a:r>
            <a:r>
              <a:rPr sz="2391" b="1" spc="-4" baseline="1706" dirty="0">
                <a:solidFill>
                  <a:srgbClr val="44536A"/>
                </a:solidFill>
                <a:latin typeface="Calibri"/>
                <a:cs typeface="Calibri"/>
              </a:rPr>
              <a:t>2020</a:t>
            </a:r>
            <a:r>
              <a:rPr sz="2391" b="1" baseline="1706" dirty="0">
                <a:solidFill>
                  <a:srgbClr val="44536A"/>
                </a:solidFill>
                <a:latin typeface="Calibri"/>
                <a:cs typeface="Calibri"/>
              </a:rPr>
              <a:t>:</a:t>
            </a:r>
            <a:r>
              <a:rPr lang="es-CO" sz="2391" b="1" baseline="1706" dirty="0">
                <a:solidFill>
                  <a:srgbClr val="44536A"/>
                </a:solidFill>
                <a:latin typeface="Calibri"/>
                <a:cs typeface="Calibri"/>
              </a:rPr>
              <a:t> 1.373.000.000</a:t>
            </a:r>
          </a:p>
        </p:txBody>
      </p:sp>
      <p:sp>
        <p:nvSpPr>
          <p:cNvPr id="49" name="Subtítulo 2"/>
          <p:cNvSpPr txBox="1">
            <a:spLocks/>
          </p:cNvSpPr>
          <p:nvPr/>
        </p:nvSpPr>
        <p:spPr>
          <a:xfrm>
            <a:off x="218876" y="630499"/>
            <a:ext cx="1738281" cy="5472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b="1" dirty="0">
                <a:solidFill>
                  <a:schemeClr val="bg1"/>
                </a:solidFill>
              </a:rPr>
              <a:t>PROGRAMA</a:t>
            </a:r>
          </a:p>
        </p:txBody>
      </p:sp>
      <p:sp>
        <p:nvSpPr>
          <p:cNvPr id="51" name="Rectángulo 50"/>
          <p:cNvSpPr/>
          <p:nvPr/>
        </p:nvSpPr>
        <p:spPr>
          <a:xfrm>
            <a:off x="-493894" y="6091634"/>
            <a:ext cx="3845925" cy="307777"/>
          </a:xfrm>
          <a:prstGeom prst="rect">
            <a:avLst/>
          </a:prstGeom>
        </p:spPr>
        <p:txBody>
          <a:bodyPr wrap="none">
            <a:spAutoFit/>
          </a:bodyPr>
          <a:lstStyle/>
          <a:p>
            <a:pPr lvl="1" fontAlgn="ctr"/>
            <a:r>
              <a:rPr lang="en-US" sz="1400" dirty="0">
                <a:solidFill>
                  <a:schemeClr val="bg1">
                    <a:lumMod val="50000"/>
                  </a:schemeClr>
                </a:solidFill>
                <a:latin typeface="Arial" panose="020B0604020202020204" pitchFamily="34" charset="0"/>
              </a:rPr>
              <a:t>DEPENDENCIAS CORRESPOSABLES</a:t>
            </a:r>
          </a:p>
        </p:txBody>
      </p:sp>
      <p:sp>
        <p:nvSpPr>
          <p:cNvPr id="52" name="Rectángulo 51"/>
          <p:cNvSpPr/>
          <p:nvPr/>
        </p:nvSpPr>
        <p:spPr>
          <a:xfrm>
            <a:off x="-444111" y="6337391"/>
            <a:ext cx="8494294" cy="369332"/>
          </a:xfrm>
          <a:prstGeom prst="rect">
            <a:avLst/>
          </a:prstGeom>
        </p:spPr>
        <p:txBody>
          <a:bodyPr wrap="square">
            <a:spAutoFit/>
          </a:bodyPr>
          <a:lstStyle/>
          <a:p>
            <a:pPr lvl="1" fontAlgn="ctr"/>
            <a:r>
              <a:rPr lang="es-MX" b="1" dirty="0">
                <a:solidFill>
                  <a:srgbClr val="000000"/>
                </a:solidFill>
                <a:latin typeface="Arial" panose="020B0604020202020204" pitchFamily="34" charset="0"/>
              </a:rPr>
              <a:t>Todas las secretarías</a:t>
            </a:r>
          </a:p>
        </p:txBody>
      </p:sp>
      <p:sp>
        <p:nvSpPr>
          <p:cNvPr id="53" name="Rectángulo 52"/>
          <p:cNvSpPr/>
          <p:nvPr/>
        </p:nvSpPr>
        <p:spPr>
          <a:xfrm>
            <a:off x="1429069" y="3233688"/>
            <a:ext cx="4115626" cy="2185214"/>
          </a:xfrm>
          <a:prstGeom prst="rect">
            <a:avLst/>
          </a:prstGeom>
        </p:spPr>
        <p:txBody>
          <a:bodyPr wrap="square">
            <a:spAutoFit/>
          </a:bodyPr>
          <a:lstStyle/>
          <a:p>
            <a:pPr lvl="1" fontAlgn="ctr"/>
            <a:r>
              <a:rPr lang="es-CO" b="1" dirty="0">
                <a:solidFill>
                  <a:schemeClr val="accent2"/>
                </a:solidFill>
                <a:cs typeface="Arial" panose="020B0604020202020204" pitchFamily="34" charset="0"/>
              </a:rPr>
              <a:t>Plan Estratégico de </a:t>
            </a:r>
          </a:p>
          <a:p>
            <a:pPr lvl="1" fontAlgn="ctr"/>
            <a:r>
              <a:rPr lang="es-CO" b="1" dirty="0">
                <a:solidFill>
                  <a:schemeClr val="accent2"/>
                </a:solidFill>
                <a:cs typeface="Arial" panose="020B0604020202020204" pitchFamily="34" charset="0"/>
              </a:rPr>
              <a:t>Comunicaciones- Política de Participación Ciudad</a:t>
            </a:r>
          </a:p>
          <a:p>
            <a:pPr lvl="1" fontAlgn="ctr"/>
            <a:r>
              <a:rPr lang="es-CO" b="1" dirty="0">
                <a:solidFill>
                  <a:schemeClr val="accent6">
                    <a:lumMod val="75000"/>
                  </a:schemeClr>
                </a:solidFill>
                <a:cs typeface="Arial" panose="020B0604020202020204" pitchFamily="34" charset="0"/>
              </a:rPr>
              <a:t>Objetivo: </a:t>
            </a:r>
            <a:r>
              <a:rPr lang="es-ES" sz="1600" dirty="0"/>
              <a:t>Mantener informada a la población, con claridad, transparencia y oportunidad, sobre el quehacer, y los    resultados de la actual Administración:</a:t>
            </a:r>
            <a:endParaRPr lang="es-CO" sz="1600" dirty="0"/>
          </a:p>
          <a:p>
            <a:pPr lvl="1" fontAlgn="ctr"/>
            <a:endParaRPr lang="en-US" sz="1600" b="1" dirty="0">
              <a:solidFill>
                <a:srgbClr val="000000"/>
              </a:solidFill>
              <a:latin typeface="Arial" panose="020B0604020202020204" pitchFamily="34" charset="0"/>
            </a:endParaRPr>
          </a:p>
        </p:txBody>
      </p:sp>
      <p:sp>
        <p:nvSpPr>
          <p:cNvPr id="37" name="Rectángulo 36"/>
          <p:cNvSpPr/>
          <p:nvPr/>
        </p:nvSpPr>
        <p:spPr>
          <a:xfrm>
            <a:off x="3803036" y="897416"/>
            <a:ext cx="7665881" cy="400110"/>
          </a:xfrm>
          <a:prstGeom prst="rect">
            <a:avLst/>
          </a:prstGeom>
        </p:spPr>
        <p:txBody>
          <a:bodyPr wrap="none">
            <a:spAutoFit/>
          </a:bodyPr>
          <a:lstStyle/>
          <a:p>
            <a:pPr lvl="1" fontAlgn="ctr"/>
            <a:r>
              <a:rPr lang="es-MX" sz="2000" b="1" dirty="0">
                <a:solidFill>
                  <a:schemeClr val="bg1"/>
                </a:solidFill>
                <a:latin typeface="Arial" panose="020B0604020202020204" pitchFamily="34" charset="0"/>
                <a:cs typeface="Arial" panose="020B0604020202020204" pitchFamily="34" charset="0"/>
              </a:rPr>
              <a:t>3.2.1 </a:t>
            </a:r>
            <a:r>
              <a:rPr lang="es-CO" sz="2000" dirty="0">
                <a:solidFill>
                  <a:schemeClr val="bg1"/>
                </a:solidFill>
                <a:latin typeface="Arial" panose="020B0604020202020204" pitchFamily="34" charset="0"/>
                <a:cs typeface="Arial" panose="020B0604020202020204" pitchFamily="34" charset="0"/>
              </a:rPr>
              <a:t>Gobierno eficiente, transparente y orientado a la gestión</a:t>
            </a:r>
            <a:endParaRPr lang="es-MX" sz="2000" b="1" dirty="0">
              <a:solidFill>
                <a:schemeClr val="bg1"/>
              </a:solidFill>
              <a:latin typeface="Arial" panose="020B0604020202020204" pitchFamily="34" charset="0"/>
              <a:cs typeface="Arial" panose="020B0604020202020204" pitchFamily="34" charset="0"/>
            </a:endParaRPr>
          </a:p>
        </p:txBody>
      </p:sp>
      <p:sp>
        <p:nvSpPr>
          <p:cNvPr id="5" name="CuadroTexto 4"/>
          <p:cNvSpPr txBox="1"/>
          <p:nvPr/>
        </p:nvSpPr>
        <p:spPr>
          <a:xfrm>
            <a:off x="5683079" y="3284917"/>
            <a:ext cx="6408154" cy="923330"/>
          </a:xfrm>
          <a:prstGeom prst="rect">
            <a:avLst/>
          </a:prstGeom>
          <a:noFill/>
        </p:spPr>
        <p:txBody>
          <a:bodyPr wrap="square" rtlCol="0">
            <a:spAutoFit/>
          </a:bodyPr>
          <a:lstStyle/>
          <a:p>
            <a:r>
              <a:rPr lang="es-ES" sz="1600" b="1" dirty="0">
                <a:solidFill>
                  <a:srgbClr val="0070C0"/>
                </a:solidFill>
              </a:rPr>
              <a:t>Canales:</a:t>
            </a:r>
          </a:p>
          <a:p>
            <a:endParaRPr lang="es-ES" b="1" dirty="0">
              <a:solidFill>
                <a:srgbClr val="0070C0"/>
              </a:solidFill>
            </a:endParaRPr>
          </a:p>
          <a:p>
            <a:endParaRPr lang="es-CO" b="1" dirty="0">
              <a:solidFill>
                <a:srgbClr val="0070C0"/>
              </a:solidFill>
            </a:endParaRPr>
          </a:p>
        </p:txBody>
      </p:sp>
      <p:sp>
        <p:nvSpPr>
          <p:cNvPr id="9" name="CuadroTexto 8"/>
          <p:cNvSpPr txBox="1"/>
          <p:nvPr/>
        </p:nvSpPr>
        <p:spPr>
          <a:xfrm>
            <a:off x="5718401" y="3844401"/>
            <a:ext cx="6450046" cy="2677656"/>
          </a:xfrm>
          <a:prstGeom prst="rect">
            <a:avLst/>
          </a:prstGeom>
          <a:noFill/>
        </p:spPr>
        <p:txBody>
          <a:bodyPr wrap="square" rtlCol="0">
            <a:spAutoFit/>
          </a:bodyPr>
          <a:lstStyle/>
          <a:p>
            <a:r>
              <a:rPr lang="es-CO" sz="1400" b="1" dirty="0"/>
              <a:t>Televisión:  </a:t>
            </a:r>
          </a:p>
          <a:p>
            <a:pPr marL="285750" indent="-285750">
              <a:buFont typeface="Arial" panose="020B0604020202020204" pitchFamily="34" charset="0"/>
              <a:buChar char="•"/>
            </a:pPr>
            <a:r>
              <a:rPr lang="es-CO" sz="1400" dirty="0"/>
              <a:t>Programa Institucional “Hablemos Bello”,  12 programas con 72 emisiones</a:t>
            </a:r>
          </a:p>
          <a:p>
            <a:pPr marL="285750" indent="-285750">
              <a:buFont typeface="Arial" panose="020B0604020202020204" pitchFamily="34" charset="0"/>
              <a:buChar char="•"/>
            </a:pPr>
            <a:r>
              <a:rPr lang="es-CO" sz="1400" dirty="0"/>
              <a:t>Micronoticiero “Por el Bello que Queremos,” 10 programas con 60 emisiones.</a:t>
            </a:r>
          </a:p>
          <a:p>
            <a:r>
              <a:rPr lang="es-CO" sz="1400" b="1" dirty="0"/>
              <a:t>Medios regionales y locales: </a:t>
            </a:r>
            <a:r>
              <a:rPr lang="es-ES" sz="1400" dirty="0" err="1"/>
              <a:t>Telemedellín</a:t>
            </a:r>
            <a:r>
              <a:rPr lang="es-ES" sz="1400" dirty="0"/>
              <a:t>, </a:t>
            </a:r>
            <a:r>
              <a:rPr lang="es-ES" sz="1400" dirty="0" err="1"/>
              <a:t>Teleantioquia</a:t>
            </a:r>
            <a:r>
              <a:rPr lang="es-ES" sz="1400" dirty="0"/>
              <a:t>, Cosmovisión, CNC, TVN Global; canal Youtube y Facebook Alcaldía de Bello.</a:t>
            </a:r>
          </a:p>
          <a:p>
            <a:endParaRPr lang="es-ES" sz="1400" dirty="0"/>
          </a:p>
          <a:p>
            <a:r>
              <a:rPr lang="es-ES" sz="1400" b="1" dirty="0"/>
              <a:t>En Vivos: </a:t>
            </a:r>
          </a:p>
          <a:p>
            <a:pPr marL="285750" indent="-285750">
              <a:buFont typeface="Arial" panose="020B0604020202020204" pitchFamily="34" charset="0"/>
              <a:buChar char="•"/>
            </a:pPr>
            <a:r>
              <a:rPr lang="es-ES" sz="1400" dirty="0"/>
              <a:t>25 en vivos para dar a conocer los hechos importantes de la administración que son de interés general, trasmitidos por e Canal TVN Global.</a:t>
            </a:r>
          </a:p>
          <a:p>
            <a:endParaRPr lang="es-ES" sz="1400" dirty="0"/>
          </a:p>
          <a:p>
            <a:r>
              <a:rPr lang="es-ES" sz="1400" b="1" dirty="0"/>
              <a:t> </a:t>
            </a:r>
            <a:endParaRPr lang="es-CO" sz="1400" b="1" dirty="0"/>
          </a:p>
          <a:p>
            <a:endParaRPr lang="es-CO" sz="1400" b="1" dirty="0"/>
          </a:p>
        </p:txBody>
      </p:sp>
      <p:graphicFrame>
        <p:nvGraphicFramePr>
          <p:cNvPr id="11" name="Tabla 10">
            <a:extLst>
              <a:ext uri="{FF2B5EF4-FFF2-40B4-BE49-F238E27FC236}">
                <a16:creationId xmlns:a16="http://schemas.microsoft.com/office/drawing/2014/main" id="{8D600965-B8FE-4B14-A4A7-2D2ECEB68EB0}"/>
              </a:ext>
            </a:extLst>
          </p:cNvPr>
          <p:cNvGraphicFramePr>
            <a:graphicFrameLocks noGrp="1"/>
          </p:cNvGraphicFramePr>
          <p:nvPr>
            <p:extLst>
              <p:ext uri="{D42A27DB-BD31-4B8C-83A1-F6EECF244321}">
                <p14:modId xmlns:p14="http://schemas.microsoft.com/office/powerpoint/2010/main" val="3053489296"/>
              </p:ext>
            </p:extLst>
          </p:nvPr>
        </p:nvGraphicFramePr>
        <p:xfrm>
          <a:off x="5706502" y="1742569"/>
          <a:ext cx="6413276" cy="1310640"/>
        </p:xfrm>
        <a:graphic>
          <a:graphicData uri="http://schemas.openxmlformats.org/drawingml/2006/table">
            <a:tbl>
              <a:tblPr>
                <a:tableStyleId>{5C22544A-7EE6-4342-B048-85BDC9FD1C3A}</a:tableStyleId>
              </a:tblPr>
              <a:tblGrid>
                <a:gridCol w="1709042">
                  <a:extLst>
                    <a:ext uri="{9D8B030D-6E8A-4147-A177-3AD203B41FA5}">
                      <a16:colId xmlns:a16="http://schemas.microsoft.com/office/drawing/2014/main" val="3688020916"/>
                    </a:ext>
                  </a:extLst>
                </a:gridCol>
                <a:gridCol w="1746421">
                  <a:extLst>
                    <a:ext uri="{9D8B030D-6E8A-4147-A177-3AD203B41FA5}">
                      <a16:colId xmlns:a16="http://schemas.microsoft.com/office/drawing/2014/main" val="286929452"/>
                    </a:ext>
                  </a:extLst>
                </a:gridCol>
                <a:gridCol w="1738184">
                  <a:extLst>
                    <a:ext uri="{9D8B030D-6E8A-4147-A177-3AD203B41FA5}">
                      <a16:colId xmlns:a16="http://schemas.microsoft.com/office/drawing/2014/main" val="2310191384"/>
                    </a:ext>
                  </a:extLst>
                </a:gridCol>
                <a:gridCol w="1219629">
                  <a:extLst>
                    <a:ext uri="{9D8B030D-6E8A-4147-A177-3AD203B41FA5}">
                      <a16:colId xmlns:a16="http://schemas.microsoft.com/office/drawing/2014/main" val="3707762219"/>
                    </a:ext>
                  </a:extLst>
                </a:gridCol>
              </a:tblGrid>
              <a:tr h="629720">
                <a:tc>
                  <a:txBody>
                    <a:bodyPr/>
                    <a:lstStyle/>
                    <a:p>
                      <a:pPr lvl="0" algn="l" fontAlgn="ctr"/>
                      <a:r>
                        <a:rPr lang="en-US" sz="1400" b="1" u="none" strike="noStrike" dirty="0">
                          <a:effectLst/>
                        </a:rPr>
                        <a:t>FUENTE PRINCIPAL</a:t>
                      </a:r>
                      <a:endParaRPr lang="en-US" sz="1400" b="1" i="0" u="none" strike="noStrike" dirty="0">
                        <a:solidFill>
                          <a:srgbClr val="FFFFFF"/>
                        </a:solidFill>
                        <a:effectLst/>
                        <a:latin typeface="Arial" panose="020B0604020202020204" pitchFamily="34" charset="0"/>
                      </a:endParaRPr>
                    </a:p>
                  </a:txBody>
                  <a:tcPr marL="108000" marR="0" marT="0" marB="0" anchor="ctr"/>
                </a:tc>
                <a:tc>
                  <a:txBody>
                    <a:bodyPr/>
                    <a:lstStyle/>
                    <a:p>
                      <a:pPr lvl="0" algn="l" fontAlgn="ctr"/>
                      <a:r>
                        <a:rPr lang="en-US" sz="1400" b="1" u="none" strike="noStrike" dirty="0">
                          <a:effectLst/>
                        </a:rPr>
                        <a:t>VALOR PROYECTADO</a:t>
                      </a:r>
                      <a:endParaRPr lang="en-US" sz="1400" b="1" i="0" u="none" strike="noStrike" dirty="0">
                        <a:solidFill>
                          <a:srgbClr val="FFFFFF"/>
                        </a:solidFill>
                        <a:effectLst/>
                        <a:latin typeface="Arial" panose="020B0604020202020204" pitchFamily="34" charset="0"/>
                      </a:endParaRPr>
                    </a:p>
                  </a:txBody>
                  <a:tcPr marL="108000" marR="0" marT="0" marB="0" anchor="ctr"/>
                </a:tc>
                <a:tc>
                  <a:txBody>
                    <a:bodyPr/>
                    <a:lstStyle/>
                    <a:p>
                      <a:pPr lvl="0" algn="l" fontAlgn="ctr"/>
                      <a:r>
                        <a:rPr lang="en-US" sz="1400" b="1" u="none" strike="noStrike" dirty="0">
                          <a:effectLst/>
                        </a:rPr>
                        <a:t>OTRAS FUENTES (CUALES)</a:t>
                      </a:r>
                      <a:endParaRPr lang="en-US" sz="1400" b="1" i="0" u="none" strike="noStrike" dirty="0">
                        <a:solidFill>
                          <a:srgbClr val="FFFFFF"/>
                        </a:solidFill>
                        <a:effectLst/>
                        <a:latin typeface="Arial" panose="020B0604020202020204" pitchFamily="34" charset="0"/>
                      </a:endParaRPr>
                    </a:p>
                  </a:txBody>
                  <a:tcPr marL="108000" marR="0" marT="0" marB="0" anchor="ctr"/>
                </a:tc>
                <a:tc>
                  <a:txBody>
                    <a:bodyPr/>
                    <a:lstStyle/>
                    <a:p>
                      <a:pPr lvl="0" algn="l" fontAlgn="ctr"/>
                      <a:r>
                        <a:rPr lang="en-US" sz="1400" b="1" u="none" strike="noStrike" dirty="0">
                          <a:effectLst/>
                        </a:rPr>
                        <a:t>VALOR TOTAL  PRODUCTO</a:t>
                      </a:r>
                      <a:endParaRPr lang="en-US" sz="1400" b="1" i="0" u="none" strike="noStrike" dirty="0">
                        <a:solidFill>
                          <a:srgbClr val="FFFFFF"/>
                        </a:solidFill>
                        <a:effectLst/>
                        <a:latin typeface="Arial" panose="020B0604020202020204" pitchFamily="34" charset="0"/>
                      </a:endParaRPr>
                    </a:p>
                  </a:txBody>
                  <a:tcPr marL="108000" marR="0" marT="0" marB="0" anchor="ctr"/>
                </a:tc>
                <a:extLst>
                  <a:ext uri="{0D108BD9-81ED-4DB2-BD59-A6C34878D82A}">
                    <a16:rowId xmlns:a16="http://schemas.microsoft.com/office/drawing/2014/main" val="3980858755"/>
                  </a:ext>
                </a:extLst>
              </a:tr>
              <a:tr h="680920">
                <a:tc>
                  <a:txBody>
                    <a:bodyPr/>
                    <a:lstStyle/>
                    <a:p>
                      <a:pPr lvl="0" algn="l" fontAlgn="ctr"/>
                      <a:r>
                        <a:rPr lang="es-CO" sz="1400" b="0" i="0" u="none" strike="noStrike" dirty="0">
                          <a:solidFill>
                            <a:schemeClr val="dk1"/>
                          </a:solidFill>
                          <a:effectLst/>
                          <a:latin typeface="+mn-lt"/>
                        </a:rPr>
                        <a:t>Secretaría</a:t>
                      </a:r>
                      <a:r>
                        <a:rPr lang="es-CO" sz="1400" b="0" i="0" u="none" strike="noStrike" baseline="0" dirty="0">
                          <a:solidFill>
                            <a:schemeClr val="dk1"/>
                          </a:solidFill>
                          <a:effectLst/>
                          <a:latin typeface="+mn-lt"/>
                        </a:rPr>
                        <a:t> Planeación</a:t>
                      </a:r>
                      <a:endParaRPr lang="en-US" sz="1400" b="0" i="0" u="none" strike="noStrike" dirty="0">
                        <a:solidFill>
                          <a:srgbClr val="000000"/>
                        </a:solidFill>
                        <a:effectLst/>
                        <a:latin typeface="Arial" panose="020B0604020202020204" pitchFamily="34" charset="0"/>
                      </a:endParaRPr>
                    </a:p>
                  </a:txBody>
                  <a:tcPr marL="108000" marR="0" marT="0" marB="0" anchor="ctr"/>
                </a:tc>
                <a:tc>
                  <a:txBody>
                    <a:bodyPr/>
                    <a:lstStyle/>
                    <a:p>
                      <a:pPr lvl="0" algn="l" fontAlgn="ctr"/>
                      <a:r>
                        <a:rPr lang="en-US" sz="1400" u="none" strike="noStrike" dirty="0">
                          <a:effectLst/>
                        </a:rPr>
                        <a:t> $           1.373.000.000 </a:t>
                      </a:r>
                      <a:endParaRPr lang="en-US" sz="1400" b="0" i="0" u="none" strike="noStrike" dirty="0">
                        <a:solidFill>
                          <a:srgbClr val="000000"/>
                        </a:solidFill>
                        <a:effectLst/>
                        <a:latin typeface="Arial" panose="020B0604020202020204" pitchFamily="34" charset="0"/>
                      </a:endParaRPr>
                    </a:p>
                  </a:txBody>
                  <a:tcPr marL="108000" marR="0" marT="0" marB="0" anchor="ctr"/>
                </a:tc>
                <a:tc>
                  <a:txBody>
                    <a:bodyPr/>
                    <a:lstStyle/>
                    <a:p>
                      <a:pPr lvl="0" algn="l" fontAlgn="ctr"/>
                      <a:r>
                        <a:rPr lang="en-US" sz="1400" u="none" strike="noStrike" dirty="0">
                          <a:effectLst/>
                        </a:rPr>
                        <a:t>----</a:t>
                      </a:r>
                      <a:endParaRPr lang="en-US" sz="1400" b="0" i="0" u="none" strike="noStrike" dirty="0">
                        <a:solidFill>
                          <a:srgbClr val="000000"/>
                        </a:solidFill>
                        <a:effectLst/>
                        <a:latin typeface="Arial" panose="020B0604020202020204" pitchFamily="34" charset="0"/>
                      </a:endParaRPr>
                    </a:p>
                  </a:txBody>
                  <a:tcPr marL="108000" marR="0" marT="0" marB="0" anchor="ctr"/>
                </a:tc>
                <a:tc>
                  <a:txBody>
                    <a:bodyPr/>
                    <a:lstStyle/>
                    <a:p>
                      <a:pPr lvl="0" algn="l" fontAlgn="ctr"/>
                      <a:r>
                        <a:rPr lang="en-US" sz="1400" u="none" strike="noStrike" dirty="0">
                          <a:effectLst/>
                        </a:rPr>
                        <a:t>1.373.000.000</a:t>
                      </a:r>
                      <a:endParaRPr lang="en-US" sz="1400" b="0" i="0" u="none" strike="noStrike" dirty="0">
                        <a:solidFill>
                          <a:srgbClr val="000000"/>
                        </a:solidFill>
                        <a:effectLst/>
                        <a:latin typeface="Arial" panose="020B0604020202020204" pitchFamily="34" charset="0"/>
                      </a:endParaRPr>
                    </a:p>
                  </a:txBody>
                  <a:tcPr marL="108000" marR="0" marT="0" marB="0" anchor="ctr"/>
                </a:tc>
                <a:extLst>
                  <a:ext uri="{0D108BD9-81ED-4DB2-BD59-A6C34878D82A}">
                    <a16:rowId xmlns:a16="http://schemas.microsoft.com/office/drawing/2014/main" val="442603286"/>
                  </a:ext>
                </a:extLst>
              </a:tr>
            </a:tbl>
          </a:graphicData>
        </a:graphic>
      </p:graphicFrame>
    </p:spTree>
    <p:extLst>
      <p:ext uri="{BB962C8B-B14F-4D97-AF65-F5344CB8AC3E}">
        <p14:creationId xmlns:p14="http://schemas.microsoft.com/office/powerpoint/2010/main" val="1285210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ítulo 2">
            <a:extLst>
              <a:ext uri="{FF2B5EF4-FFF2-40B4-BE49-F238E27FC236}">
                <a16:creationId xmlns:a16="http://schemas.microsoft.com/office/drawing/2014/main" id="{5F208966-D255-4C4E-AD44-B6095B04141A}"/>
              </a:ext>
            </a:extLst>
          </p:cNvPr>
          <p:cNvSpPr txBox="1">
            <a:spLocks/>
          </p:cNvSpPr>
          <p:nvPr/>
        </p:nvSpPr>
        <p:spPr>
          <a:xfrm>
            <a:off x="9834880" y="6465834"/>
            <a:ext cx="2357120" cy="4836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CO"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t>
            </a:r>
            <a:r>
              <a:rPr lang="es-CO" sz="20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JuntosPodemos</a:t>
            </a:r>
            <a:endParaRPr lang="es-CO"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ángulo 7"/>
          <p:cNvSpPr/>
          <p:nvPr/>
        </p:nvSpPr>
        <p:spPr>
          <a:xfrm>
            <a:off x="0" y="478289"/>
            <a:ext cx="12192000" cy="1062560"/>
          </a:xfrm>
          <a:prstGeom prst="rect">
            <a:avLst/>
          </a:prstGeom>
          <a:solidFill>
            <a:srgbClr val="0045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8"/>
          <p:cNvSpPr/>
          <p:nvPr/>
        </p:nvSpPr>
        <p:spPr>
          <a:xfrm>
            <a:off x="0" y="0"/>
            <a:ext cx="12192000" cy="478289"/>
          </a:xfrm>
          <a:prstGeom prst="rect">
            <a:avLst/>
          </a:prstGeom>
          <a:blipFill>
            <a:blip r:embed="rId3" cstate="print"/>
            <a:stretch>
              <a:fillRect/>
            </a:stretch>
          </a:blipFill>
        </p:spPr>
        <p:txBody>
          <a:bodyPr wrap="square" lIns="0" tIns="0" rIns="0" bIns="0" rtlCol="0">
            <a:noAutofit/>
          </a:bodyPr>
          <a:lstStyle/>
          <a:p>
            <a:endParaRPr sz="1793"/>
          </a:p>
        </p:txBody>
      </p:sp>
      <p:sp>
        <p:nvSpPr>
          <p:cNvPr id="10" name="Subtítulo 2"/>
          <p:cNvSpPr txBox="1">
            <a:spLocks/>
          </p:cNvSpPr>
          <p:nvPr/>
        </p:nvSpPr>
        <p:spPr>
          <a:xfrm>
            <a:off x="218876" y="630499"/>
            <a:ext cx="1738281" cy="5472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b="1" dirty="0">
                <a:solidFill>
                  <a:schemeClr val="bg1"/>
                </a:solidFill>
              </a:rPr>
              <a:t>PROGRAMA</a:t>
            </a:r>
          </a:p>
        </p:txBody>
      </p:sp>
      <p:sp>
        <p:nvSpPr>
          <p:cNvPr id="12" name="Rectángulo 11"/>
          <p:cNvSpPr/>
          <p:nvPr/>
        </p:nvSpPr>
        <p:spPr>
          <a:xfrm>
            <a:off x="3803036" y="897416"/>
            <a:ext cx="7665881" cy="400110"/>
          </a:xfrm>
          <a:prstGeom prst="rect">
            <a:avLst/>
          </a:prstGeom>
        </p:spPr>
        <p:txBody>
          <a:bodyPr wrap="none">
            <a:spAutoFit/>
          </a:bodyPr>
          <a:lstStyle/>
          <a:p>
            <a:pPr lvl="1" fontAlgn="ctr"/>
            <a:r>
              <a:rPr lang="es-MX" sz="2000" b="1" dirty="0">
                <a:solidFill>
                  <a:schemeClr val="bg1"/>
                </a:solidFill>
                <a:latin typeface="Arial" panose="020B0604020202020204" pitchFamily="34" charset="0"/>
                <a:cs typeface="Arial" panose="020B0604020202020204" pitchFamily="34" charset="0"/>
              </a:rPr>
              <a:t>3.2.1 </a:t>
            </a:r>
            <a:r>
              <a:rPr lang="es-CO" sz="2000" dirty="0">
                <a:solidFill>
                  <a:schemeClr val="bg1"/>
                </a:solidFill>
                <a:latin typeface="Arial" panose="020B0604020202020204" pitchFamily="34" charset="0"/>
                <a:cs typeface="Arial" panose="020B0604020202020204" pitchFamily="34" charset="0"/>
              </a:rPr>
              <a:t>Gobierno eficiente, transparente y orientado a la gestión</a:t>
            </a:r>
            <a:endParaRPr lang="es-MX" sz="2000" b="1" dirty="0">
              <a:solidFill>
                <a:schemeClr val="bg1"/>
              </a:solidFill>
              <a:latin typeface="Arial" panose="020B0604020202020204" pitchFamily="34" charset="0"/>
              <a:cs typeface="Arial" panose="020B0604020202020204" pitchFamily="34" charset="0"/>
            </a:endParaRPr>
          </a:p>
        </p:txBody>
      </p:sp>
      <p:sp>
        <p:nvSpPr>
          <p:cNvPr id="14" name="Rectángulo 13"/>
          <p:cNvSpPr/>
          <p:nvPr/>
        </p:nvSpPr>
        <p:spPr>
          <a:xfrm>
            <a:off x="-290945" y="1522359"/>
            <a:ext cx="1888659" cy="400110"/>
          </a:xfrm>
          <a:prstGeom prst="rect">
            <a:avLst/>
          </a:prstGeom>
        </p:spPr>
        <p:txBody>
          <a:bodyPr wrap="none">
            <a:spAutoFit/>
          </a:bodyPr>
          <a:lstStyle/>
          <a:p>
            <a:pPr lvl="1" fontAlgn="ctr"/>
            <a:r>
              <a:rPr lang="en-US" sz="2000" dirty="0">
                <a:solidFill>
                  <a:schemeClr val="bg1">
                    <a:lumMod val="50000"/>
                  </a:schemeClr>
                </a:solidFill>
                <a:latin typeface="Arial" panose="020B0604020202020204" pitchFamily="34" charset="0"/>
              </a:rPr>
              <a:t>Evidencias</a:t>
            </a: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876" y="1996311"/>
            <a:ext cx="3976610" cy="2255483"/>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4734" y="2540729"/>
            <a:ext cx="3020292" cy="3020292"/>
          </a:xfrm>
          <a:prstGeom prst="rect">
            <a:avLst/>
          </a:prstGeom>
        </p:spPr>
      </p:pic>
      <p:sp>
        <p:nvSpPr>
          <p:cNvPr id="6" name="CuadroTexto 5"/>
          <p:cNvSpPr txBox="1"/>
          <p:nvPr/>
        </p:nvSpPr>
        <p:spPr>
          <a:xfrm>
            <a:off x="3148445" y="4050875"/>
            <a:ext cx="1236519" cy="369332"/>
          </a:xfrm>
          <a:prstGeom prst="rect">
            <a:avLst/>
          </a:prstGeom>
          <a:solidFill>
            <a:schemeClr val="accent2">
              <a:lumMod val="20000"/>
              <a:lumOff val="80000"/>
            </a:schemeClr>
          </a:solidFill>
        </p:spPr>
        <p:txBody>
          <a:bodyPr wrap="square" rtlCol="0">
            <a:spAutoFit/>
          </a:bodyPr>
          <a:lstStyle/>
          <a:p>
            <a:r>
              <a:rPr lang="es-CO" u="sng" dirty="0"/>
              <a:t>Ver En vivo</a:t>
            </a:r>
          </a:p>
        </p:txBody>
      </p:sp>
      <p:sp>
        <p:nvSpPr>
          <p:cNvPr id="16" name="CuadroTexto 15"/>
          <p:cNvSpPr txBox="1"/>
          <p:nvPr/>
        </p:nvSpPr>
        <p:spPr>
          <a:xfrm>
            <a:off x="8324734" y="5360176"/>
            <a:ext cx="1340428" cy="369332"/>
          </a:xfrm>
          <a:prstGeom prst="rect">
            <a:avLst/>
          </a:prstGeom>
          <a:solidFill>
            <a:schemeClr val="accent2">
              <a:lumMod val="20000"/>
              <a:lumOff val="80000"/>
            </a:schemeClr>
          </a:solidFill>
        </p:spPr>
        <p:txBody>
          <a:bodyPr wrap="square" rtlCol="0">
            <a:spAutoFit/>
          </a:bodyPr>
          <a:lstStyle/>
          <a:p>
            <a:r>
              <a:rPr lang="es-CO" u="sng" dirty="0"/>
              <a:t>Ver En vivo</a:t>
            </a:r>
          </a:p>
        </p:txBody>
      </p:sp>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876" y="4420207"/>
            <a:ext cx="3976610" cy="2249270"/>
          </a:xfrm>
          <a:prstGeom prst="rect">
            <a:avLst/>
          </a:prstGeom>
        </p:spPr>
      </p:pic>
      <p:pic>
        <p:nvPicPr>
          <p:cNvPr id="17" name="Imagen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0393" y="3049640"/>
            <a:ext cx="3419434" cy="1907402"/>
          </a:xfrm>
          <a:prstGeom prst="rect">
            <a:avLst/>
          </a:prstGeom>
        </p:spPr>
      </p:pic>
      <p:sp>
        <p:nvSpPr>
          <p:cNvPr id="19" name="CuadroTexto 18"/>
          <p:cNvSpPr txBox="1"/>
          <p:nvPr/>
        </p:nvSpPr>
        <p:spPr>
          <a:xfrm>
            <a:off x="4755572" y="4772376"/>
            <a:ext cx="1340428" cy="369332"/>
          </a:xfrm>
          <a:prstGeom prst="rect">
            <a:avLst/>
          </a:prstGeom>
          <a:solidFill>
            <a:schemeClr val="accent2">
              <a:lumMod val="20000"/>
              <a:lumOff val="80000"/>
            </a:schemeClr>
          </a:solidFill>
        </p:spPr>
        <p:txBody>
          <a:bodyPr wrap="square" rtlCol="0">
            <a:spAutoFit/>
          </a:bodyPr>
          <a:lstStyle/>
          <a:p>
            <a:r>
              <a:rPr lang="es-CO" u="sng" dirty="0"/>
              <a:t>Ver En vivo</a:t>
            </a:r>
          </a:p>
        </p:txBody>
      </p:sp>
    </p:spTree>
    <p:extLst>
      <p:ext uri="{BB962C8B-B14F-4D97-AF65-F5344CB8AC3E}">
        <p14:creationId xmlns:p14="http://schemas.microsoft.com/office/powerpoint/2010/main" val="42220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 y="1"/>
            <a:ext cx="12192000" cy="6951322"/>
            <a:chOff x="1" y="1"/>
            <a:chExt cx="12192000" cy="6951322"/>
          </a:xfrm>
        </p:grpSpPr>
        <p:pic>
          <p:nvPicPr>
            <p:cNvPr id="2"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48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ítulo 2"/>
            <p:cNvSpPr txBox="1">
              <a:spLocks/>
            </p:cNvSpPr>
            <p:nvPr/>
          </p:nvSpPr>
          <p:spPr>
            <a:xfrm>
              <a:off x="9834880" y="6467717"/>
              <a:ext cx="2357120" cy="4836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CO" sz="2000" b="1" dirty="0">
                  <a:solidFill>
                    <a:srgbClr val="285BA6"/>
                  </a:solidFill>
                  <a:latin typeface="Open Sans" panose="020B0606030504020204" pitchFamily="34" charset="0"/>
                  <a:ea typeface="Open Sans" panose="020B0606030504020204" pitchFamily="34" charset="0"/>
                  <a:cs typeface="Open Sans" panose="020B0606030504020204" pitchFamily="34" charset="0"/>
                </a:rPr>
                <a:t>#</a:t>
              </a:r>
              <a:r>
                <a:rPr lang="es-CO" sz="2000" b="1" dirty="0" err="1">
                  <a:solidFill>
                    <a:srgbClr val="285BA6"/>
                  </a:solidFill>
                  <a:latin typeface="Open Sans" panose="020B0606030504020204" pitchFamily="34" charset="0"/>
                  <a:ea typeface="Open Sans" panose="020B0606030504020204" pitchFamily="34" charset="0"/>
                  <a:cs typeface="Open Sans" panose="020B0606030504020204" pitchFamily="34" charset="0"/>
                </a:rPr>
                <a:t>JuntosPodemos</a:t>
              </a:r>
              <a:endParaRPr lang="es-CO" sz="2000" b="1" dirty="0">
                <a:solidFill>
                  <a:srgbClr val="285BA6"/>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6" name="object 39"/>
          <p:cNvSpPr/>
          <p:nvPr/>
        </p:nvSpPr>
        <p:spPr>
          <a:xfrm>
            <a:off x="4202175" y="1032427"/>
            <a:ext cx="7747369" cy="5435290"/>
          </a:xfrm>
          <a:custGeom>
            <a:avLst/>
            <a:gdLst/>
            <a:ahLst/>
            <a:cxnLst/>
            <a:rect l="l" t="t" r="r" b="b"/>
            <a:pathLst>
              <a:path w="6486144" h="3154679">
                <a:moveTo>
                  <a:pt x="0" y="3154679"/>
                </a:moveTo>
                <a:lnTo>
                  <a:pt x="6486144" y="3154679"/>
                </a:lnTo>
                <a:lnTo>
                  <a:pt x="6486144" y="0"/>
                </a:lnTo>
                <a:lnTo>
                  <a:pt x="0" y="0"/>
                </a:lnTo>
                <a:lnTo>
                  <a:pt x="0" y="3154679"/>
                </a:lnTo>
                <a:close/>
              </a:path>
            </a:pathLst>
          </a:custGeom>
          <a:solidFill>
            <a:srgbClr val="FAE4D5"/>
          </a:solidFill>
        </p:spPr>
        <p:txBody>
          <a:bodyPr wrap="square" lIns="0" tIns="0" rIns="0" bIns="0" rtlCol="0">
            <a:noAutofit/>
          </a:bodyPr>
          <a:lstStyle/>
          <a:p>
            <a:r>
              <a:rPr lang="es-CO" sz="1600" b="1" dirty="0">
                <a:solidFill>
                  <a:schemeClr val="accent2"/>
                </a:solidFill>
                <a:latin typeface="Arial" panose="020B0604020202020204" pitchFamily="34" charset="0"/>
                <a:cs typeface="Arial" panose="020B0604020202020204" pitchFamily="34" charset="0"/>
              </a:rPr>
              <a:t> </a:t>
            </a:r>
            <a:r>
              <a:rPr lang="es-ES" sz="1200" dirty="0"/>
              <a:t>   </a:t>
            </a:r>
          </a:p>
          <a:p>
            <a:endParaRPr lang="es-ES" sz="1200" dirty="0"/>
          </a:p>
          <a:p>
            <a:r>
              <a:rPr lang="es-ES" sz="1200" dirty="0"/>
              <a:t> </a:t>
            </a:r>
            <a:endParaRPr lang="es-ES" sz="1200" dirty="0">
              <a:solidFill>
                <a:srgbClr val="202124"/>
              </a:solidFill>
              <a:latin typeface="Roboto"/>
            </a:endParaRPr>
          </a:p>
          <a:p>
            <a:pPr marL="284693" indent="-284693">
              <a:buFontTx/>
              <a:buChar char="-"/>
            </a:pPr>
            <a:endParaRPr lang="es-ES" sz="1793" dirty="0">
              <a:solidFill>
                <a:srgbClr val="202124"/>
              </a:solidFill>
              <a:latin typeface="Roboto"/>
            </a:endParaRPr>
          </a:p>
        </p:txBody>
      </p:sp>
      <p:sp>
        <p:nvSpPr>
          <p:cNvPr id="9" name="Rectángulo 8"/>
          <p:cNvSpPr/>
          <p:nvPr/>
        </p:nvSpPr>
        <p:spPr>
          <a:xfrm>
            <a:off x="897083" y="3934822"/>
            <a:ext cx="3654135" cy="923330"/>
          </a:xfrm>
          <a:prstGeom prst="rect">
            <a:avLst/>
          </a:prstGeom>
          <a:solidFill>
            <a:schemeClr val="accent6">
              <a:lumMod val="20000"/>
              <a:lumOff val="80000"/>
            </a:schemeClr>
          </a:solidFill>
        </p:spPr>
        <p:txBody>
          <a:bodyPr wrap="square">
            <a:spAutoFit/>
          </a:bodyPr>
          <a:lstStyle/>
          <a:p>
            <a:pPr lvl="1" fontAlgn="ctr"/>
            <a:r>
              <a:rPr lang="es-CO" b="1" dirty="0">
                <a:solidFill>
                  <a:schemeClr val="accent2"/>
                </a:solidFill>
                <a:cs typeface="Arial" panose="020B0604020202020204" pitchFamily="34" charset="0"/>
              </a:rPr>
              <a:t>Plan Estratégico de </a:t>
            </a:r>
          </a:p>
          <a:p>
            <a:pPr lvl="1" fontAlgn="ctr"/>
            <a:r>
              <a:rPr lang="es-CO" b="1" dirty="0">
                <a:solidFill>
                  <a:schemeClr val="accent2"/>
                </a:solidFill>
                <a:cs typeface="Arial" panose="020B0604020202020204" pitchFamily="34" charset="0"/>
              </a:rPr>
              <a:t>Comunicaciones-</a:t>
            </a:r>
          </a:p>
          <a:p>
            <a:pPr lvl="1" fontAlgn="ctr"/>
            <a:r>
              <a:rPr lang="es-CO" b="1" dirty="0">
                <a:solidFill>
                  <a:schemeClr val="accent2"/>
                </a:solidFill>
                <a:cs typeface="Arial" panose="020B0604020202020204" pitchFamily="34" charset="0"/>
              </a:rPr>
              <a:t>Política de Participación Ciudad</a:t>
            </a:r>
          </a:p>
        </p:txBody>
      </p:sp>
      <p:sp>
        <p:nvSpPr>
          <p:cNvPr id="10" name="CuadroTexto 9"/>
          <p:cNvSpPr txBox="1"/>
          <p:nvPr/>
        </p:nvSpPr>
        <p:spPr>
          <a:xfrm>
            <a:off x="4202176" y="1032427"/>
            <a:ext cx="6408154" cy="923330"/>
          </a:xfrm>
          <a:prstGeom prst="rect">
            <a:avLst/>
          </a:prstGeom>
          <a:noFill/>
        </p:spPr>
        <p:txBody>
          <a:bodyPr wrap="square" rtlCol="0">
            <a:spAutoFit/>
          </a:bodyPr>
          <a:lstStyle/>
          <a:p>
            <a:r>
              <a:rPr lang="es-ES" sz="1600" b="1" dirty="0">
                <a:solidFill>
                  <a:srgbClr val="0070C0"/>
                </a:solidFill>
              </a:rPr>
              <a:t>Canales:</a:t>
            </a:r>
          </a:p>
          <a:p>
            <a:endParaRPr lang="es-ES" b="1" dirty="0">
              <a:solidFill>
                <a:srgbClr val="0070C0"/>
              </a:solidFill>
            </a:endParaRPr>
          </a:p>
          <a:p>
            <a:endParaRPr lang="es-CO" b="1" dirty="0">
              <a:solidFill>
                <a:srgbClr val="0070C0"/>
              </a:solidFill>
            </a:endParaRPr>
          </a:p>
        </p:txBody>
      </p:sp>
      <p:sp>
        <p:nvSpPr>
          <p:cNvPr id="11" name="CuadroTexto 10"/>
          <p:cNvSpPr txBox="1"/>
          <p:nvPr/>
        </p:nvSpPr>
        <p:spPr>
          <a:xfrm>
            <a:off x="4580673" y="1311521"/>
            <a:ext cx="7275353" cy="5262979"/>
          </a:xfrm>
          <a:prstGeom prst="rect">
            <a:avLst/>
          </a:prstGeom>
          <a:noFill/>
        </p:spPr>
        <p:txBody>
          <a:bodyPr wrap="square" rtlCol="0">
            <a:spAutoFit/>
          </a:bodyPr>
          <a:lstStyle/>
          <a:p>
            <a:r>
              <a:rPr lang="es-CO" sz="1400" b="1" dirty="0"/>
              <a:t>Redes sociales:  </a:t>
            </a:r>
            <a:endParaRPr lang="es-ES" sz="1400" dirty="0"/>
          </a:p>
          <a:p>
            <a:r>
              <a:rPr lang="es-ES" sz="1400" b="1" dirty="0"/>
              <a:t>Instagram: </a:t>
            </a:r>
          </a:p>
          <a:p>
            <a:pPr marL="285750" indent="-285750">
              <a:buFont typeface="Arial" panose="020B0604020202020204" pitchFamily="34" charset="0"/>
              <a:buChar char="•"/>
            </a:pPr>
            <a:r>
              <a:rPr lang="es-MX" sz="1400" dirty="0"/>
              <a:t>27.621 seguidores que interactúan a través de comentarios y mensajes privados constantemente, lo que representa un aumento 71,8%.</a:t>
            </a:r>
          </a:p>
          <a:p>
            <a:pPr marL="285750" indent="-285750">
              <a:buFont typeface="Arial" panose="020B0604020202020204" pitchFamily="34" charset="0"/>
              <a:buChar char="•"/>
            </a:pPr>
            <a:r>
              <a:rPr lang="es-MX" sz="1400" dirty="0"/>
              <a:t>Mensualmente se realizan aproximadamente 236 publicaciones</a:t>
            </a:r>
            <a:endParaRPr lang="es-ES" sz="1400" dirty="0"/>
          </a:p>
          <a:p>
            <a:r>
              <a:rPr lang="es-MX" sz="1400" b="1" dirty="0"/>
              <a:t>Facebook</a:t>
            </a:r>
            <a:r>
              <a:rPr lang="es-CO" sz="1400" dirty="0"/>
              <a:t>:</a:t>
            </a:r>
            <a:endParaRPr lang="es-ES" sz="1400" b="1" dirty="0"/>
          </a:p>
          <a:p>
            <a:pPr marL="285750" indent="-285750">
              <a:buFont typeface="Arial" panose="020B0604020202020204" pitchFamily="34" charset="0"/>
              <a:buChar char="•"/>
            </a:pPr>
            <a:r>
              <a:rPr lang="es-MX" sz="1400" dirty="0"/>
              <a:t>50.674 seguidores, en esta red social reforzamos el todo pedagógico y educativo con los seguidores.</a:t>
            </a:r>
          </a:p>
          <a:p>
            <a:pPr marL="285750" indent="-285750">
              <a:buFont typeface="Arial" panose="020B0604020202020204" pitchFamily="34" charset="0"/>
              <a:buChar char="•"/>
            </a:pPr>
            <a:r>
              <a:rPr lang="es-MX" sz="1400" dirty="0"/>
              <a:t>En este 2020 se sumaron 19.549 nuevos seguidores, lo que representa un aumento del 38,6%. </a:t>
            </a:r>
            <a:endParaRPr lang="es-CO" sz="1400" dirty="0"/>
          </a:p>
          <a:p>
            <a:pPr marL="285750" indent="-285750">
              <a:buFont typeface="Arial" panose="020B0604020202020204" pitchFamily="34" charset="0"/>
              <a:buChar char="•"/>
            </a:pPr>
            <a:r>
              <a:rPr lang="es-ES" sz="1400" dirty="0"/>
              <a:t>Facebook tiene un alcance </a:t>
            </a:r>
            <a:r>
              <a:rPr lang="es-MX" sz="1400" dirty="0"/>
              <a:t>promedio mensual de 3.372.767, número de personas que mostraron alguna interacción con los contenidos compartidos y con nuestro perfil. </a:t>
            </a:r>
          </a:p>
          <a:p>
            <a:pPr marL="285750" indent="-285750">
              <a:buFont typeface="Arial" panose="020B0604020202020204" pitchFamily="34" charset="0"/>
              <a:buChar char="•"/>
            </a:pPr>
            <a:r>
              <a:rPr lang="es-MX" sz="1400" dirty="0"/>
              <a:t>Cada mes se realizan aproximadamente 236 publicaciones en esta red social</a:t>
            </a:r>
            <a:endParaRPr lang="es-ES" sz="1400" dirty="0"/>
          </a:p>
          <a:p>
            <a:r>
              <a:rPr lang="es-MX" sz="1400" b="1" dirty="0"/>
              <a:t>Twitter</a:t>
            </a:r>
            <a:r>
              <a:rPr lang="es-ES" sz="1400" b="1" dirty="0"/>
              <a:t>: </a:t>
            </a:r>
          </a:p>
          <a:p>
            <a:pPr marL="285750" indent="-285750">
              <a:buFont typeface="Arial" panose="020B0604020202020204" pitchFamily="34" charset="0"/>
              <a:buChar char="•"/>
            </a:pPr>
            <a:r>
              <a:rPr lang="es-MX" sz="1400" dirty="0"/>
              <a:t>Diálogo permanente con 16.816 ciudadanos</a:t>
            </a:r>
          </a:p>
          <a:p>
            <a:pPr marL="285750" indent="-285750">
              <a:buFont typeface="Arial" panose="020B0604020202020204" pitchFamily="34" charset="0"/>
              <a:buChar char="•"/>
            </a:pPr>
            <a:r>
              <a:rPr lang="es-MX" sz="1400" dirty="0"/>
              <a:t>En este 2020 se sumaron 6.642 seguidores nuevos, lo que representa un crecimiento del 39,5%</a:t>
            </a:r>
          </a:p>
          <a:p>
            <a:pPr marL="285750" indent="-285750">
              <a:buFont typeface="Arial" panose="020B0604020202020204" pitchFamily="34" charset="0"/>
              <a:buChar char="•"/>
            </a:pPr>
            <a:r>
              <a:rPr lang="es-MX" sz="1400" dirty="0"/>
              <a:t>397 mil impresiones al mes, es decir el número de veces que nuestros tweets han sido leídos. Lo que significa, que al día nuestros trinos son leídos 12 mil veces.</a:t>
            </a:r>
            <a:endParaRPr lang="es-CO" sz="1400" dirty="0"/>
          </a:p>
          <a:p>
            <a:r>
              <a:rPr lang="es-MX" sz="1400" b="1" dirty="0"/>
              <a:t>Youtube:</a:t>
            </a:r>
          </a:p>
          <a:p>
            <a:pPr marL="285750" indent="-285750">
              <a:buFont typeface="Arial" panose="020B0604020202020204" pitchFamily="34" charset="0"/>
              <a:buChar char="•"/>
            </a:pPr>
            <a:r>
              <a:rPr lang="es-MX" sz="1400" dirty="0"/>
              <a:t>3.690 seguidores que reciben información semanal de la Alcaldía de Bello</a:t>
            </a:r>
          </a:p>
          <a:p>
            <a:pPr marL="285750" indent="-285750">
              <a:buFont typeface="Arial" panose="020B0604020202020204" pitchFamily="34" charset="0"/>
              <a:buChar char="•"/>
            </a:pPr>
            <a:r>
              <a:rPr lang="es-MX" sz="1400" dirty="0"/>
              <a:t>Este 2020 se han sumado 2939 seguidores, lo que representa un aumento del 79%</a:t>
            </a:r>
            <a:endParaRPr lang="es-CO" sz="1400" dirty="0"/>
          </a:p>
          <a:p>
            <a:endParaRPr lang="es-ES" sz="1400" b="1" dirty="0"/>
          </a:p>
          <a:p>
            <a:endParaRPr lang="es-CO" sz="1400" b="1" dirty="0"/>
          </a:p>
          <a:p>
            <a:endParaRPr lang="es-CO" sz="1400" b="1" dirty="0"/>
          </a:p>
        </p:txBody>
      </p:sp>
      <p:sp>
        <p:nvSpPr>
          <p:cNvPr id="12" name="Rectángulo 11"/>
          <p:cNvSpPr/>
          <p:nvPr/>
        </p:nvSpPr>
        <p:spPr>
          <a:xfrm>
            <a:off x="0" y="478289"/>
            <a:ext cx="12192000" cy="554138"/>
          </a:xfrm>
          <a:prstGeom prst="rect">
            <a:avLst/>
          </a:prstGeom>
          <a:solidFill>
            <a:srgbClr val="0045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ítulo 2"/>
          <p:cNvSpPr txBox="1">
            <a:spLocks/>
          </p:cNvSpPr>
          <p:nvPr/>
        </p:nvSpPr>
        <p:spPr>
          <a:xfrm>
            <a:off x="208486" y="624753"/>
            <a:ext cx="1738281" cy="5472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b="1" dirty="0">
                <a:solidFill>
                  <a:schemeClr val="bg1"/>
                </a:solidFill>
              </a:rPr>
              <a:t>PROGRAMA</a:t>
            </a:r>
          </a:p>
        </p:txBody>
      </p:sp>
      <p:sp>
        <p:nvSpPr>
          <p:cNvPr id="14" name="Rectángulo 13"/>
          <p:cNvSpPr/>
          <p:nvPr/>
        </p:nvSpPr>
        <p:spPr>
          <a:xfrm>
            <a:off x="3813427" y="558663"/>
            <a:ext cx="7665881" cy="400110"/>
          </a:xfrm>
          <a:prstGeom prst="rect">
            <a:avLst/>
          </a:prstGeom>
        </p:spPr>
        <p:txBody>
          <a:bodyPr wrap="none">
            <a:spAutoFit/>
          </a:bodyPr>
          <a:lstStyle/>
          <a:p>
            <a:pPr lvl="1" fontAlgn="ctr"/>
            <a:r>
              <a:rPr lang="es-MX" sz="2000" b="1" dirty="0">
                <a:solidFill>
                  <a:schemeClr val="bg1"/>
                </a:solidFill>
                <a:latin typeface="Arial" panose="020B0604020202020204" pitchFamily="34" charset="0"/>
                <a:cs typeface="Arial" panose="020B0604020202020204" pitchFamily="34" charset="0"/>
              </a:rPr>
              <a:t>3.2.1 </a:t>
            </a:r>
            <a:r>
              <a:rPr lang="es-CO" sz="2000" dirty="0">
                <a:solidFill>
                  <a:schemeClr val="bg1"/>
                </a:solidFill>
                <a:latin typeface="Arial" panose="020B0604020202020204" pitchFamily="34" charset="0"/>
                <a:cs typeface="Arial" panose="020B0604020202020204" pitchFamily="34" charset="0"/>
              </a:rPr>
              <a:t>Gobierno eficiente, transparente y orientado a la gestión</a:t>
            </a:r>
            <a:endParaRPr lang="es-MX"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2711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ítulo 2">
            <a:extLst>
              <a:ext uri="{FF2B5EF4-FFF2-40B4-BE49-F238E27FC236}">
                <a16:creationId xmlns:a16="http://schemas.microsoft.com/office/drawing/2014/main" id="{5F208966-D255-4C4E-AD44-B6095B04141A}"/>
              </a:ext>
            </a:extLst>
          </p:cNvPr>
          <p:cNvSpPr txBox="1">
            <a:spLocks/>
          </p:cNvSpPr>
          <p:nvPr/>
        </p:nvSpPr>
        <p:spPr>
          <a:xfrm>
            <a:off x="9834880" y="6465834"/>
            <a:ext cx="2357120" cy="4836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CO"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t>
            </a:r>
            <a:r>
              <a:rPr lang="es-CO" sz="20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JuntosPodemos</a:t>
            </a:r>
            <a:endParaRPr lang="es-CO" sz="20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ángulo 7"/>
          <p:cNvSpPr/>
          <p:nvPr/>
        </p:nvSpPr>
        <p:spPr>
          <a:xfrm>
            <a:off x="0" y="478289"/>
            <a:ext cx="12192000" cy="1062560"/>
          </a:xfrm>
          <a:prstGeom prst="rect">
            <a:avLst/>
          </a:prstGeom>
          <a:solidFill>
            <a:srgbClr val="0045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38"/>
          <p:cNvSpPr/>
          <p:nvPr/>
        </p:nvSpPr>
        <p:spPr>
          <a:xfrm>
            <a:off x="0" y="0"/>
            <a:ext cx="12192000" cy="478289"/>
          </a:xfrm>
          <a:prstGeom prst="rect">
            <a:avLst/>
          </a:prstGeom>
          <a:blipFill>
            <a:blip r:embed="rId3" cstate="print"/>
            <a:stretch>
              <a:fillRect/>
            </a:stretch>
          </a:blipFill>
        </p:spPr>
        <p:txBody>
          <a:bodyPr wrap="square" lIns="0" tIns="0" rIns="0" bIns="0" rtlCol="0">
            <a:noAutofit/>
          </a:bodyPr>
          <a:lstStyle/>
          <a:p>
            <a:endParaRPr sz="1793"/>
          </a:p>
        </p:txBody>
      </p:sp>
      <p:sp>
        <p:nvSpPr>
          <p:cNvPr id="10" name="Subtítulo 2"/>
          <p:cNvSpPr txBox="1">
            <a:spLocks/>
          </p:cNvSpPr>
          <p:nvPr/>
        </p:nvSpPr>
        <p:spPr>
          <a:xfrm>
            <a:off x="218876" y="630499"/>
            <a:ext cx="1738281" cy="5472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b="1" dirty="0">
                <a:solidFill>
                  <a:schemeClr val="bg1"/>
                </a:solidFill>
              </a:rPr>
              <a:t>PROGRAMA</a:t>
            </a:r>
          </a:p>
        </p:txBody>
      </p:sp>
      <p:sp>
        <p:nvSpPr>
          <p:cNvPr id="12" name="Rectángulo 11"/>
          <p:cNvSpPr/>
          <p:nvPr/>
        </p:nvSpPr>
        <p:spPr>
          <a:xfrm>
            <a:off x="3803036" y="897416"/>
            <a:ext cx="7665881" cy="400110"/>
          </a:xfrm>
          <a:prstGeom prst="rect">
            <a:avLst/>
          </a:prstGeom>
        </p:spPr>
        <p:txBody>
          <a:bodyPr wrap="none">
            <a:spAutoFit/>
          </a:bodyPr>
          <a:lstStyle/>
          <a:p>
            <a:pPr lvl="1" fontAlgn="ctr"/>
            <a:r>
              <a:rPr lang="es-MX" sz="2000" b="1" dirty="0">
                <a:solidFill>
                  <a:schemeClr val="bg1"/>
                </a:solidFill>
                <a:latin typeface="Arial" panose="020B0604020202020204" pitchFamily="34" charset="0"/>
                <a:cs typeface="Arial" panose="020B0604020202020204" pitchFamily="34" charset="0"/>
              </a:rPr>
              <a:t>3.2.1 </a:t>
            </a:r>
            <a:r>
              <a:rPr lang="es-CO" sz="2000" dirty="0">
                <a:solidFill>
                  <a:schemeClr val="bg1"/>
                </a:solidFill>
                <a:latin typeface="Arial" panose="020B0604020202020204" pitchFamily="34" charset="0"/>
                <a:cs typeface="Arial" panose="020B0604020202020204" pitchFamily="34" charset="0"/>
              </a:rPr>
              <a:t>Gobierno eficiente, transparente y orientado a la gestión</a:t>
            </a:r>
            <a:endParaRPr lang="es-MX" sz="2000" b="1" dirty="0">
              <a:solidFill>
                <a:schemeClr val="bg1"/>
              </a:solidFill>
              <a:latin typeface="Arial" panose="020B0604020202020204" pitchFamily="34" charset="0"/>
              <a:cs typeface="Arial" panose="020B0604020202020204" pitchFamily="34" charset="0"/>
            </a:endParaRPr>
          </a:p>
        </p:txBody>
      </p:sp>
      <p:sp>
        <p:nvSpPr>
          <p:cNvPr id="14" name="Rectángulo 13"/>
          <p:cNvSpPr/>
          <p:nvPr/>
        </p:nvSpPr>
        <p:spPr>
          <a:xfrm>
            <a:off x="-290945" y="1522359"/>
            <a:ext cx="1888659" cy="400110"/>
          </a:xfrm>
          <a:prstGeom prst="rect">
            <a:avLst/>
          </a:prstGeom>
        </p:spPr>
        <p:txBody>
          <a:bodyPr wrap="none">
            <a:spAutoFit/>
          </a:bodyPr>
          <a:lstStyle/>
          <a:p>
            <a:pPr lvl="1" fontAlgn="ctr"/>
            <a:r>
              <a:rPr lang="en-US" sz="2000" dirty="0">
                <a:solidFill>
                  <a:schemeClr val="bg1">
                    <a:lumMod val="50000"/>
                  </a:schemeClr>
                </a:solidFill>
                <a:latin typeface="Arial" panose="020B0604020202020204" pitchFamily="34" charset="0"/>
              </a:rPr>
              <a:t>Evidencias</a:t>
            </a:r>
          </a:p>
        </p:txBody>
      </p:sp>
      <p:pic>
        <p:nvPicPr>
          <p:cNvPr id="20" name="Imagen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458" y="2962024"/>
            <a:ext cx="2051698" cy="3237837"/>
          </a:xfrm>
          <a:prstGeom prst="rect">
            <a:avLst/>
          </a:prstGeom>
          <a:ln w="88900" cap="sq" cmpd="thickThin">
            <a:solidFill>
              <a:schemeClr val="bg1"/>
            </a:solidFill>
            <a:prstDash val="solid"/>
            <a:miter lim="800000"/>
          </a:ln>
          <a:effectLst>
            <a:innerShdw blurRad="76200">
              <a:srgbClr val="000000"/>
            </a:innerShdw>
          </a:effectLst>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0067" y="1918082"/>
            <a:ext cx="1981866" cy="3517810"/>
          </a:xfrm>
          <a:prstGeom prst="rect">
            <a:avLst/>
          </a:prstGeom>
        </p:spPr>
      </p:pic>
      <p:sp>
        <p:nvSpPr>
          <p:cNvPr id="23" name="Rectángulo 22"/>
          <p:cNvSpPr/>
          <p:nvPr/>
        </p:nvSpPr>
        <p:spPr>
          <a:xfrm>
            <a:off x="6127374" y="5525717"/>
            <a:ext cx="1176669" cy="369332"/>
          </a:xfrm>
          <a:prstGeom prst="rect">
            <a:avLst/>
          </a:prstGeom>
        </p:spPr>
        <p:txBody>
          <a:bodyPr wrap="none">
            <a:spAutoFit/>
          </a:bodyPr>
          <a:lstStyle/>
          <a:p>
            <a:r>
              <a:rPr lang="es-ES" b="1" u="sng" dirty="0">
                <a:solidFill>
                  <a:schemeClr val="accent5"/>
                </a:solidFill>
              </a:rPr>
              <a:t>Instagram</a:t>
            </a:r>
            <a:r>
              <a:rPr lang="es-ES" sz="1400" b="1" dirty="0"/>
              <a:t> </a:t>
            </a:r>
          </a:p>
        </p:txBody>
      </p:sp>
      <p:sp>
        <p:nvSpPr>
          <p:cNvPr id="25" name="Rectángulo 24"/>
          <p:cNvSpPr/>
          <p:nvPr/>
        </p:nvSpPr>
        <p:spPr>
          <a:xfrm>
            <a:off x="3972792" y="2501251"/>
            <a:ext cx="871329" cy="369332"/>
          </a:xfrm>
          <a:prstGeom prst="rect">
            <a:avLst/>
          </a:prstGeom>
        </p:spPr>
        <p:txBody>
          <a:bodyPr wrap="none">
            <a:spAutoFit/>
          </a:bodyPr>
          <a:lstStyle/>
          <a:p>
            <a:r>
              <a:rPr lang="es-MX" b="1" u="sng" dirty="0">
                <a:solidFill>
                  <a:schemeClr val="accent5"/>
                </a:solidFill>
              </a:rPr>
              <a:t>Twitter</a:t>
            </a:r>
            <a:endParaRPr lang="es-ES" b="1" u="sng" dirty="0">
              <a:solidFill>
                <a:schemeClr val="accent5"/>
              </a:solidFill>
            </a:endParaRPr>
          </a:p>
        </p:txBody>
      </p:sp>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1222" y="2194623"/>
            <a:ext cx="2256472" cy="4005238"/>
          </a:xfrm>
          <a:prstGeom prst="rect">
            <a:avLst/>
          </a:prstGeom>
          <a:ln>
            <a:solidFill>
              <a:schemeClr val="accent1"/>
            </a:solidFill>
          </a:ln>
        </p:spPr>
      </p:pic>
      <p:sp>
        <p:nvSpPr>
          <p:cNvPr id="26" name="Rectángulo 25"/>
          <p:cNvSpPr/>
          <p:nvPr/>
        </p:nvSpPr>
        <p:spPr>
          <a:xfrm>
            <a:off x="8724528" y="1806821"/>
            <a:ext cx="1090491" cy="369332"/>
          </a:xfrm>
          <a:prstGeom prst="rect">
            <a:avLst/>
          </a:prstGeom>
        </p:spPr>
        <p:txBody>
          <a:bodyPr wrap="none">
            <a:spAutoFit/>
          </a:bodyPr>
          <a:lstStyle/>
          <a:p>
            <a:r>
              <a:rPr lang="es-MX" b="1" u="sng" dirty="0">
                <a:solidFill>
                  <a:schemeClr val="accent5"/>
                </a:solidFill>
              </a:rPr>
              <a:t>Facebook</a:t>
            </a:r>
            <a:endParaRPr lang="es-ES" b="1" u="sng" dirty="0">
              <a:solidFill>
                <a:schemeClr val="accent5"/>
              </a:solidFill>
            </a:endParaRPr>
          </a:p>
        </p:txBody>
      </p:sp>
      <p:pic>
        <p:nvPicPr>
          <p:cNvPr id="13" name="Imagen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2751" y="2111212"/>
            <a:ext cx="2099418" cy="3595254"/>
          </a:xfrm>
          <a:prstGeom prst="rect">
            <a:avLst/>
          </a:prstGeom>
        </p:spPr>
      </p:pic>
      <p:sp>
        <p:nvSpPr>
          <p:cNvPr id="27" name="Rectángulo 26"/>
          <p:cNvSpPr/>
          <p:nvPr/>
        </p:nvSpPr>
        <p:spPr>
          <a:xfrm>
            <a:off x="1260965" y="5752845"/>
            <a:ext cx="975588" cy="369332"/>
          </a:xfrm>
          <a:prstGeom prst="rect">
            <a:avLst/>
          </a:prstGeom>
        </p:spPr>
        <p:txBody>
          <a:bodyPr wrap="none">
            <a:spAutoFit/>
          </a:bodyPr>
          <a:lstStyle/>
          <a:p>
            <a:r>
              <a:rPr lang="es-ES" b="1" u="sng" dirty="0">
                <a:solidFill>
                  <a:schemeClr val="accent5"/>
                </a:solidFill>
              </a:rPr>
              <a:t>Youtube</a:t>
            </a:r>
          </a:p>
        </p:txBody>
      </p:sp>
    </p:spTree>
    <p:extLst>
      <p:ext uri="{BB962C8B-B14F-4D97-AF65-F5344CB8AC3E}">
        <p14:creationId xmlns:p14="http://schemas.microsoft.com/office/powerpoint/2010/main" val="192731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 y="1"/>
            <a:ext cx="12192000" cy="6951322"/>
            <a:chOff x="1" y="1"/>
            <a:chExt cx="12192000" cy="6951322"/>
          </a:xfrm>
        </p:grpSpPr>
        <p:pic>
          <p:nvPicPr>
            <p:cNvPr id="2"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48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ítulo 2"/>
            <p:cNvSpPr txBox="1">
              <a:spLocks/>
            </p:cNvSpPr>
            <p:nvPr/>
          </p:nvSpPr>
          <p:spPr>
            <a:xfrm>
              <a:off x="9834880" y="6467717"/>
              <a:ext cx="2357120" cy="4836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CO" sz="2000" b="1" dirty="0">
                  <a:solidFill>
                    <a:srgbClr val="285BA6"/>
                  </a:solidFill>
                  <a:latin typeface="Open Sans" panose="020B0606030504020204" pitchFamily="34" charset="0"/>
                  <a:ea typeface="Open Sans" panose="020B0606030504020204" pitchFamily="34" charset="0"/>
                  <a:cs typeface="Open Sans" panose="020B0606030504020204" pitchFamily="34" charset="0"/>
                </a:rPr>
                <a:t>#</a:t>
              </a:r>
              <a:r>
                <a:rPr lang="es-CO" sz="2000" b="1" dirty="0" err="1">
                  <a:solidFill>
                    <a:srgbClr val="285BA6"/>
                  </a:solidFill>
                  <a:latin typeface="Open Sans" panose="020B0606030504020204" pitchFamily="34" charset="0"/>
                  <a:ea typeface="Open Sans" panose="020B0606030504020204" pitchFamily="34" charset="0"/>
                  <a:cs typeface="Open Sans" panose="020B0606030504020204" pitchFamily="34" charset="0"/>
                </a:rPr>
                <a:t>JuntosPodemos</a:t>
              </a:r>
              <a:endParaRPr lang="es-CO" sz="2000" b="1" dirty="0">
                <a:solidFill>
                  <a:srgbClr val="285BA6"/>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6" name="object 39"/>
          <p:cNvSpPr/>
          <p:nvPr/>
        </p:nvSpPr>
        <p:spPr>
          <a:xfrm>
            <a:off x="4202176" y="1032427"/>
            <a:ext cx="7747369" cy="5435290"/>
          </a:xfrm>
          <a:custGeom>
            <a:avLst/>
            <a:gdLst/>
            <a:ahLst/>
            <a:cxnLst/>
            <a:rect l="l" t="t" r="r" b="b"/>
            <a:pathLst>
              <a:path w="6486144" h="3154679">
                <a:moveTo>
                  <a:pt x="0" y="3154679"/>
                </a:moveTo>
                <a:lnTo>
                  <a:pt x="6486144" y="3154679"/>
                </a:lnTo>
                <a:lnTo>
                  <a:pt x="6486144" y="0"/>
                </a:lnTo>
                <a:lnTo>
                  <a:pt x="0" y="0"/>
                </a:lnTo>
                <a:lnTo>
                  <a:pt x="0" y="3154679"/>
                </a:lnTo>
                <a:close/>
              </a:path>
            </a:pathLst>
          </a:custGeom>
          <a:solidFill>
            <a:srgbClr val="FAE4D5"/>
          </a:solidFill>
        </p:spPr>
        <p:txBody>
          <a:bodyPr wrap="square" lIns="0" tIns="0" rIns="0" bIns="0" rtlCol="0">
            <a:noAutofit/>
          </a:bodyPr>
          <a:lstStyle/>
          <a:p>
            <a:r>
              <a:rPr lang="es-CO" sz="1600" b="1" dirty="0">
                <a:solidFill>
                  <a:schemeClr val="accent2"/>
                </a:solidFill>
                <a:latin typeface="Arial" panose="020B0604020202020204" pitchFamily="34" charset="0"/>
                <a:cs typeface="Arial" panose="020B0604020202020204" pitchFamily="34" charset="0"/>
              </a:rPr>
              <a:t> </a:t>
            </a:r>
            <a:r>
              <a:rPr lang="es-ES" sz="1200" dirty="0"/>
              <a:t>   </a:t>
            </a:r>
          </a:p>
          <a:p>
            <a:endParaRPr lang="es-ES" sz="1200" dirty="0"/>
          </a:p>
          <a:p>
            <a:r>
              <a:rPr lang="es-ES" sz="1200" dirty="0"/>
              <a:t> </a:t>
            </a:r>
            <a:endParaRPr lang="es-ES" sz="1200" dirty="0">
              <a:solidFill>
                <a:srgbClr val="202124"/>
              </a:solidFill>
              <a:latin typeface="Roboto"/>
            </a:endParaRPr>
          </a:p>
          <a:p>
            <a:pPr marL="284693" indent="-284693">
              <a:buFontTx/>
              <a:buChar char="-"/>
            </a:pPr>
            <a:endParaRPr lang="es-ES" sz="1793" dirty="0">
              <a:solidFill>
                <a:srgbClr val="202124"/>
              </a:solidFill>
              <a:latin typeface="Roboto"/>
            </a:endParaRPr>
          </a:p>
        </p:txBody>
      </p:sp>
      <p:sp>
        <p:nvSpPr>
          <p:cNvPr id="9" name="Rectángulo 8"/>
          <p:cNvSpPr/>
          <p:nvPr/>
        </p:nvSpPr>
        <p:spPr>
          <a:xfrm>
            <a:off x="897083" y="3934822"/>
            <a:ext cx="3654135" cy="923330"/>
          </a:xfrm>
          <a:prstGeom prst="rect">
            <a:avLst/>
          </a:prstGeom>
          <a:solidFill>
            <a:schemeClr val="accent6">
              <a:lumMod val="20000"/>
              <a:lumOff val="80000"/>
            </a:schemeClr>
          </a:solidFill>
        </p:spPr>
        <p:txBody>
          <a:bodyPr wrap="square">
            <a:spAutoFit/>
          </a:bodyPr>
          <a:lstStyle/>
          <a:p>
            <a:pPr lvl="1" fontAlgn="ctr"/>
            <a:r>
              <a:rPr lang="es-CO" b="1" dirty="0">
                <a:solidFill>
                  <a:schemeClr val="accent2"/>
                </a:solidFill>
                <a:cs typeface="Arial" panose="020B0604020202020204" pitchFamily="34" charset="0"/>
              </a:rPr>
              <a:t>Plan Estratégico de </a:t>
            </a:r>
          </a:p>
          <a:p>
            <a:pPr lvl="1" fontAlgn="ctr"/>
            <a:r>
              <a:rPr lang="es-CO" b="1" dirty="0">
                <a:solidFill>
                  <a:schemeClr val="accent2"/>
                </a:solidFill>
                <a:cs typeface="Arial" panose="020B0604020202020204" pitchFamily="34" charset="0"/>
              </a:rPr>
              <a:t>Comunicaciones-</a:t>
            </a:r>
          </a:p>
          <a:p>
            <a:pPr lvl="1" fontAlgn="ctr"/>
            <a:r>
              <a:rPr lang="es-CO" b="1" dirty="0">
                <a:solidFill>
                  <a:schemeClr val="accent2"/>
                </a:solidFill>
                <a:cs typeface="Arial" panose="020B0604020202020204" pitchFamily="34" charset="0"/>
              </a:rPr>
              <a:t>Política de Participación Ciudad</a:t>
            </a:r>
          </a:p>
        </p:txBody>
      </p:sp>
      <p:sp>
        <p:nvSpPr>
          <p:cNvPr id="10" name="CuadroTexto 9"/>
          <p:cNvSpPr txBox="1"/>
          <p:nvPr/>
        </p:nvSpPr>
        <p:spPr>
          <a:xfrm>
            <a:off x="4202176" y="1032427"/>
            <a:ext cx="6408154" cy="923330"/>
          </a:xfrm>
          <a:prstGeom prst="rect">
            <a:avLst/>
          </a:prstGeom>
          <a:noFill/>
        </p:spPr>
        <p:txBody>
          <a:bodyPr wrap="square" rtlCol="0">
            <a:spAutoFit/>
          </a:bodyPr>
          <a:lstStyle/>
          <a:p>
            <a:r>
              <a:rPr lang="es-ES" sz="1600" b="1" dirty="0">
                <a:solidFill>
                  <a:srgbClr val="0070C0"/>
                </a:solidFill>
              </a:rPr>
              <a:t>Canales:</a:t>
            </a:r>
          </a:p>
          <a:p>
            <a:endParaRPr lang="es-ES" b="1" dirty="0">
              <a:solidFill>
                <a:srgbClr val="0070C0"/>
              </a:solidFill>
            </a:endParaRPr>
          </a:p>
          <a:p>
            <a:endParaRPr lang="es-CO" b="1" dirty="0">
              <a:solidFill>
                <a:srgbClr val="0070C0"/>
              </a:solidFill>
            </a:endParaRPr>
          </a:p>
        </p:txBody>
      </p:sp>
      <p:sp>
        <p:nvSpPr>
          <p:cNvPr id="11" name="CuadroTexto 10"/>
          <p:cNvSpPr txBox="1"/>
          <p:nvPr/>
        </p:nvSpPr>
        <p:spPr>
          <a:xfrm>
            <a:off x="4580673" y="1311521"/>
            <a:ext cx="7275353" cy="4832092"/>
          </a:xfrm>
          <a:prstGeom prst="rect">
            <a:avLst/>
          </a:prstGeom>
          <a:noFill/>
        </p:spPr>
        <p:txBody>
          <a:bodyPr wrap="square" rtlCol="0">
            <a:spAutoFit/>
          </a:bodyPr>
          <a:lstStyle/>
          <a:p>
            <a:r>
              <a:rPr lang="es-CO" sz="1400" b="1" dirty="0"/>
              <a:t>Actividades gráficas y comunicacionales</a:t>
            </a:r>
          </a:p>
          <a:p>
            <a:r>
              <a:rPr lang="es-ES" sz="1400" dirty="0"/>
              <a:t>6325 diseños, piezas e imágenes realizados: </a:t>
            </a:r>
          </a:p>
          <a:p>
            <a:r>
              <a:rPr lang="es-ES" sz="1400" dirty="0"/>
              <a:t> </a:t>
            </a:r>
          </a:p>
          <a:p>
            <a:r>
              <a:rPr lang="es-ES" sz="1400" b="1" dirty="0"/>
              <a:t>Piezas Gráficas: </a:t>
            </a:r>
            <a:r>
              <a:rPr lang="es-ES" sz="1400" dirty="0"/>
              <a:t>en promedio por mes se han desarrollado 570 imágenes entre vallas, afiches, indumentaria, cumpleaños, fechas especiales, impresos, condolencias, invitaciones, convocatorias, banners y paginas web.</a:t>
            </a:r>
            <a:r>
              <a:rPr lang="es-MX" sz="1400" b="1" dirty="0"/>
              <a:t>Twitter</a:t>
            </a:r>
            <a:r>
              <a:rPr lang="es-ES" sz="1400" b="1" dirty="0"/>
              <a:t>: </a:t>
            </a:r>
          </a:p>
          <a:p>
            <a:pPr marL="285750" indent="-285750">
              <a:buFont typeface="Arial" panose="020B0604020202020204" pitchFamily="34" charset="0"/>
              <a:buChar char="•"/>
            </a:pPr>
            <a:r>
              <a:rPr lang="es-ES" sz="1400" dirty="0"/>
              <a:t>646 piezas corporativas</a:t>
            </a:r>
          </a:p>
          <a:p>
            <a:pPr marL="285750" indent="-285750">
              <a:buFont typeface="Arial" panose="020B0604020202020204" pitchFamily="34" charset="0"/>
              <a:buChar char="•"/>
            </a:pPr>
            <a:r>
              <a:rPr lang="es-ES" sz="1400" dirty="0"/>
              <a:t>80 campañas y conceptos de campaña</a:t>
            </a:r>
          </a:p>
          <a:p>
            <a:pPr marL="285750" indent="-285750">
              <a:buFont typeface="Arial" panose="020B0604020202020204" pitchFamily="34" charset="0"/>
              <a:buChar char="•"/>
            </a:pPr>
            <a:r>
              <a:rPr lang="es-CO" sz="1400" dirty="0"/>
              <a:t>4263 </a:t>
            </a:r>
            <a:r>
              <a:rPr lang="es-CO" sz="1400" dirty="0" err="1"/>
              <a:t>Ecards</a:t>
            </a:r>
            <a:r>
              <a:rPr lang="es-CO" sz="1400" dirty="0"/>
              <a:t> </a:t>
            </a:r>
          </a:p>
          <a:p>
            <a:pPr marL="285750" indent="-285750">
              <a:buFont typeface="Arial" panose="020B0604020202020204" pitchFamily="34" charset="0"/>
              <a:buChar char="•"/>
            </a:pPr>
            <a:r>
              <a:rPr lang="es-CO" sz="1400" dirty="0"/>
              <a:t>54</a:t>
            </a:r>
            <a:r>
              <a:rPr lang="es-ES" sz="1400" dirty="0"/>
              <a:t> </a:t>
            </a:r>
            <a:r>
              <a:rPr lang="es-CO" sz="1400" dirty="0"/>
              <a:t>Ilustraciones</a:t>
            </a:r>
          </a:p>
          <a:p>
            <a:pPr marL="285750" indent="-285750">
              <a:buFont typeface="Arial" panose="020B0604020202020204" pitchFamily="34" charset="0"/>
              <a:buChar char="•"/>
            </a:pPr>
            <a:r>
              <a:rPr lang="es-CO" sz="1400" dirty="0"/>
              <a:t>150 Insumos para animaciones</a:t>
            </a:r>
          </a:p>
          <a:p>
            <a:pPr marL="285750" indent="-285750">
              <a:buFont typeface="Arial" panose="020B0604020202020204" pitchFamily="34" charset="0"/>
              <a:buChar char="•"/>
            </a:pPr>
            <a:r>
              <a:rPr lang="es-CO" sz="1400" dirty="0"/>
              <a:t>86 piezas para eventos entre lonas, escarapelas, carne, afiches, tarimas, pendones</a:t>
            </a:r>
          </a:p>
          <a:p>
            <a:pPr marL="285750" indent="-285750">
              <a:buFont typeface="Arial" panose="020B0604020202020204" pitchFamily="34" charset="0"/>
              <a:buChar char="•"/>
            </a:pPr>
            <a:r>
              <a:rPr lang="es-CO" sz="1400" dirty="0"/>
              <a:t>32</a:t>
            </a:r>
            <a:r>
              <a:rPr lang="es-ES" sz="1400" b="1" dirty="0"/>
              <a:t> </a:t>
            </a:r>
            <a:r>
              <a:rPr lang="es-CO" sz="1400" dirty="0"/>
              <a:t>Logos y </a:t>
            </a:r>
            <a:r>
              <a:rPr lang="es-CO" sz="1400" dirty="0" err="1"/>
              <a:t>submarcas</a:t>
            </a:r>
            <a:endParaRPr lang="es-CO" sz="1400" dirty="0"/>
          </a:p>
          <a:p>
            <a:pPr marL="285750" indent="-285750">
              <a:buFont typeface="Arial" panose="020B0604020202020204" pitchFamily="34" charset="0"/>
              <a:buChar char="•"/>
            </a:pPr>
            <a:r>
              <a:rPr lang="es-CO" sz="1400" dirty="0"/>
              <a:t>2</a:t>
            </a:r>
            <a:r>
              <a:rPr lang="es-CO" sz="1400" b="1" dirty="0"/>
              <a:t> </a:t>
            </a:r>
            <a:r>
              <a:rPr lang="es-CO" sz="1400" dirty="0"/>
              <a:t>Manuales</a:t>
            </a:r>
          </a:p>
          <a:p>
            <a:pPr marL="285750" indent="-285750">
              <a:buFont typeface="Arial" panose="020B0604020202020204" pitchFamily="34" charset="0"/>
              <a:buChar char="•"/>
            </a:pPr>
            <a:r>
              <a:rPr lang="es-CO" sz="1400" dirty="0"/>
              <a:t>68</a:t>
            </a:r>
            <a:r>
              <a:rPr lang="es-CO" sz="1400" b="1" dirty="0"/>
              <a:t> </a:t>
            </a:r>
            <a:r>
              <a:rPr lang="es-CO" sz="1400" dirty="0"/>
              <a:t>Vallas</a:t>
            </a:r>
          </a:p>
          <a:p>
            <a:pPr marL="285750" indent="-285750">
              <a:buFont typeface="Arial" panose="020B0604020202020204" pitchFamily="34" charset="0"/>
              <a:buChar char="•"/>
            </a:pPr>
            <a:r>
              <a:rPr lang="es-CO" sz="1400" dirty="0"/>
              <a:t>280 Tarjetas de cumpleaños</a:t>
            </a:r>
          </a:p>
          <a:p>
            <a:pPr marL="285750" indent="-285750">
              <a:buFont typeface="Arial" panose="020B0604020202020204" pitchFamily="34" charset="0"/>
              <a:buChar char="•"/>
            </a:pPr>
            <a:r>
              <a:rPr lang="es-CO" sz="1400" dirty="0"/>
              <a:t>269 Web</a:t>
            </a:r>
          </a:p>
          <a:p>
            <a:pPr marL="285750" indent="-285750">
              <a:buFont typeface="Arial" panose="020B0604020202020204" pitchFamily="34" charset="0"/>
              <a:buChar char="•"/>
            </a:pPr>
            <a:r>
              <a:rPr lang="es-CO" sz="1400" dirty="0"/>
              <a:t>300 Invitaciones</a:t>
            </a:r>
          </a:p>
          <a:p>
            <a:pPr marL="285750" indent="-285750">
              <a:buFont typeface="Arial" panose="020B0604020202020204" pitchFamily="34" charset="0"/>
              <a:buChar char="•"/>
            </a:pPr>
            <a:r>
              <a:rPr lang="es-CO" sz="1400" dirty="0"/>
              <a:t>45 Libro y plegables</a:t>
            </a:r>
          </a:p>
          <a:p>
            <a:pPr marL="285750" indent="-285750">
              <a:buFont typeface="Arial" panose="020B0604020202020204" pitchFamily="34" charset="0"/>
              <a:buChar char="•"/>
            </a:pPr>
            <a:r>
              <a:rPr lang="es-CO" sz="1400" dirty="0"/>
              <a:t>28 </a:t>
            </a:r>
            <a:r>
              <a:rPr lang="es-CO" sz="1400" dirty="0" err="1"/>
              <a:t>Souvenirs</a:t>
            </a:r>
            <a:r>
              <a:rPr lang="es-CO" sz="1400" dirty="0"/>
              <a:t> </a:t>
            </a:r>
          </a:p>
          <a:p>
            <a:pPr marL="285750" indent="-285750">
              <a:buFont typeface="Arial" panose="020B0604020202020204" pitchFamily="34" charset="0"/>
              <a:buChar char="•"/>
            </a:pPr>
            <a:r>
              <a:rPr lang="es-CO" sz="1400" dirty="0"/>
              <a:t>10 Diseños en 3D</a:t>
            </a:r>
          </a:p>
          <a:p>
            <a:pPr marL="285750" indent="-285750">
              <a:buFont typeface="Arial" panose="020B0604020202020204" pitchFamily="34" charset="0"/>
              <a:buChar char="•"/>
            </a:pPr>
            <a:r>
              <a:rPr lang="es-CO" sz="1400" dirty="0"/>
              <a:t>12 Intervenciones urbanísticas  </a:t>
            </a:r>
            <a:endParaRPr lang="es-CO" sz="1400" b="1" dirty="0"/>
          </a:p>
        </p:txBody>
      </p:sp>
      <p:sp>
        <p:nvSpPr>
          <p:cNvPr id="12" name="Rectángulo 11"/>
          <p:cNvSpPr/>
          <p:nvPr/>
        </p:nvSpPr>
        <p:spPr>
          <a:xfrm>
            <a:off x="0" y="478289"/>
            <a:ext cx="12192000" cy="554138"/>
          </a:xfrm>
          <a:prstGeom prst="rect">
            <a:avLst/>
          </a:prstGeom>
          <a:solidFill>
            <a:srgbClr val="0045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ítulo 2"/>
          <p:cNvSpPr txBox="1">
            <a:spLocks/>
          </p:cNvSpPr>
          <p:nvPr/>
        </p:nvSpPr>
        <p:spPr>
          <a:xfrm>
            <a:off x="208486" y="624753"/>
            <a:ext cx="1738281" cy="5472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sz="2400" b="1" dirty="0">
                <a:solidFill>
                  <a:schemeClr val="bg1"/>
                </a:solidFill>
              </a:rPr>
              <a:t>PROGRAMA</a:t>
            </a:r>
          </a:p>
        </p:txBody>
      </p:sp>
      <p:sp>
        <p:nvSpPr>
          <p:cNvPr id="14" name="Rectángulo 13"/>
          <p:cNvSpPr/>
          <p:nvPr/>
        </p:nvSpPr>
        <p:spPr>
          <a:xfrm>
            <a:off x="3813427" y="558663"/>
            <a:ext cx="7665881" cy="400110"/>
          </a:xfrm>
          <a:prstGeom prst="rect">
            <a:avLst/>
          </a:prstGeom>
        </p:spPr>
        <p:txBody>
          <a:bodyPr wrap="none">
            <a:spAutoFit/>
          </a:bodyPr>
          <a:lstStyle/>
          <a:p>
            <a:pPr lvl="1" fontAlgn="ctr"/>
            <a:r>
              <a:rPr lang="es-MX" sz="2000" b="1" dirty="0">
                <a:solidFill>
                  <a:schemeClr val="bg1"/>
                </a:solidFill>
                <a:latin typeface="Arial" panose="020B0604020202020204" pitchFamily="34" charset="0"/>
                <a:cs typeface="Arial" panose="020B0604020202020204" pitchFamily="34" charset="0"/>
              </a:rPr>
              <a:t>3.2.1 </a:t>
            </a:r>
            <a:r>
              <a:rPr lang="es-CO" sz="2000" dirty="0">
                <a:solidFill>
                  <a:schemeClr val="bg1"/>
                </a:solidFill>
                <a:latin typeface="Arial" panose="020B0604020202020204" pitchFamily="34" charset="0"/>
                <a:cs typeface="Arial" panose="020B0604020202020204" pitchFamily="34" charset="0"/>
              </a:rPr>
              <a:t>Gobierno eficiente, transparente y orientado a la gestión</a:t>
            </a:r>
            <a:endParaRPr lang="es-MX"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4445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3285</TotalTime>
  <Words>1691</Words>
  <Application>Microsoft Office PowerPoint</Application>
  <PresentationFormat>Panorámica</PresentationFormat>
  <Paragraphs>302</Paragraphs>
  <Slides>18</Slides>
  <Notes>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Arial</vt:lpstr>
      <vt:lpstr>Calibri</vt:lpstr>
      <vt:lpstr>Calibri Light</vt:lpstr>
      <vt:lpstr>Open Sans</vt:lpstr>
      <vt:lpstr>Open Sans ExtraBold</vt:lpstr>
      <vt:lpstr>Roboto</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Pinto Tridimenciudad</dc:creator>
  <cp:lastModifiedBy>Луиза Фернанда</cp:lastModifiedBy>
  <cp:revision>99</cp:revision>
  <dcterms:created xsi:type="dcterms:W3CDTF">2020-05-04T22:54:32Z</dcterms:created>
  <dcterms:modified xsi:type="dcterms:W3CDTF">2020-11-10T01:32:55Z</dcterms:modified>
</cp:coreProperties>
</file>