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1" r:id="rId2"/>
    <p:sldId id="289" r:id="rId3"/>
    <p:sldId id="278" r:id="rId4"/>
    <p:sldId id="290" r:id="rId5"/>
    <p:sldId id="291" r:id="rId6"/>
    <p:sldId id="281" r:id="rId7"/>
    <p:sldId id="28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3" r:id="rId16"/>
    <p:sldId id="305" r:id="rId17"/>
    <p:sldId id="306" r:id="rId18"/>
    <p:sldId id="307" r:id="rId19"/>
    <p:sldId id="300" r:id="rId20"/>
    <p:sldId id="301" r:id="rId21"/>
    <p:sldId id="304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5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0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47982-E54D-4E23-8D9F-EED0E3C68D22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4BB84-ECAB-49EE-9513-8D71E2DB7C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249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/>
              <a:t>Código : F- GI--56 Versión:02 Fecha Aprobación :2020-01-13</a:t>
            </a:r>
            <a:endParaRPr lang="es-CO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C54E-433F-4E06-A2F1-9802FFA9426C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539945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/>
              <a:t>Código : F- GI--56 Versión:02 Fecha Aprobación :2020-01-13</a:t>
            </a:r>
            <a:endParaRPr lang="es-CO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C54E-433F-4E06-A2F1-9802FFA9426C}" type="slidenum">
              <a:rPr lang="es-CO" smtClean="0"/>
              <a:pPr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254323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/>
              <a:t>Código : F- GI--56 Versión:02 Fecha Aprobación :2020-01-13</a:t>
            </a:r>
            <a:endParaRPr lang="es-CO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C54E-433F-4E06-A2F1-9802FFA9426C}" type="slidenum">
              <a:rPr lang="es-CO" smtClean="0"/>
              <a:pPr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932718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/>
              <a:t>Código : F- GI--56 Versión:02 Fecha Aprobación :2020-01-13</a:t>
            </a:r>
            <a:endParaRPr lang="es-CO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C54E-433F-4E06-A2F1-9802FFA9426C}" type="slidenum">
              <a:rPr lang="es-CO" smtClean="0"/>
              <a:pPr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030978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/>
              <a:t>Código : F- GI--56 Versión:02 Fecha Aprobación :2020-01-13</a:t>
            </a:r>
            <a:endParaRPr lang="es-CO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C54E-433F-4E06-A2F1-9802FFA9426C}" type="slidenum">
              <a:rPr lang="es-CO" smtClean="0"/>
              <a:pPr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849421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 smtClean="0"/>
              <a:t>Código : F- GI--56 Versión:02 Fecha Aprobación :2020-01-13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C54E-433F-4E06-A2F1-9802FFA9426C}" type="slidenum">
              <a:rPr lang="es-CO" smtClean="0"/>
              <a:pPr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84606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/>
              <a:t>Código : F- GI--56 Versión:02 Fecha Aprobación :2020-01-13</a:t>
            </a:r>
            <a:endParaRPr lang="es-CO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C54E-433F-4E06-A2F1-9802FFA9426C}" type="slidenum">
              <a:rPr lang="es-CO" smtClean="0"/>
              <a:pPr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46492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/>
              <a:t>Código : F- GI--56 Versión:02 Fecha Aprobación :2020-01-13</a:t>
            </a:r>
            <a:endParaRPr lang="es-CO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C54E-433F-4E06-A2F1-9802FFA9426C}" type="slidenum">
              <a:rPr lang="es-CO" smtClean="0"/>
              <a:pPr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565022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/>
              <a:t>Código : F- GI--56 Versión:02 Fecha Aprobación :2020-01-13</a:t>
            </a:r>
            <a:endParaRPr lang="es-CO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C54E-433F-4E06-A2F1-9802FFA9426C}" type="slidenum">
              <a:rPr lang="es-CO" smtClean="0"/>
              <a:pPr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079022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/>
              <a:t>Código : F- GI--56 Versión:02 Fecha Aprobación :2020-01-13</a:t>
            </a:r>
            <a:endParaRPr lang="es-CO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C54E-433F-4E06-A2F1-9802FFA9426C}" type="slidenum">
              <a:rPr lang="es-CO" smtClean="0"/>
              <a:pPr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604093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/>
              <a:t>Código : F- GI--56 Versión:02 Fecha Aprobación :2020-01-13</a:t>
            </a:r>
            <a:endParaRPr lang="es-CO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C54E-433F-4E06-A2F1-9802FFA9426C}" type="slidenum">
              <a:rPr lang="es-CO" smtClean="0"/>
              <a:pPr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977554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/>
              <a:t>Código : F- GI--56 Versión:02 Fecha Aprobación :2020-01-13</a:t>
            </a:r>
            <a:endParaRPr lang="es-CO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C54E-433F-4E06-A2F1-9802FFA9426C}" type="slidenum">
              <a:rPr lang="es-CO" smtClean="0"/>
              <a:pPr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618899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/>
              <a:t>Código : F- GI--56 Versión:02 Fecha Aprobación :2020-01-13</a:t>
            </a:r>
            <a:endParaRPr lang="es-CO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C54E-433F-4E06-A2F1-9802FFA9426C}" type="slidenum">
              <a:rPr lang="es-CO" smtClean="0"/>
              <a:pPr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555730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/>
              <a:t>Código : F- GI--56 Versión:02 Fecha Aprobación :2020-01-13</a:t>
            </a:r>
            <a:endParaRPr lang="es-CO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C54E-433F-4E06-A2F1-9802FFA9426C}" type="slidenum">
              <a:rPr lang="es-CO" smtClean="0"/>
              <a:pPr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15898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A4B9-DFBF-4839-92E3-756C36A017C8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73D7-128D-420B-B9B2-435AD8890D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782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A4B9-DFBF-4839-92E3-756C36A017C8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73D7-128D-420B-B9B2-435AD8890D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80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A4B9-DFBF-4839-92E3-756C36A017C8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73D7-128D-420B-B9B2-435AD8890D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868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A4B9-DFBF-4839-92E3-756C36A017C8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73D7-128D-420B-B9B2-435AD8890D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54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A4B9-DFBF-4839-92E3-756C36A017C8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73D7-128D-420B-B9B2-435AD8890D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493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A4B9-DFBF-4839-92E3-756C36A017C8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73D7-128D-420B-B9B2-435AD8890D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134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A4B9-DFBF-4839-92E3-756C36A017C8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73D7-128D-420B-B9B2-435AD8890D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84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A4B9-DFBF-4839-92E3-756C36A017C8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73D7-128D-420B-B9B2-435AD8890D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13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A4B9-DFBF-4839-92E3-756C36A017C8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73D7-128D-420B-B9B2-435AD8890D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192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A4B9-DFBF-4839-92E3-756C36A017C8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73D7-128D-420B-B9B2-435AD8890D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749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A4B9-DFBF-4839-92E3-756C36A017C8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73D7-128D-420B-B9B2-435AD8890D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835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4A4B9-DFBF-4839-92E3-756C36A017C8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A73D7-128D-420B-B9B2-435AD8890D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103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luis.arias@bello.gov.co" TargetMode="External"/><Relationship Id="rId4" Type="http://schemas.openxmlformats.org/officeDocument/2006/relationships/hyperlink" Target="mailto:Nora.perez@bello.gov.co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1" descr="00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5" y="0"/>
            <a:ext cx="121454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2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>
            <a:extLst>
              <a:ext uri="{FF2B5EF4-FFF2-40B4-BE49-F238E27FC236}">
                <a16:creationId xmlns:a16="http://schemas.microsoft.com/office/drawing/2014/main" xmlns="" id="{5F208966-D255-4C4E-AD44-B6095B04141A}"/>
              </a:ext>
            </a:extLst>
          </p:cNvPr>
          <p:cNvSpPr txBox="1">
            <a:spLocks/>
          </p:cNvSpPr>
          <p:nvPr/>
        </p:nvSpPr>
        <p:spPr>
          <a:xfrm>
            <a:off x="9834880" y="6465834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478289"/>
            <a:ext cx="12192000" cy="1062560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8"/>
          <p:cNvSpPr/>
          <p:nvPr/>
        </p:nvSpPr>
        <p:spPr>
          <a:xfrm>
            <a:off x="0" y="0"/>
            <a:ext cx="12192000" cy="478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93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218876" y="630499"/>
            <a:ext cx="1738281" cy="547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chemeClr val="bg1"/>
                </a:solidFill>
              </a:rPr>
              <a:t>PROGRAMA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03997" y="904109"/>
            <a:ext cx="10870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3.2.2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 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UNA EFICIENTE 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PLANEACIÓN 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TERRITORIAL Y FISCAL</a:t>
            </a: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4748180"/>
              </p:ext>
            </p:extLst>
          </p:nvPr>
        </p:nvGraphicFramePr>
        <p:xfrm>
          <a:off x="729344" y="2405577"/>
          <a:ext cx="9599220" cy="624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4798"/>
                <a:gridCol w="7864422"/>
              </a:tblGrid>
              <a:tr h="2913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smtClean="0">
                          <a:effectLst/>
                        </a:rPr>
                        <a:t>Secretaría de Planeación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effectLst/>
                        </a:rPr>
                        <a:t>Proceso para la ubicación de los </a:t>
                      </a:r>
                      <a:r>
                        <a:rPr lang="es-CO" sz="1800" u="none" strike="noStrike" dirty="0" smtClean="0">
                          <a:effectLst/>
                        </a:rPr>
                        <a:t>tanques </a:t>
                      </a:r>
                      <a:r>
                        <a:rPr lang="es-CO" sz="1800" u="none" strike="noStrike" dirty="0">
                          <a:effectLst/>
                        </a:rPr>
                        <a:t>de </a:t>
                      </a:r>
                      <a:r>
                        <a:rPr lang="es-CO" sz="1800" u="none" strike="noStrike" dirty="0" smtClean="0">
                          <a:effectLst/>
                        </a:rPr>
                        <a:t>EPM, </a:t>
                      </a:r>
                      <a:r>
                        <a:rPr lang="es-CO" sz="1800" u="none" strike="noStrike" dirty="0">
                          <a:effectLst/>
                        </a:rPr>
                        <a:t>en el sector de Quitasol.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3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effectLst/>
                        </a:rPr>
                        <a:t>Acompañamiento en procesos de cesiones </a:t>
                      </a:r>
                      <a:r>
                        <a:rPr lang="es-CO" sz="1800" u="none" strike="noStrike" dirty="0" smtClean="0">
                          <a:effectLst/>
                        </a:rPr>
                        <a:t>obligatorias.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9669" y="3367788"/>
            <a:ext cx="3493520" cy="2510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367788"/>
            <a:ext cx="3281805" cy="251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331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>
            <a:extLst>
              <a:ext uri="{FF2B5EF4-FFF2-40B4-BE49-F238E27FC236}">
                <a16:creationId xmlns:a16="http://schemas.microsoft.com/office/drawing/2014/main" xmlns="" id="{5F208966-D255-4C4E-AD44-B6095B04141A}"/>
              </a:ext>
            </a:extLst>
          </p:cNvPr>
          <p:cNvSpPr txBox="1">
            <a:spLocks/>
          </p:cNvSpPr>
          <p:nvPr/>
        </p:nvSpPr>
        <p:spPr>
          <a:xfrm>
            <a:off x="9834880" y="6465834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478289"/>
            <a:ext cx="12192000" cy="1062560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8"/>
          <p:cNvSpPr/>
          <p:nvPr/>
        </p:nvSpPr>
        <p:spPr>
          <a:xfrm>
            <a:off x="0" y="0"/>
            <a:ext cx="12192000" cy="478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93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218876" y="630499"/>
            <a:ext cx="1738281" cy="547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chemeClr val="bg1"/>
                </a:solidFill>
              </a:rPr>
              <a:t>PROGRAMA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03997" y="904109"/>
            <a:ext cx="10870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3.2.2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 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UNA EFICIENTE 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PLANEACIÓN 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TERRITORIAL Y FISCAL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956451" y="3662243"/>
            <a:ext cx="2214264" cy="1385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3567" y="3662243"/>
            <a:ext cx="2040670" cy="1341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6011781"/>
              </p:ext>
            </p:extLst>
          </p:nvPr>
        </p:nvGraphicFramePr>
        <p:xfrm>
          <a:off x="1632858" y="1867881"/>
          <a:ext cx="8425542" cy="1674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5718"/>
                <a:gridCol w="6889824"/>
              </a:tblGrid>
              <a:tr h="28270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smtClean="0">
                          <a:effectLst/>
                        </a:rPr>
                        <a:t>Gerencia de Proyectos Especiales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effectLst/>
                        </a:rPr>
                        <a:t>Identificación y </a:t>
                      </a:r>
                      <a:r>
                        <a:rPr lang="es-CO" sz="1800" u="none" strike="noStrike" dirty="0" smtClean="0">
                          <a:effectLst/>
                        </a:rPr>
                        <a:t>visitas </a:t>
                      </a:r>
                      <a:r>
                        <a:rPr lang="es-CO" sz="1800" u="none" strike="noStrike" dirty="0">
                          <a:effectLst/>
                        </a:rPr>
                        <a:t>de </a:t>
                      </a:r>
                      <a:r>
                        <a:rPr lang="es-CO" sz="1800" u="none" strike="noStrike" dirty="0" smtClean="0">
                          <a:effectLst/>
                        </a:rPr>
                        <a:t>bienes </a:t>
                      </a:r>
                      <a:r>
                        <a:rPr lang="es-CO" sz="1800" u="none" strike="noStrike" dirty="0">
                          <a:effectLst/>
                        </a:rPr>
                        <a:t>i</a:t>
                      </a:r>
                      <a:r>
                        <a:rPr lang="es-CO" sz="1800" u="none" strike="noStrike" dirty="0" smtClean="0">
                          <a:effectLst/>
                        </a:rPr>
                        <a:t>nmuebles </a:t>
                      </a:r>
                      <a:r>
                        <a:rPr lang="es-CO" sz="1800" u="none" strike="noStrike" dirty="0">
                          <a:effectLst/>
                        </a:rPr>
                        <a:t>para la ubicación y construcción </a:t>
                      </a:r>
                      <a:r>
                        <a:rPr lang="es-CO" sz="1800" u="none" strike="noStrike" dirty="0" smtClean="0">
                          <a:effectLst/>
                        </a:rPr>
                        <a:t>CDI.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89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effectLst/>
                        </a:rPr>
                        <a:t>Estudio de títulos y rectificación de áreas de Parque Artes y Oficios, </a:t>
                      </a:r>
                      <a:r>
                        <a:rPr lang="es-CO" sz="1800" u="none" strike="noStrike" dirty="0" smtClean="0">
                          <a:effectLst/>
                        </a:rPr>
                        <a:t>Plaza </a:t>
                      </a:r>
                      <a:r>
                        <a:rPr lang="es-CO" sz="1800" u="none" strike="noStrike" dirty="0">
                          <a:effectLst/>
                        </a:rPr>
                        <a:t>de </a:t>
                      </a:r>
                      <a:r>
                        <a:rPr lang="es-CO" sz="1800" u="none" strike="noStrike" dirty="0" smtClean="0">
                          <a:effectLst/>
                        </a:rPr>
                        <a:t>Mercado y </a:t>
                      </a:r>
                      <a:r>
                        <a:rPr lang="es-CO" sz="1800" u="none" strike="noStrike" dirty="0">
                          <a:effectLst/>
                        </a:rPr>
                        <a:t>T</a:t>
                      </a:r>
                      <a:r>
                        <a:rPr lang="es-CO" sz="1800" u="none" strike="noStrike" dirty="0" smtClean="0">
                          <a:effectLst/>
                        </a:rPr>
                        <a:t>eatro Rosalía.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10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effectLst/>
                        </a:rPr>
                        <a:t>Acompañamiento en proceso de entrega de locales comerciales dentro </a:t>
                      </a:r>
                      <a:r>
                        <a:rPr lang="es-CO" sz="1800" u="none" strike="noStrike" dirty="0" smtClean="0">
                          <a:effectLst/>
                        </a:rPr>
                        <a:t>de la </a:t>
                      </a:r>
                      <a:r>
                        <a:rPr lang="es-CO" sz="1800" u="none" strike="noStrike" dirty="0">
                          <a:effectLst/>
                        </a:rPr>
                        <a:t>P</a:t>
                      </a:r>
                      <a:r>
                        <a:rPr lang="es-CO" sz="1800" u="none" strike="noStrike" dirty="0" smtClean="0">
                          <a:effectLst/>
                        </a:rPr>
                        <a:t>laza </a:t>
                      </a:r>
                      <a:r>
                        <a:rPr lang="es-CO" sz="1800" u="none" strike="noStrike" dirty="0">
                          <a:effectLst/>
                        </a:rPr>
                        <a:t>de </a:t>
                      </a:r>
                      <a:r>
                        <a:rPr lang="es-CO" sz="1800" u="none" strike="noStrike" dirty="0" smtClean="0">
                          <a:effectLst/>
                        </a:rPr>
                        <a:t>Mercado.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2956451" y="5353983"/>
            <a:ext cx="2214264" cy="1353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3567" y="5358679"/>
            <a:ext cx="2040670" cy="1352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205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>
            <a:extLst>
              <a:ext uri="{FF2B5EF4-FFF2-40B4-BE49-F238E27FC236}">
                <a16:creationId xmlns:a16="http://schemas.microsoft.com/office/drawing/2014/main" xmlns="" id="{5F208966-D255-4C4E-AD44-B6095B04141A}"/>
              </a:ext>
            </a:extLst>
          </p:cNvPr>
          <p:cNvSpPr txBox="1">
            <a:spLocks/>
          </p:cNvSpPr>
          <p:nvPr/>
        </p:nvSpPr>
        <p:spPr>
          <a:xfrm>
            <a:off x="9834880" y="6465834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478289"/>
            <a:ext cx="12192000" cy="1062560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8"/>
          <p:cNvSpPr/>
          <p:nvPr/>
        </p:nvSpPr>
        <p:spPr>
          <a:xfrm>
            <a:off x="0" y="0"/>
            <a:ext cx="12192000" cy="478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93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218876" y="630499"/>
            <a:ext cx="1738281" cy="547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chemeClr val="bg1"/>
                </a:solidFill>
              </a:rPr>
              <a:t>PROGRAMA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03997" y="904109"/>
            <a:ext cx="10870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3.2.2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 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UNA EFICIENTE 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PLANEACIÓN 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TERRITORIAL Y FISCAL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75092" y="1488884"/>
            <a:ext cx="10854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endParaRPr lang="es-ES" sz="1800" b="1" dirty="0">
              <a:solidFill>
                <a:schemeClr val="dk1"/>
              </a:solidFill>
            </a:endParaRPr>
          </a:p>
          <a:p>
            <a:pPr algn="ctr" fontAlgn="ctr"/>
            <a:r>
              <a:rPr lang="es-ES" sz="24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SEGUROS</a:t>
            </a:r>
            <a:endParaRPr lang="es-CO" sz="1800" dirty="0">
              <a:latin typeface="Calibri" panose="020F0502020204030204" pitchFamily="34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7589635"/>
              </p:ext>
            </p:extLst>
          </p:nvPr>
        </p:nvGraphicFramePr>
        <p:xfrm>
          <a:off x="2326077" y="2258589"/>
          <a:ext cx="7352937" cy="4207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5866"/>
                <a:gridCol w="3027680"/>
                <a:gridCol w="3259391"/>
              </a:tblGrid>
              <a:tr h="495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</a:t>
                      </a:r>
                      <a:endParaRPr lang="es-CO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Grupo</a:t>
                      </a:r>
                      <a:endParaRPr lang="es-CO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0" marR="64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Pólizas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0" marR="64590" marT="0" marB="0" anchor="ctr"/>
                </a:tc>
                <a:tc>
                  <a:txBody>
                    <a:bodyPr/>
                    <a:lstStyle/>
                    <a:p>
                      <a:pPr indent="158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Bienes y/o personas aseguradas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0" marR="64590" marT="0" marB="0" anchor="ctr"/>
                </a:tc>
              </a:tr>
              <a:tr h="360628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GRUPO I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0" marR="645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Póliza </a:t>
                      </a:r>
                      <a:r>
                        <a:rPr lang="es-CO" sz="1050" dirty="0" smtClean="0">
                          <a:effectLst/>
                        </a:rPr>
                        <a:t>colectiva </a:t>
                      </a:r>
                      <a:r>
                        <a:rPr lang="es-CO" sz="1050" dirty="0">
                          <a:effectLst/>
                        </a:rPr>
                        <a:t>de </a:t>
                      </a:r>
                      <a:r>
                        <a:rPr lang="es-CO" sz="1050" dirty="0" smtClean="0">
                          <a:effectLst/>
                        </a:rPr>
                        <a:t>seguro </a:t>
                      </a:r>
                      <a:r>
                        <a:rPr lang="es-CO" sz="1050" dirty="0">
                          <a:effectLst/>
                        </a:rPr>
                        <a:t>de </a:t>
                      </a:r>
                      <a:r>
                        <a:rPr lang="es-CO" sz="1050" dirty="0" smtClean="0">
                          <a:effectLst/>
                        </a:rPr>
                        <a:t>automóviles.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0" marR="64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Carros y </a:t>
                      </a:r>
                      <a:r>
                        <a:rPr lang="es-CO" sz="1050" dirty="0" smtClean="0">
                          <a:effectLst/>
                        </a:rPr>
                        <a:t>motocicletas.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0" marR="64590" marT="0" marB="0" anchor="ctr"/>
                </a:tc>
              </a:tr>
              <a:tr h="2971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Póliza </a:t>
                      </a:r>
                      <a:r>
                        <a:rPr lang="es-CO" sz="1050" dirty="0" smtClean="0">
                          <a:effectLst/>
                        </a:rPr>
                        <a:t>todo riesgo daños materiales.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0" marR="64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Bienes </a:t>
                      </a:r>
                      <a:r>
                        <a:rPr lang="es-ES" sz="1050" dirty="0" smtClean="0">
                          <a:effectLst/>
                        </a:rPr>
                        <a:t>muebles </a:t>
                      </a:r>
                      <a:r>
                        <a:rPr lang="es-ES" sz="1050" dirty="0">
                          <a:effectLst/>
                        </a:rPr>
                        <a:t>e </a:t>
                      </a:r>
                      <a:r>
                        <a:rPr lang="es-ES" sz="1050" dirty="0" smtClean="0">
                          <a:effectLst/>
                        </a:rPr>
                        <a:t>inmuebles.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90" marR="64590" marT="0" marB="0" anchor="ctr"/>
                </a:tc>
              </a:tr>
              <a:tr h="59422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Póliza de </a:t>
                      </a:r>
                      <a:r>
                        <a:rPr lang="es-CO" sz="1050" dirty="0" smtClean="0">
                          <a:effectLst/>
                        </a:rPr>
                        <a:t>responsabilidad civil extracontractual predios</a:t>
                      </a:r>
                      <a:r>
                        <a:rPr lang="es-CO" sz="1050" dirty="0">
                          <a:effectLst/>
                        </a:rPr>
                        <a:t>, </a:t>
                      </a:r>
                      <a:r>
                        <a:rPr lang="es-CO" sz="1050" dirty="0" smtClean="0">
                          <a:effectLst/>
                        </a:rPr>
                        <a:t>labores </a:t>
                      </a:r>
                      <a:r>
                        <a:rPr lang="es-CO" sz="1050" dirty="0">
                          <a:effectLst/>
                        </a:rPr>
                        <a:t>y </a:t>
                      </a:r>
                      <a:r>
                        <a:rPr lang="es-CO" sz="1050" dirty="0" smtClean="0">
                          <a:effectLst/>
                        </a:rPr>
                        <a:t>operaciones.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0" marR="64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Terceros </a:t>
                      </a:r>
                      <a:r>
                        <a:rPr lang="es-ES" sz="1050" dirty="0" smtClean="0">
                          <a:effectLst/>
                        </a:rPr>
                        <a:t>afectados.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90" marR="64590" marT="0" marB="0" anchor="ctr"/>
                </a:tc>
              </a:tr>
              <a:tr h="4456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Póliza de </a:t>
                      </a:r>
                      <a:r>
                        <a:rPr lang="es-CO" sz="1050" dirty="0" smtClean="0">
                          <a:effectLst/>
                        </a:rPr>
                        <a:t>manejo global </a:t>
                      </a:r>
                      <a:r>
                        <a:rPr lang="es-CO" sz="1050" dirty="0">
                          <a:effectLst/>
                        </a:rPr>
                        <a:t>para </a:t>
                      </a:r>
                      <a:r>
                        <a:rPr lang="es-CO" sz="1050" dirty="0" smtClean="0">
                          <a:effectLst/>
                        </a:rPr>
                        <a:t>entidades oficiales.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0" marR="64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Fondos o bienes de propiedad del Municipio o de </a:t>
                      </a:r>
                      <a:r>
                        <a:rPr lang="es-ES" sz="1050" dirty="0" smtClean="0">
                          <a:effectLst/>
                        </a:rPr>
                        <a:t>terceros.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90" marR="64590" marT="0" marB="0" anchor="ctr"/>
                </a:tc>
              </a:tr>
              <a:tr h="4456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Póliza de </a:t>
                      </a:r>
                      <a:r>
                        <a:rPr lang="es-CO" sz="1050" dirty="0" smtClean="0">
                          <a:effectLst/>
                        </a:rPr>
                        <a:t>transporte </a:t>
                      </a:r>
                      <a:r>
                        <a:rPr lang="es-CO" sz="1050" dirty="0">
                          <a:effectLst/>
                        </a:rPr>
                        <a:t>de </a:t>
                      </a:r>
                      <a:r>
                        <a:rPr lang="es-CO" sz="1050" dirty="0" smtClean="0">
                          <a:effectLst/>
                        </a:rPr>
                        <a:t>mercancías.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0" marR="64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Medicamentos biológicos, vacunas, e </a:t>
                      </a:r>
                      <a:r>
                        <a:rPr lang="es-ES" sz="1050" dirty="0" smtClean="0">
                          <a:effectLst/>
                        </a:rPr>
                        <a:t>insumos.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90" marR="64590" marT="0" marB="0" anchor="ctr"/>
                </a:tc>
              </a:tr>
              <a:tr h="594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GRUPO II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0" marR="645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Póliza de </a:t>
                      </a:r>
                      <a:r>
                        <a:rPr lang="es-CO" sz="1050" dirty="0" smtClean="0">
                          <a:effectLst/>
                        </a:rPr>
                        <a:t>salud.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0" marR="64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Concejales y sus respectivos grupos </a:t>
                      </a:r>
                      <a:r>
                        <a:rPr lang="es-CO" sz="1050" dirty="0" smtClean="0">
                          <a:effectLst/>
                        </a:rPr>
                        <a:t>familiares.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0" marR="64590" marT="0" marB="0" anchor="ctr"/>
                </a:tc>
              </a:tr>
              <a:tr h="2971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GRUPO III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0" marR="645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Póliza de </a:t>
                      </a:r>
                      <a:r>
                        <a:rPr lang="es-CO" sz="1050" dirty="0" smtClean="0">
                          <a:effectLst/>
                        </a:rPr>
                        <a:t>accidentes personales.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0" marR="64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Bomberos en servicio </a:t>
                      </a:r>
                      <a:r>
                        <a:rPr lang="es-CO" sz="1050" dirty="0" smtClean="0">
                          <a:effectLst/>
                        </a:rPr>
                        <a:t>activo.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0" marR="64590" marT="0" marB="0" anchor="ctr"/>
                </a:tc>
              </a:tr>
              <a:tr h="59422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Póliza de </a:t>
                      </a:r>
                      <a:r>
                        <a:rPr lang="es-CO" sz="1050" dirty="0" smtClean="0">
                          <a:effectLst/>
                        </a:rPr>
                        <a:t>vida grupo no contributiva. 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0" marR="64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Alcalde, </a:t>
                      </a:r>
                      <a:r>
                        <a:rPr lang="es-ES" sz="1050" dirty="0" smtClean="0">
                          <a:effectLst/>
                        </a:rPr>
                        <a:t>personero</a:t>
                      </a:r>
                      <a:r>
                        <a:rPr lang="es-ES" sz="1050" dirty="0">
                          <a:effectLst/>
                        </a:rPr>
                        <a:t>, </a:t>
                      </a:r>
                      <a:r>
                        <a:rPr lang="es-ES" sz="1050" dirty="0" smtClean="0">
                          <a:effectLst/>
                        </a:rPr>
                        <a:t>concejales </a:t>
                      </a:r>
                      <a:r>
                        <a:rPr lang="es-ES" sz="1050" dirty="0">
                          <a:effectLst/>
                        </a:rPr>
                        <a:t>y </a:t>
                      </a:r>
                      <a:r>
                        <a:rPr lang="es-ES" sz="1050" dirty="0" smtClean="0">
                          <a:effectLst/>
                        </a:rPr>
                        <a:t>ediles JAL.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90" marR="6459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671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>
            <a:extLst>
              <a:ext uri="{FF2B5EF4-FFF2-40B4-BE49-F238E27FC236}">
                <a16:creationId xmlns:a16="http://schemas.microsoft.com/office/drawing/2014/main" xmlns="" id="{5F208966-D255-4C4E-AD44-B6095B04141A}"/>
              </a:ext>
            </a:extLst>
          </p:cNvPr>
          <p:cNvSpPr txBox="1">
            <a:spLocks/>
          </p:cNvSpPr>
          <p:nvPr/>
        </p:nvSpPr>
        <p:spPr>
          <a:xfrm>
            <a:off x="9834880" y="6465834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478289"/>
            <a:ext cx="12192000" cy="1062560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8"/>
          <p:cNvSpPr/>
          <p:nvPr/>
        </p:nvSpPr>
        <p:spPr>
          <a:xfrm>
            <a:off x="0" y="0"/>
            <a:ext cx="12192000" cy="478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93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218876" y="630499"/>
            <a:ext cx="1738281" cy="547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chemeClr val="bg1"/>
                </a:solidFill>
              </a:rPr>
              <a:t>PROGRAMA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03997" y="904109"/>
            <a:ext cx="10870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3.2.2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 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UNA EFICIENTE 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PLANEACIÓN 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TERRITORIAL Y FISCAL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81466" y="1814459"/>
            <a:ext cx="1122906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O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generan ingresos a la Administración Municipal por concepto de  indemnizaciones, según </a:t>
            </a: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reclamaciones varias 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póliza Multiriesgo, por un valor de: </a:t>
            </a:r>
            <a:r>
              <a:rPr lang="es-ES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ES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52.957.658.</a:t>
            </a:r>
            <a:endParaRPr lang="es-ES" sz="20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Daños y pérdidas de equipos de cómputo.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Daños a vehículos.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érdida de comparenderas.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Daños en semáforos.</a:t>
            </a:r>
          </a:p>
          <a:p>
            <a:pPr lvl="8" algn="just"/>
            <a:endParaRPr lang="es-ES" b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Expedición de pólizas de cumplimiento de 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onvenios interadministrativos con </a:t>
            </a:r>
            <a:r>
              <a:rPr lang="es-E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Corantioquia</a:t>
            </a: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s-CO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Hasta 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fecha, 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ha solicitado la renovación de cuarenta y siete (47) seguros obligatorios (SOAT), a Seguros Generales Suramericana, por valor de </a:t>
            </a:r>
            <a:r>
              <a:rPr lang="es-E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$29.661.250.</a:t>
            </a:r>
            <a:endParaRPr lang="es-CO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6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>
            <a:extLst>
              <a:ext uri="{FF2B5EF4-FFF2-40B4-BE49-F238E27FC236}">
                <a16:creationId xmlns:a16="http://schemas.microsoft.com/office/drawing/2014/main" xmlns="" id="{5F208966-D255-4C4E-AD44-B6095B04141A}"/>
              </a:ext>
            </a:extLst>
          </p:cNvPr>
          <p:cNvSpPr txBox="1">
            <a:spLocks/>
          </p:cNvSpPr>
          <p:nvPr/>
        </p:nvSpPr>
        <p:spPr>
          <a:xfrm>
            <a:off x="9834880" y="6465834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478289"/>
            <a:ext cx="12192000" cy="1062560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8"/>
          <p:cNvSpPr/>
          <p:nvPr/>
        </p:nvSpPr>
        <p:spPr>
          <a:xfrm>
            <a:off x="0" y="0"/>
            <a:ext cx="12192000" cy="478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93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218876" y="630499"/>
            <a:ext cx="1738281" cy="547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chemeClr val="bg1"/>
                </a:solidFill>
              </a:rPr>
              <a:t>PROGRAMA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82457" y="916110"/>
            <a:ext cx="11193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3.2.1.  </a:t>
            </a:r>
            <a:r>
              <a:rPr lang="es-CO" sz="2800" b="1" dirty="0">
                <a:solidFill>
                  <a:schemeClr val="bg1"/>
                </a:solidFill>
              </a:rPr>
              <a:t>GOBIERNO EFICIENTE, TRANSPARENTE Y ORIENTADO A LA </a:t>
            </a:r>
            <a:r>
              <a:rPr lang="es-CO" sz="2800" b="1" dirty="0" smtClean="0">
                <a:solidFill>
                  <a:schemeClr val="bg1"/>
                </a:solidFill>
              </a:rPr>
              <a:t>GESTIÓN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94013" y="1953549"/>
            <a:ext cx="1100397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2400" b="1" dirty="0">
                <a:latin typeface="Calibri" panose="020F0502020204030204" pitchFamily="34" charset="0"/>
              </a:rPr>
              <a:t>INDICADOR DE PRODUCTO: </a:t>
            </a:r>
            <a:r>
              <a:rPr lang="es-CO" sz="2400" b="1" dirty="0"/>
              <a:t>AVANCE EN LA </a:t>
            </a:r>
            <a:r>
              <a:rPr lang="es-CO" sz="2400" b="1" dirty="0" smtClean="0"/>
              <a:t>IMPLEMENTACIÓN </a:t>
            </a:r>
            <a:r>
              <a:rPr lang="es-CO" sz="2400" b="1" dirty="0"/>
              <a:t>DE MIPG </a:t>
            </a:r>
          </a:p>
          <a:p>
            <a:pPr algn="ctr" fontAlgn="ctr"/>
            <a:endParaRPr lang="es-ES" sz="2400" b="1" dirty="0" smtClean="0"/>
          </a:p>
          <a:p>
            <a:pPr algn="ctr" fontAlgn="ctr"/>
            <a:endParaRPr lang="es-CO" b="1" dirty="0"/>
          </a:p>
          <a:p>
            <a:pPr fontAlgn="ctr"/>
            <a:r>
              <a:rPr lang="es-CO" b="1" dirty="0"/>
              <a:t>DEPENDENCIA </a:t>
            </a:r>
            <a:r>
              <a:rPr lang="es-CO" b="1" dirty="0" smtClean="0"/>
              <a:t>LÍDER</a:t>
            </a:r>
            <a:r>
              <a:rPr lang="es-CO" b="1" dirty="0"/>
              <a:t>.</a:t>
            </a:r>
            <a:r>
              <a:rPr lang="es-CO" b="1" dirty="0" smtClean="0"/>
              <a:t> </a:t>
            </a:r>
            <a:r>
              <a:rPr lang="es-CO" dirty="0" smtClean="0"/>
              <a:t>Secretaria de Planeación</a:t>
            </a:r>
            <a:endParaRPr lang="es-CO" dirty="0"/>
          </a:p>
          <a:p>
            <a:pPr fontAlgn="ctr"/>
            <a:r>
              <a:rPr lang="es-ES" b="1" dirty="0" smtClean="0"/>
              <a:t>CORRESPONSABLE</a:t>
            </a:r>
            <a:r>
              <a:rPr lang="es-ES" b="1" dirty="0"/>
              <a:t>.</a:t>
            </a:r>
            <a:r>
              <a:rPr lang="es-ES" b="1" dirty="0" smtClean="0"/>
              <a:t>     </a:t>
            </a:r>
            <a:r>
              <a:rPr lang="es-ES" dirty="0" smtClean="0"/>
              <a:t>Secretaría General</a:t>
            </a:r>
          </a:p>
          <a:p>
            <a:pPr fontAlgn="ctr"/>
            <a:r>
              <a:rPr lang="es-ES" b="1" dirty="0" smtClean="0"/>
              <a:t>MESA TÉCNICA Nº 5</a:t>
            </a:r>
            <a:r>
              <a:rPr lang="es-ES" b="1" dirty="0"/>
              <a:t>.</a:t>
            </a:r>
            <a:r>
              <a:rPr lang="es-ES" b="1" dirty="0" smtClean="0"/>
              <a:t>  </a:t>
            </a:r>
            <a:r>
              <a:rPr lang="es-ES" dirty="0" smtClean="0"/>
              <a:t>Información y comunicaciones</a:t>
            </a:r>
            <a:r>
              <a:rPr lang="es-ES" b="1" dirty="0" smtClean="0"/>
              <a:t> </a:t>
            </a:r>
          </a:p>
          <a:p>
            <a:pPr algn="ctr" fontAlgn="ctr"/>
            <a:endParaRPr lang="es-CO" b="1" dirty="0" smtClean="0">
              <a:latin typeface="Calibri" panose="020F0502020204030204" pitchFamily="34" charset="0"/>
            </a:endParaRPr>
          </a:p>
          <a:p>
            <a:pPr algn="ctr" fontAlgn="ctr"/>
            <a:r>
              <a:rPr lang="es-CO" b="1" dirty="0" smtClean="0">
                <a:latin typeface="Calibri" panose="020F0502020204030204" pitchFamily="34" charset="0"/>
              </a:rPr>
              <a:t>ACTIVIDAD 2020</a:t>
            </a:r>
          </a:p>
          <a:p>
            <a:pPr algn="ctr" fontAlgn="ctr"/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342900" indent="-342900" algn="just" fontAlgn="ctr">
              <a:buFont typeface="Wingdings" panose="05000000000000000000" pitchFamily="2" charset="2"/>
              <a:buChar char="Ø"/>
            </a:pPr>
            <a:r>
              <a:rPr lang="es-CO" dirty="0">
                <a:solidFill>
                  <a:schemeClr val="dk1"/>
                </a:solidFill>
              </a:rPr>
              <a:t>Elaboración </a:t>
            </a:r>
            <a:r>
              <a:rPr lang="es-CO" dirty="0" smtClean="0">
                <a:solidFill>
                  <a:schemeClr val="dk1"/>
                </a:solidFill>
              </a:rPr>
              <a:t>de informes </a:t>
            </a:r>
            <a:r>
              <a:rPr lang="es-CO" dirty="0">
                <a:solidFill>
                  <a:schemeClr val="dk1"/>
                </a:solidFill>
              </a:rPr>
              <a:t>de seguimiento a las </a:t>
            </a:r>
            <a:r>
              <a:rPr lang="es-CO" dirty="0" smtClean="0">
                <a:solidFill>
                  <a:schemeClr val="dk1"/>
                </a:solidFill>
              </a:rPr>
              <a:t>peticiones, quejas, reclamos, sugerencias, denuncias y felicitaciones. (</a:t>
            </a:r>
            <a:r>
              <a:rPr lang="es-CO" dirty="0">
                <a:solidFill>
                  <a:schemeClr val="dk1"/>
                </a:solidFill>
              </a:rPr>
              <a:t>PQRSDF</a:t>
            </a:r>
            <a:r>
              <a:rPr lang="es-CO" dirty="0" smtClean="0">
                <a:solidFill>
                  <a:schemeClr val="dk1"/>
                </a:solidFill>
              </a:rPr>
              <a:t>). </a:t>
            </a:r>
            <a:r>
              <a:rPr lang="es-ES" dirty="0" smtClean="0">
                <a:latin typeface="Calibri" panose="020F0502020204030204" pitchFamily="34" charset="0"/>
              </a:rPr>
              <a:t>3 </a:t>
            </a:r>
            <a:r>
              <a:rPr lang="es-ES" dirty="0">
                <a:latin typeface="Calibri" panose="020F0502020204030204" pitchFamily="34" charset="0"/>
              </a:rPr>
              <a:t>Informes de </a:t>
            </a:r>
            <a:r>
              <a:rPr lang="es-ES" dirty="0" smtClean="0">
                <a:latin typeface="Calibri" panose="020F0502020204030204" pitchFamily="34" charset="0"/>
              </a:rPr>
              <a:t>PQRSDF, se </a:t>
            </a:r>
            <a:r>
              <a:rPr lang="es-ES" dirty="0">
                <a:latin typeface="Calibri" panose="020F0502020204030204" pitchFamily="34" charset="0"/>
              </a:rPr>
              <a:t>analiza y se evalúa la oportunidad de respuesta </a:t>
            </a:r>
            <a:r>
              <a:rPr lang="es-ES" dirty="0" smtClean="0">
                <a:latin typeface="Calibri" panose="020F0502020204030204" pitchFamily="34" charset="0"/>
              </a:rPr>
              <a:t>a </a:t>
            </a:r>
            <a:r>
              <a:rPr lang="es-ES" dirty="0">
                <a:latin typeface="Calibri" panose="020F0502020204030204" pitchFamily="34" charset="0"/>
              </a:rPr>
              <a:t>las peticiones de la </a:t>
            </a:r>
            <a:r>
              <a:rPr lang="es-ES" dirty="0" smtClean="0">
                <a:latin typeface="Calibri" panose="020F0502020204030204" pitchFamily="34" charset="0"/>
              </a:rPr>
              <a:t>ciudadanía, de los entes </a:t>
            </a:r>
            <a:r>
              <a:rPr lang="es-ES" dirty="0">
                <a:latin typeface="Calibri" panose="020F0502020204030204" pitchFamily="34" charset="0"/>
              </a:rPr>
              <a:t>de </a:t>
            </a:r>
            <a:r>
              <a:rPr lang="es-ES" dirty="0" smtClean="0">
                <a:latin typeface="Calibri" panose="020F0502020204030204" pitchFamily="34" charset="0"/>
              </a:rPr>
              <a:t>control y de entidades gubernamentales, </a:t>
            </a:r>
            <a:r>
              <a:rPr lang="es-ES" dirty="0">
                <a:latin typeface="Calibri" panose="020F0502020204030204" pitchFamily="34" charset="0"/>
              </a:rPr>
              <a:t>identificando debilidades y fortalezas dentro del proceso.</a:t>
            </a:r>
          </a:p>
          <a:p>
            <a:pPr lvl="1" fontAlgn="ctr"/>
            <a:endParaRPr lang="es-ES" dirty="0" smtClean="0">
              <a:latin typeface="Calibri" panose="020F0502020204030204" pitchFamily="34" charset="0"/>
            </a:endParaRPr>
          </a:p>
          <a:p>
            <a:pPr lvl="1" fontAlgn="ctr"/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4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>
            <a:extLst>
              <a:ext uri="{FF2B5EF4-FFF2-40B4-BE49-F238E27FC236}">
                <a16:creationId xmlns:a16="http://schemas.microsoft.com/office/drawing/2014/main" xmlns="" id="{5F208966-D255-4C4E-AD44-B6095B04141A}"/>
              </a:ext>
            </a:extLst>
          </p:cNvPr>
          <p:cNvSpPr txBox="1">
            <a:spLocks/>
          </p:cNvSpPr>
          <p:nvPr/>
        </p:nvSpPr>
        <p:spPr>
          <a:xfrm>
            <a:off x="9834880" y="6465834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478289"/>
            <a:ext cx="12192000" cy="899947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8"/>
          <p:cNvSpPr/>
          <p:nvPr/>
        </p:nvSpPr>
        <p:spPr>
          <a:xfrm>
            <a:off x="0" y="0"/>
            <a:ext cx="12192000" cy="478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93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218876" y="630499"/>
            <a:ext cx="1738281" cy="547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chemeClr val="bg1"/>
                </a:solidFill>
              </a:rPr>
              <a:t>PROGRAMA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821961" y="597678"/>
            <a:ext cx="9605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3.2.1.  </a:t>
            </a:r>
            <a:r>
              <a:rPr lang="es-CO" sz="2400" b="1" dirty="0">
                <a:solidFill>
                  <a:schemeClr val="bg1"/>
                </a:solidFill>
              </a:rPr>
              <a:t>GOBIERNO EFICIENTE, TRANSPARENTE Y ORIENTADO A LA </a:t>
            </a:r>
            <a:r>
              <a:rPr lang="es-CO" sz="2400" b="1" dirty="0" smtClean="0">
                <a:solidFill>
                  <a:schemeClr val="bg1"/>
                </a:solidFill>
              </a:rPr>
              <a:t>GESTIÓN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0" y="956578"/>
            <a:ext cx="121558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ctr">
              <a:defRPr/>
            </a:pPr>
            <a:endParaRPr lang="es-CO" sz="1600" b="1" dirty="0" smtClean="0">
              <a:latin typeface="Calibri" panose="020F0502020204030204" pitchFamily="34" charset="0"/>
            </a:endParaRPr>
          </a:p>
          <a:p>
            <a:pPr lvl="0" defTabSz="914400" fontAlgn="ctr">
              <a:defRPr/>
            </a:pPr>
            <a:endParaRPr lang="es-ES" sz="1600" dirty="0" smtClean="0">
              <a:latin typeface="Calibri" panose="020F0502020204030204" pitchFamily="34" charset="0"/>
            </a:endParaRPr>
          </a:p>
          <a:p>
            <a:pPr marL="342900" indent="-342900" defTabSz="914400" fontAlgn="ctr">
              <a:buFont typeface="Wingdings" panose="05000000000000000000" pitchFamily="2" charset="2"/>
              <a:buChar char="Ø"/>
              <a:defRPr/>
            </a:pPr>
            <a:r>
              <a:rPr lang="es-ES" b="1" dirty="0" smtClean="0">
                <a:latin typeface="Calibri" panose="020F0502020204030204" pitchFamily="34" charset="0"/>
              </a:rPr>
              <a:t>CAPACITACIONES </a:t>
            </a:r>
            <a:r>
              <a:rPr lang="es-CO" b="1" dirty="0" smtClean="0"/>
              <a:t>Y RETROALIMENTACIÓN. </a:t>
            </a:r>
          </a:p>
          <a:p>
            <a:pPr defTabSz="914400" fontAlgn="ctr">
              <a:defRPr/>
            </a:pPr>
            <a:endParaRPr lang="es-CO" sz="1600" b="1" dirty="0" smtClean="0"/>
          </a:p>
          <a:p>
            <a:pPr marL="285750" indent="-285750" fontAlgn="ctr">
              <a:buFont typeface="Arial" panose="020B0604020202020204" pitchFamily="34" charset="0"/>
              <a:buChar char="•"/>
              <a:defRPr/>
            </a:pPr>
            <a:r>
              <a:rPr lang="es-CO" dirty="0"/>
              <a:t>L</a:t>
            </a:r>
            <a:r>
              <a:rPr lang="es-CO" dirty="0" smtClean="0"/>
              <a:t>ey de Archivo 594 de 2000 </a:t>
            </a:r>
            <a:r>
              <a:rPr lang="es-ES" dirty="0" smtClean="0"/>
              <a:t>y </a:t>
            </a:r>
            <a:r>
              <a:rPr lang="es-ES" dirty="0"/>
              <a:t>A</a:t>
            </a:r>
            <a:r>
              <a:rPr lang="es-ES" dirty="0" smtClean="0"/>
              <a:t>cuerdo 042 del 31/10/2002, formato único de inventario documental transferencias primarias.</a:t>
            </a:r>
          </a:p>
          <a:p>
            <a:pPr defTabSz="914400" fontAlgn="ctr">
              <a:defRPr/>
            </a:pPr>
            <a:endParaRPr lang="es-ES" b="1" dirty="0" smtClean="0"/>
          </a:p>
          <a:p>
            <a:pPr defTabSz="914400" fontAlgn="ctr">
              <a:defRPr/>
            </a:pPr>
            <a:r>
              <a:rPr lang="es-ES" b="1" dirty="0" smtClean="0"/>
              <a:t>TEMAS: </a:t>
            </a:r>
          </a:p>
          <a:p>
            <a:pPr defTabSz="914400" fontAlgn="ctr">
              <a:defRPr/>
            </a:pPr>
            <a:r>
              <a:rPr lang="es-ES" dirty="0" smtClean="0"/>
              <a:t>Organización, clasificación, ordenación y descripción.</a:t>
            </a:r>
          </a:p>
          <a:p>
            <a:pPr algn="ctr" defTabSz="914400" fontAlgn="ctr">
              <a:defRPr/>
            </a:pPr>
            <a:endParaRPr lang="es-ES" b="1" dirty="0" smtClean="0"/>
          </a:p>
          <a:p>
            <a:pPr marL="285750" indent="-285750" defTabSz="914400" fontAlgn="ctr">
              <a:buFont typeface="Arial" panose="020B0604020202020204" pitchFamily="34" charset="0"/>
              <a:buChar char="•"/>
              <a:defRPr/>
            </a:pPr>
            <a:r>
              <a:rPr lang="es-ES" sz="1600" b="1" dirty="0" smtClean="0"/>
              <a:t> 24 /09/2020. </a:t>
            </a:r>
            <a:r>
              <a:rPr lang="es-ES" sz="1600" dirty="0"/>
              <a:t>C</a:t>
            </a:r>
            <a:r>
              <a:rPr lang="es-ES" sz="1600" dirty="0" smtClean="0"/>
              <a:t>oncejo </a:t>
            </a:r>
            <a:r>
              <a:rPr lang="es-ES" sz="1600" dirty="0"/>
              <a:t>M</a:t>
            </a:r>
            <a:r>
              <a:rPr lang="es-ES" sz="1600" dirty="0" smtClean="0"/>
              <a:t>unicipal  6 funcionarios. 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s-ES" sz="1600" dirty="0" smtClean="0"/>
              <a:t>07/10/2020.  </a:t>
            </a:r>
            <a:r>
              <a:rPr lang="es-ES" sz="1600" dirty="0"/>
              <a:t>A</a:t>
            </a:r>
            <a:r>
              <a:rPr lang="es-ES" sz="1600" dirty="0" smtClean="0"/>
              <a:t>rchivo central 14 funcionarios.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s-ES" sz="1600" dirty="0" smtClean="0"/>
              <a:t>30/10/2020. </a:t>
            </a:r>
            <a:r>
              <a:rPr lang="es-ES" sz="1600" dirty="0" err="1" smtClean="0"/>
              <a:t>Inder</a:t>
            </a:r>
            <a:r>
              <a:rPr lang="es-ES" sz="1600" dirty="0" smtClean="0"/>
              <a:t> Bello 10 funcionarios.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algn="ctr" fontAlgn="ctr"/>
            <a:endParaRPr lang="es-CO" sz="1400" dirty="0">
              <a:latin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056" y="4695932"/>
            <a:ext cx="2972316" cy="1671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1803" y="4720285"/>
            <a:ext cx="3304825" cy="1565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0910" y="4524341"/>
            <a:ext cx="2931630" cy="198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035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>
            <a:extLst>
              <a:ext uri="{FF2B5EF4-FFF2-40B4-BE49-F238E27FC236}">
                <a16:creationId xmlns:a16="http://schemas.microsoft.com/office/drawing/2014/main" xmlns="" id="{5F208966-D255-4C4E-AD44-B6095B04141A}"/>
              </a:ext>
            </a:extLst>
          </p:cNvPr>
          <p:cNvSpPr txBox="1">
            <a:spLocks/>
          </p:cNvSpPr>
          <p:nvPr/>
        </p:nvSpPr>
        <p:spPr>
          <a:xfrm>
            <a:off x="9834880" y="6465834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478289"/>
            <a:ext cx="12192000" cy="1062560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8"/>
          <p:cNvSpPr/>
          <p:nvPr/>
        </p:nvSpPr>
        <p:spPr>
          <a:xfrm>
            <a:off x="0" y="0"/>
            <a:ext cx="12192000" cy="478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93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218876" y="630499"/>
            <a:ext cx="1738281" cy="547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chemeClr val="bg1"/>
                </a:solidFill>
              </a:rPr>
              <a:t>PROGRAMA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78450" y="916110"/>
            <a:ext cx="11201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3.2.1.  </a:t>
            </a:r>
            <a:r>
              <a:rPr lang="es-CO" sz="2800" b="1" dirty="0">
                <a:solidFill>
                  <a:schemeClr val="bg1"/>
                </a:solidFill>
              </a:rPr>
              <a:t>GOBIERNO EFICIENTE, TRANSPARENTE Y ORIENTADO A LA </a:t>
            </a:r>
            <a:r>
              <a:rPr lang="es-CO" sz="2800" b="1" dirty="0" smtClean="0">
                <a:solidFill>
                  <a:schemeClr val="bg1"/>
                </a:solidFill>
              </a:rPr>
              <a:t>GESTIÓN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0" y="1545799"/>
            <a:ext cx="1215589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ctr">
              <a:defRPr/>
            </a:pPr>
            <a:r>
              <a:rPr lang="es-CO" sz="1600" b="1" dirty="0" smtClean="0">
                <a:latin typeface="Calibri" panose="020F0502020204030204" pitchFamily="34" charset="0"/>
              </a:rPr>
              <a:t>          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ES" sz="1600" dirty="0" smtClean="0"/>
              <a:t>Retroalimentación con facilitadores en PQRSDF (virtual) 105 funcionarios.</a:t>
            </a:r>
          </a:p>
          <a:p>
            <a:pPr fontAlgn="ctr"/>
            <a:endParaRPr lang="es-ES" sz="1600" dirty="0" smtClean="0"/>
          </a:p>
          <a:p>
            <a:pPr fontAlgn="ctr"/>
            <a:endParaRPr lang="es-ES" sz="1600" dirty="0"/>
          </a:p>
          <a:p>
            <a:pPr fontAlgn="ctr"/>
            <a:endParaRPr lang="es-ES" sz="1600" dirty="0" smtClean="0"/>
          </a:p>
          <a:p>
            <a:pPr fontAlgn="ctr"/>
            <a:endParaRPr lang="es-ES" sz="1600" dirty="0"/>
          </a:p>
          <a:p>
            <a:pPr fontAlgn="ctr"/>
            <a:endParaRPr lang="es-ES" sz="1600" dirty="0" smtClean="0"/>
          </a:p>
          <a:p>
            <a:pPr fontAlgn="ctr"/>
            <a:endParaRPr lang="es-ES" sz="1600" dirty="0"/>
          </a:p>
          <a:p>
            <a:pPr fontAlgn="ctr"/>
            <a:endParaRPr lang="es-ES" sz="1600" dirty="0" smtClean="0"/>
          </a:p>
          <a:p>
            <a:pPr fontAlgn="ctr"/>
            <a:endParaRPr lang="es-ES" sz="1600" dirty="0"/>
          </a:p>
          <a:p>
            <a:pPr fontAlgn="ctr"/>
            <a:endParaRPr lang="es-ES" sz="1600" dirty="0" smtClean="0"/>
          </a:p>
          <a:p>
            <a:pPr fontAlgn="ctr"/>
            <a:endParaRPr lang="es-ES" sz="1600" dirty="0"/>
          </a:p>
          <a:p>
            <a:pPr fontAlgn="ctr"/>
            <a:endParaRPr lang="es-ES" sz="1600" dirty="0" smtClean="0"/>
          </a:p>
          <a:p>
            <a:pPr fontAlgn="ctr"/>
            <a:endParaRPr lang="es-ES" sz="1600" dirty="0" smtClean="0"/>
          </a:p>
          <a:p>
            <a:pPr fontAlgn="ctr"/>
            <a:endParaRPr lang="es-ES" sz="1600" dirty="0" smtClean="0"/>
          </a:p>
          <a:p>
            <a:pPr fontAlgn="ctr"/>
            <a:endParaRPr lang="es-ES" sz="1600" dirty="0" smtClean="0"/>
          </a:p>
          <a:p>
            <a:pPr fontAlgn="ctr"/>
            <a:endParaRPr lang="es-CO" sz="16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1600" dirty="0" smtClean="0"/>
              <a:t>Capacitación en el aplicativo gestión documental</a:t>
            </a:r>
            <a:r>
              <a:rPr lang="es-CO" dirty="0" smtClean="0"/>
              <a:t>, a la </a:t>
            </a:r>
            <a:r>
              <a:rPr lang="es-ES" sz="1600" dirty="0" smtClean="0"/>
              <a:t>Secretaría de Educación, para 53 funcionarios. </a:t>
            </a:r>
            <a:r>
              <a:rPr lang="es-ES" sz="1400" dirty="0" smtClean="0"/>
              <a:t>24/09/2020 </a:t>
            </a:r>
            <a:endParaRPr lang="es-CO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4610153"/>
              </p:ext>
            </p:extLst>
          </p:nvPr>
        </p:nvGraphicFramePr>
        <p:xfrm>
          <a:off x="1496291" y="2265804"/>
          <a:ext cx="3601949" cy="2981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7172"/>
                <a:gridCol w="1144777"/>
              </a:tblGrid>
              <a:tr h="26957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DEPENDENCIA </a:t>
                      </a:r>
                      <a:endParaRPr lang="es-CO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FECHA</a:t>
                      </a:r>
                      <a:endParaRPr lang="es-CO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2501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Movilidad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6/10/2020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01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Gobierno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6/10/2020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01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Obras Públicas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7/10/2020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01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Hacienda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7/10/2020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01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Pagos y </a:t>
                      </a:r>
                      <a:r>
                        <a:rPr lang="es-CO" sz="1400" dirty="0" smtClean="0">
                          <a:solidFill>
                            <a:schemeClr val="tx1"/>
                          </a:solidFill>
                          <a:effectLst/>
                        </a:rPr>
                        <a:t>Recaudos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8/10/2020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01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Planeación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8/10/2020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01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Adulto Mayor 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9/10/2020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01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Jurídica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9/10/2020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59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Vivienda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13/10/2020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62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Gestión del </a:t>
                      </a:r>
                      <a:r>
                        <a:rPr lang="es-CO" sz="1400" dirty="0" smtClean="0">
                          <a:solidFill>
                            <a:schemeClr val="tx1"/>
                          </a:solidFill>
                          <a:effectLst/>
                        </a:rPr>
                        <a:t>Riesgo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13/10/2020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71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Medio Ambiente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14/10/2020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97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Salud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14/10/2020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3709962"/>
              </p:ext>
            </p:extLst>
          </p:nvPr>
        </p:nvGraphicFramePr>
        <p:xfrm>
          <a:off x="5656335" y="2204463"/>
          <a:ext cx="3612355" cy="3042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4272"/>
                <a:gridCol w="1148083"/>
              </a:tblGrid>
              <a:tr h="27996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DEPENDENCIA </a:t>
                      </a:r>
                      <a:endParaRPr lang="es-CO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FECHA</a:t>
                      </a:r>
                      <a:endParaRPr lang="es-CO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Deportes 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15/10/2020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Educación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15/10/2020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Cultura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16/10/2020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Servicios Administrativos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16/10/2020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Participación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Inclusión Social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19/10/2020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24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Soporte </a:t>
                      </a:r>
                      <a:r>
                        <a:rPr lang="es-CO" sz="1400" dirty="0" smtClean="0">
                          <a:solidFill>
                            <a:schemeClr val="tx1"/>
                          </a:solidFill>
                          <a:effectLst/>
                        </a:rPr>
                        <a:t>Técnico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19/10/2020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Comunicaciones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20/10/2020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Gerencia de Proyectos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20/10/2020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solidFill>
                            <a:schemeClr val="tx1"/>
                          </a:solidFill>
                          <a:effectLst/>
                        </a:rPr>
                        <a:t>Interior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21/10/2020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Alcaldía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21/10/2020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General 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22/10/2020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50" marR="276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63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>
            <a:extLst>
              <a:ext uri="{FF2B5EF4-FFF2-40B4-BE49-F238E27FC236}">
                <a16:creationId xmlns:a16="http://schemas.microsoft.com/office/drawing/2014/main" xmlns="" id="{5F208966-D255-4C4E-AD44-B6095B04141A}"/>
              </a:ext>
            </a:extLst>
          </p:cNvPr>
          <p:cNvSpPr txBox="1">
            <a:spLocks/>
          </p:cNvSpPr>
          <p:nvPr/>
        </p:nvSpPr>
        <p:spPr>
          <a:xfrm>
            <a:off x="9834880" y="6465834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478289"/>
            <a:ext cx="12192000" cy="1062560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8"/>
          <p:cNvSpPr/>
          <p:nvPr/>
        </p:nvSpPr>
        <p:spPr>
          <a:xfrm>
            <a:off x="0" y="0"/>
            <a:ext cx="12192000" cy="478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93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218876" y="630499"/>
            <a:ext cx="1738281" cy="547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chemeClr val="bg1"/>
                </a:solidFill>
              </a:rPr>
              <a:t>PROGRAMA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78450" y="916110"/>
            <a:ext cx="11201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3.2.1.  </a:t>
            </a:r>
            <a:r>
              <a:rPr lang="es-CO" sz="2800" b="1" dirty="0">
                <a:solidFill>
                  <a:schemeClr val="bg1"/>
                </a:solidFill>
              </a:rPr>
              <a:t>GOBIERNO EFICIENTE, TRANSPARENTE Y ORIENTADO A LA </a:t>
            </a:r>
            <a:r>
              <a:rPr lang="es-CO" sz="2800" b="1" dirty="0" smtClean="0">
                <a:solidFill>
                  <a:schemeClr val="bg1"/>
                </a:solidFill>
              </a:rPr>
              <a:t>GESTIÓN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18876" y="2117792"/>
            <a:ext cx="114844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ctr">
              <a:defRPr/>
            </a:pPr>
            <a:r>
              <a:rPr lang="es-CO" sz="1600" b="1" dirty="0" smtClean="0">
                <a:latin typeface="Calibri" panose="020F0502020204030204" pitchFamily="34" charset="0"/>
              </a:rPr>
              <a:t>          </a:t>
            </a: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r>
              <a:rPr lang="es-ES" sz="1600" dirty="0" smtClean="0"/>
              <a:t>Capacitación con Universidad </a:t>
            </a:r>
            <a:r>
              <a:rPr lang="es-ES" sz="1600" dirty="0"/>
              <a:t>N</a:t>
            </a:r>
            <a:r>
              <a:rPr lang="es-ES" sz="1600" dirty="0" smtClean="0"/>
              <a:t>acional: </a:t>
            </a:r>
            <a:r>
              <a:rPr lang="es-CO" sz="1600" dirty="0" smtClean="0"/>
              <a:t>la Universidad </a:t>
            </a:r>
            <a:r>
              <a:rPr lang="es-CO" sz="1600" dirty="0"/>
              <a:t>N</a:t>
            </a:r>
            <a:r>
              <a:rPr lang="es-CO" sz="1600" dirty="0" smtClean="0"/>
              <a:t>acional realizó tres jornadas de capacitaciones para </a:t>
            </a:r>
            <a:r>
              <a:rPr lang="es-ES" sz="1600" dirty="0"/>
              <a:t>121 </a:t>
            </a:r>
            <a:r>
              <a:rPr lang="es-ES" sz="1600" dirty="0" smtClean="0"/>
              <a:t>funcionarios </a:t>
            </a:r>
            <a:r>
              <a:rPr lang="es-CO" sz="1600" dirty="0" smtClean="0"/>
              <a:t>todas las dependencias de la Administración </a:t>
            </a:r>
            <a:r>
              <a:rPr lang="es-CO" sz="1600" dirty="0"/>
              <a:t>M</a:t>
            </a:r>
            <a:r>
              <a:rPr lang="es-CO" sz="1600" dirty="0" smtClean="0"/>
              <a:t>unicipal, en el manejo de las nuevas TRD, y en las hojas de control que se deben manejar</a:t>
            </a:r>
            <a:r>
              <a:rPr lang="es-ES" sz="1600" dirty="0" smtClean="0"/>
              <a:t>.</a:t>
            </a:r>
            <a:endParaRPr lang="es-CO" sz="1600" dirty="0" smtClean="0"/>
          </a:p>
          <a:p>
            <a:pPr algn="just" fontAlgn="ctr"/>
            <a:endParaRPr lang="es-ES" sz="1600" b="1" dirty="0" smtClean="0"/>
          </a:p>
          <a:p>
            <a:pPr algn="just" fontAlgn="ctr"/>
            <a:endParaRPr lang="es-ES" sz="1600" dirty="0"/>
          </a:p>
          <a:p>
            <a:pPr algn="just" fontAlgn="ctr"/>
            <a:r>
              <a:rPr lang="es-ES" sz="1600" b="1" dirty="0" smtClean="0"/>
              <a:t>Capacitación </a:t>
            </a:r>
            <a:r>
              <a:rPr lang="es-ES" sz="1600" b="1" dirty="0"/>
              <a:t>hoja de </a:t>
            </a:r>
            <a:r>
              <a:rPr lang="es-ES" sz="1600" b="1" dirty="0" smtClean="0"/>
              <a:t>control.  </a:t>
            </a:r>
            <a:r>
              <a:rPr lang="es-ES" sz="1600" dirty="0"/>
              <a:t>S</a:t>
            </a:r>
            <a:r>
              <a:rPr lang="es-ES" sz="1600" dirty="0" smtClean="0"/>
              <a:t>e </a:t>
            </a:r>
            <a:r>
              <a:rPr lang="es-ES" sz="1600" dirty="0"/>
              <a:t>creó el formato hoja de control de series y subseries </a:t>
            </a:r>
            <a:r>
              <a:rPr lang="es-ES" sz="1600" dirty="0" smtClean="0"/>
              <a:t>documentales, el </a:t>
            </a:r>
            <a:r>
              <a:rPr lang="es-ES" sz="1600" dirty="0"/>
              <a:t>cual </a:t>
            </a:r>
            <a:r>
              <a:rPr lang="es-ES" sz="1600" dirty="0" smtClean="0"/>
              <a:t>fue alineado </a:t>
            </a:r>
            <a:r>
              <a:rPr lang="es-ES" sz="1600" dirty="0"/>
              <a:t>con las tipologías documentales identificadas en las Tablas de Retención Documental, en cada una de las series y </a:t>
            </a:r>
            <a:r>
              <a:rPr lang="es-ES" sz="1600" dirty="0" smtClean="0"/>
              <a:t>subseries.</a:t>
            </a:r>
          </a:p>
          <a:p>
            <a:pPr algn="just" fontAlgn="ctr"/>
            <a:r>
              <a:rPr lang="es-ES" sz="1600" b="1" dirty="0" smtClean="0"/>
              <a:t>        </a:t>
            </a:r>
            <a:endParaRPr lang="es-ES" sz="1600" dirty="0"/>
          </a:p>
          <a:p>
            <a:pPr algn="just" fontAlgn="ctr"/>
            <a:r>
              <a:rPr lang="es-ES" sz="1600" b="1" dirty="0" smtClean="0"/>
              <a:t>Capacitación aplicación </a:t>
            </a:r>
            <a:r>
              <a:rPr lang="es-ES" sz="1600" b="1" dirty="0"/>
              <a:t>de TRD. </a:t>
            </a:r>
            <a:r>
              <a:rPr lang="es-ES" sz="1600" dirty="0"/>
              <a:t>presentación de todas las etapas metodológicas de la actualización de las Tablas de </a:t>
            </a:r>
            <a:r>
              <a:rPr lang="es-ES" sz="1600" dirty="0" smtClean="0"/>
              <a:t>Retención </a:t>
            </a:r>
            <a:r>
              <a:rPr lang="es-ES" sz="1600" dirty="0"/>
              <a:t>Documental (</a:t>
            </a:r>
            <a:r>
              <a:rPr lang="es-ES" sz="1600" dirty="0" smtClean="0"/>
              <a:t>TRD) y se </a:t>
            </a:r>
            <a:r>
              <a:rPr lang="es-ES" sz="1600" dirty="0"/>
              <a:t>explicaron cada uno de los pasos para la organización de los Archivos de Gestión de cada una de las dependencias, como la </a:t>
            </a:r>
            <a:r>
              <a:rPr lang="es-ES" sz="1600" dirty="0" smtClean="0"/>
              <a:t>clasificación</a:t>
            </a:r>
            <a:r>
              <a:rPr lang="es-ES" sz="1600" dirty="0"/>
              <a:t>, la ordenación, depuración y limpieza; la foliación, el inventario o descripción por medio del diligenciamiento del </a:t>
            </a:r>
            <a:r>
              <a:rPr lang="es-ES" sz="1600" dirty="0" smtClean="0"/>
              <a:t>FUID.</a:t>
            </a:r>
            <a:endParaRPr lang="es-CO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5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>
            <a:extLst>
              <a:ext uri="{FF2B5EF4-FFF2-40B4-BE49-F238E27FC236}">
                <a16:creationId xmlns:a16="http://schemas.microsoft.com/office/drawing/2014/main" xmlns="" id="{5F208966-D255-4C4E-AD44-B6095B04141A}"/>
              </a:ext>
            </a:extLst>
          </p:cNvPr>
          <p:cNvSpPr txBox="1">
            <a:spLocks/>
          </p:cNvSpPr>
          <p:nvPr/>
        </p:nvSpPr>
        <p:spPr>
          <a:xfrm>
            <a:off x="9834880" y="6465834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478289"/>
            <a:ext cx="12192000" cy="899947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8"/>
          <p:cNvSpPr/>
          <p:nvPr/>
        </p:nvSpPr>
        <p:spPr>
          <a:xfrm>
            <a:off x="0" y="0"/>
            <a:ext cx="12192000" cy="478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93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218876" y="630499"/>
            <a:ext cx="1738281" cy="547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chemeClr val="bg1"/>
                </a:solidFill>
              </a:rPr>
              <a:t>PROGRAMA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821961" y="597678"/>
            <a:ext cx="9605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3.2.1.  </a:t>
            </a:r>
            <a:r>
              <a:rPr lang="es-CO" sz="2400" b="1" dirty="0">
                <a:solidFill>
                  <a:schemeClr val="bg1"/>
                </a:solidFill>
              </a:rPr>
              <a:t>GOBIERNO EFICIENTE, TRANSPARENTE Y ORIENTADO A LA </a:t>
            </a:r>
            <a:r>
              <a:rPr lang="es-CO" sz="2400" b="1" dirty="0" smtClean="0">
                <a:solidFill>
                  <a:schemeClr val="bg1"/>
                </a:solidFill>
              </a:rPr>
              <a:t>GESTIÓN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0" y="956578"/>
            <a:ext cx="1215589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ctr">
              <a:defRPr/>
            </a:pPr>
            <a:endParaRPr lang="es-CO" sz="1600" b="1" dirty="0" smtClean="0">
              <a:latin typeface="Calibri" panose="020F0502020204030204" pitchFamily="34" charset="0"/>
            </a:endParaRPr>
          </a:p>
          <a:p>
            <a:pPr lvl="0" defTabSz="914400" fontAlgn="ctr">
              <a:defRPr/>
            </a:pPr>
            <a:endParaRPr lang="es-ES" sz="1600" dirty="0" smtClean="0">
              <a:latin typeface="Calibri" panose="020F0502020204030204" pitchFamily="34" charset="0"/>
            </a:endParaRPr>
          </a:p>
          <a:p>
            <a:pPr marL="342900" indent="-342900" fontAlgn="ctr">
              <a:buFont typeface="Wingdings" panose="05000000000000000000" pitchFamily="2" charset="2"/>
              <a:buChar char="Ø"/>
              <a:defRPr/>
            </a:pPr>
            <a:r>
              <a:rPr lang="es-ES" dirty="0" smtClean="0">
                <a:latin typeface="Calibri" panose="020F0502020204030204" pitchFamily="34" charset="0"/>
              </a:rPr>
              <a:t>40 asesorías y seguimiento</a:t>
            </a:r>
            <a:r>
              <a:rPr lang="es-CO" dirty="0" smtClean="0"/>
              <a:t> a 82 </a:t>
            </a:r>
            <a:r>
              <a:rPr lang="es-CO" dirty="0"/>
              <a:t>funcionarios </a:t>
            </a:r>
            <a:r>
              <a:rPr lang="es-CO" dirty="0" smtClean="0"/>
              <a:t>en la aplicación de la Ley de Archivo y en el </a:t>
            </a:r>
            <a:r>
              <a:rPr lang="es-ES" dirty="0" smtClean="0"/>
              <a:t>formato único de inventario documental transferencias primarias,</a:t>
            </a:r>
            <a:r>
              <a:rPr lang="es-CO" dirty="0" smtClean="0"/>
              <a:t> </a:t>
            </a:r>
            <a:r>
              <a:rPr lang="es-CO" dirty="0"/>
              <a:t>para la ordenación de los archivos de </a:t>
            </a:r>
            <a:r>
              <a:rPr lang="es-CO" dirty="0" smtClean="0"/>
              <a:t>gestión (</a:t>
            </a:r>
            <a:r>
              <a:rPr lang="es-ES" dirty="0"/>
              <a:t>o</a:t>
            </a:r>
            <a:r>
              <a:rPr lang="es-ES" dirty="0" smtClean="0"/>
              <a:t>rganización, clasificación, ordenación y descripción).</a:t>
            </a:r>
          </a:p>
          <a:p>
            <a:pPr algn="ctr" defTabSz="914400" fontAlgn="ctr">
              <a:defRPr/>
            </a:pP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 fontAlgn="ctr">
              <a:defRPr/>
            </a:pPr>
            <a:endParaRPr lang="es-ES" sz="1600" dirty="0" smtClean="0"/>
          </a:p>
          <a:p>
            <a:pPr algn="ctr" fontAlgn="ctr"/>
            <a:endParaRPr lang="es-CO" sz="1400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eb0cacf2-6e0b-4746-b1e1-35353de357c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7305" y="2785849"/>
            <a:ext cx="2252721" cy="287202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339a11ae-670a-4301-9586-1b0931cde2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0670" y="2822108"/>
            <a:ext cx="2102249" cy="283576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52699" y="2822108"/>
            <a:ext cx="2224568" cy="2871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7007" y="2852404"/>
            <a:ext cx="2316653" cy="284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73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>
            <a:extLst>
              <a:ext uri="{FF2B5EF4-FFF2-40B4-BE49-F238E27FC236}">
                <a16:creationId xmlns:a16="http://schemas.microsoft.com/office/drawing/2014/main" xmlns="" id="{5F208966-D255-4C4E-AD44-B6095B04141A}"/>
              </a:ext>
            </a:extLst>
          </p:cNvPr>
          <p:cNvSpPr txBox="1">
            <a:spLocks/>
          </p:cNvSpPr>
          <p:nvPr/>
        </p:nvSpPr>
        <p:spPr>
          <a:xfrm>
            <a:off x="9834880" y="6465834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478289"/>
            <a:ext cx="12192000" cy="1062560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8"/>
          <p:cNvSpPr/>
          <p:nvPr/>
        </p:nvSpPr>
        <p:spPr>
          <a:xfrm>
            <a:off x="0" y="0"/>
            <a:ext cx="12192000" cy="478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93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9309" y="630499"/>
            <a:ext cx="1738281" cy="547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chemeClr val="bg1"/>
                </a:solidFill>
              </a:rPr>
              <a:t>PROGRAMA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78450" y="916110"/>
            <a:ext cx="11201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3.2.1.  </a:t>
            </a:r>
            <a:r>
              <a:rPr lang="es-CO" sz="2800" b="1" dirty="0">
                <a:solidFill>
                  <a:schemeClr val="bg1"/>
                </a:solidFill>
              </a:rPr>
              <a:t>GOBIERNO EFICIENTE, TRANSPARENTE Y ORIENTADO A LA </a:t>
            </a:r>
            <a:r>
              <a:rPr lang="es-CO" sz="2800" b="1" dirty="0" smtClean="0">
                <a:solidFill>
                  <a:schemeClr val="bg1"/>
                </a:solidFill>
              </a:rPr>
              <a:t>GESTIÓN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12" name="Marcador de texto 2"/>
          <p:cNvSpPr>
            <a:spLocks noGrp="1"/>
          </p:cNvSpPr>
          <p:nvPr>
            <p:ph type="body" idx="1"/>
          </p:nvPr>
        </p:nvSpPr>
        <p:spPr>
          <a:xfrm>
            <a:off x="470979" y="1826460"/>
            <a:ext cx="11250042" cy="4759286"/>
          </a:xfrm>
        </p:spPr>
        <p:txBody>
          <a:bodyPr>
            <a:normAutofit fontScale="925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Desde la dirección de Gestión Documental estamos apoyando diferentes procesos.</a:t>
            </a:r>
          </a:p>
          <a:p>
            <a:endParaRPr lang="es-ES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Trámite de citaciones y notificaciones del proceso de cobro coactivo de Movilidad, que adelanta la dirección administrativa de Ejecuciones Fiscales de la secretaría de Recaudos Y Pagos, para poder recuperar una cartera de $17.000.000.000 (</a:t>
            </a:r>
            <a:r>
              <a:rPr lang="es-ES" dirty="0">
                <a:solidFill>
                  <a:schemeClr val="tx1"/>
                </a:solidFill>
              </a:rPr>
              <a:t>d</a:t>
            </a:r>
            <a:r>
              <a:rPr lang="es-ES" dirty="0" smtClean="0">
                <a:solidFill>
                  <a:schemeClr val="tx1"/>
                </a:solidFill>
              </a:rPr>
              <a:t>iecisiete mil millones). aproximadamente; se llevan 17.500 procesos  de vigencia 2017  hasta marzo 2018.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Trámite </a:t>
            </a:r>
            <a:r>
              <a:rPr lang="es-ES" dirty="0">
                <a:solidFill>
                  <a:schemeClr val="tx1"/>
                </a:solidFill>
              </a:rPr>
              <a:t>de citaciones </a:t>
            </a:r>
            <a:r>
              <a:rPr lang="es-ES" dirty="0" smtClean="0">
                <a:solidFill>
                  <a:schemeClr val="tx1"/>
                </a:solidFill>
              </a:rPr>
              <a:t>de mandamientos de pagos de proceso </a:t>
            </a:r>
            <a:r>
              <a:rPr lang="es-ES" dirty="0">
                <a:solidFill>
                  <a:schemeClr val="tx1"/>
                </a:solidFill>
              </a:rPr>
              <a:t>de cobro coactivo </a:t>
            </a:r>
            <a:r>
              <a:rPr lang="es-ES" dirty="0" smtClean="0">
                <a:solidFill>
                  <a:schemeClr val="tx1"/>
                </a:solidFill>
              </a:rPr>
              <a:t>de ICA e impuesto predial, que corresponde a </a:t>
            </a:r>
            <a:r>
              <a:rPr lang="es-ES" dirty="0">
                <a:solidFill>
                  <a:schemeClr val="tx1"/>
                </a:solidFill>
              </a:rPr>
              <a:t>3</a:t>
            </a:r>
            <a:r>
              <a:rPr lang="es-ES" dirty="0" smtClean="0">
                <a:solidFill>
                  <a:schemeClr val="tx1"/>
                </a:solidFill>
              </a:rPr>
              <a:t>.000 </a:t>
            </a:r>
            <a:r>
              <a:rPr lang="es-ES" dirty="0">
                <a:solidFill>
                  <a:schemeClr val="tx1"/>
                </a:solidFill>
              </a:rPr>
              <a:t>procesos de vigencia </a:t>
            </a:r>
            <a:r>
              <a:rPr lang="es-ES" dirty="0" smtClean="0">
                <a:solidFill>
                  <a:schemeClr val="tx1"/>
                </a:solidFill>
              </a:rPr>
              <a:t>2020, </a:t>
            </a:r>
            <a:r>
              <a:rPr lang="es-ES" dirty="0">
                <a:solidFill>
                  <a:schemeClr val="tx1"/>
                </a:solidFill>
              </a:rPr>
              <a:t>para poder recuperar una cartera de </a:t>
            </a:r>
            <a:r>
              <a:rPr lang="es-ES" dirty="0" smtClean="0">
                <a:solidFill>
                  <a:schemeClr val="tx1"/>
                </a:solidFill>
              </a:rPr>
              <a:t>aproximadamente $15.000,000.000 (quince mil millones de pesos).</a:t>
            </a:r>
          </a:p>
          <a:p>
            <a:endParaRPr lang="es-ES" b="1" dirty="0" smtClean="0">
              <a:solidFill>
                <a:schemeClr val="tx1"/>
              </a:solidFill>
            </a:endParaRP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La secretaría General, está contribuyendo para apoyar la contingencia de Ejecuciones Fiscales, sin embargo, le está apostando a la estandarización de este proceso para evitar prescripciones y pérdidas económicas para el Municipio.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82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506"/>
          <a:stretch/>
        </p:blipFill>
        <p:spPr>
          <a:xfrm>
            <a:off x="1" y="480485"/>
            <a:ext cx="12191999" cy="6377515"/>
          </a:xfrm>
          <a:prstGeom prst="rect">
            <a:avLst/>
          </a:prstGeom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4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9834880" y="6465834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4460" y="6173446"/>
            <a:ext cx="7423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Ordenamiento y presencia territorial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0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>
            <a:extLst>
              <a:ext uri="{FF2B5EF4-FFF2-40B4-BE49-F238E27FC236}">
                <a16:creationId xmlns:a16="http://schemas.microsoft.com/office/drawing/2014/main" xmlns="" id="{5F208966-D255-4C4E-AD44-B6095B04141A}"/>
              </a:ext>
            </a:extLst>
          </p:cNvPr>
          <p:cNvSpPr txBox="1">
            <a:spLocks/>
          </p:cNvSpPr>
          <p:nvPr/>
        </p:nvSpPr>
        <p:spPr>
          <a:xfrm>
            <a:off x="9834880" y="6465834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478289"/>
            <a:ext cx="12192000" cy="1062560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8"/>
          <p:cNvSpPr/>
          <p:nvPr/>
        </p:nvSpPr>
        <p:spPr>
          <a:xfrm>
            <a:off x="0" y="0"/>
            <a:ext cx="12192000" cy="478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93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218876" y="630499"/>
            <a:ext cx="1738281" cy="547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chemeClr val="bg1"/>
                </a:solidFill>
              </a:rPr>
              <a:t>PROGRAMA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78450" y="916110"/>
            <a:ext cx="11201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3.2.1.  </a:t>
            </a:r>
            <a:r>
              <a:rPr lang="es-CO" sz="2800" b="1" dirty="0">
                <a:solidFill>
                  <a:schemeClr val="bg1"/>
                </a:solidFill>
              </a:rPr>
              <a:t>GOBIERNO EFICIENTE, TRANSPARENTE Y ORIENTADO A LA </a:t>
            </a:r>
            <a:r>
              <a:rPr lang="es-CO" sz="2800" b="1" dirty="0" smtClean="0">
                <a:solidFill>
                  <a:schemeClr val="bg1"/>
                </a:solidFill>
              </a:rPr>
              <a:t>GESTIÓN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18876" y="2280198"/>
            <a:ext cx="113518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2000" dirty="0" smtClean="0"/>
              <a:t>Se celebró contrato interadministrativo con la Universidad Nacional de Colombia, para la elaboración y/o actualización de los instrumentos archivísticos: Tablas de Retención Documental – TRD, Tablas de Valoración Documental – TVD, Plan Institucional del Archivo – PINAR, Programa de Gestión Documental – PGD y Sistema de Conservación Documental, con una inversión de $650.000.000.</a:t>
            </a:r>
          </a:p>
          <a:p>
            <a:endParaRPr lang="es-CO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2000" dirty="0"/>
              <a:t>Se </a:t>
            </a:r>
            <a:r>
              <a:rPr lang="es-CO" sz="2000" dirty="0" smtClean="0"/>
              <a:t>cuenta con los insumos para </a:t>
            </a:r>
            <a:r>
              <a:rPr lang="es-CO" sz="2000" dirty="0"/>
              <a:t>la descentralización de tres (</a:t>
            </a:r>
            <a:r>
              <a:rPr lang="es-CO" sz="2000" dirty="0" smtClean="0"/>
              <a:t>3) sedes </a:t>
            </a:r>
            <a:r>
              <a:rPr lang="es-CO" sz="2000" dirty="0"/>
              <a:t>del Archivo Municipal ( París, San Félix y Casa de Justicia</a:t>
            </a:r>
            <a:r>
              <a:rPr lang="es-CO" sz="2000" dirty="0" smtClean="0"/>
              <a:t>).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xmlns="" val="30009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Resultado de imagen para imagenes iglesia del rosario bell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82" y="176645"/>
            <a:ext cx="11913854" cy="4993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2"/>
          <p:cNvSpPr>
            <a:spLocks noChangeArrowheads="1"/>
          </p:cNvSpPr>
          <p:nvPr/>
        </p:nvSpPr>
        <p:spPr bwMode="auto">
          <a:xfrm>
            <a:off x="2072547" y="5170087"/>
            <a:ext cx="7848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O" alt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¡GRACIAS POR SU ATENCIÓN!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CO" altLang="es-CO" sz="800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cs typeface="Arial" panose="020B0604020202020204" pitchFamily="34" charset="0"/>
              <a:hlinkClick r:id="rId4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429732" y="5707411"/>
            <a:ext cx="2098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altLang="es-CO" sz="1400" i="1" dirty="0">
                <a:solidFill>
                  <a:schemeClr val="bg1"/>
                </a:solidFill>
                <a:latin typeface="Eras Demi ITC" panose="020B0805030504020804" pitchFamily="34" charset="0"/>
                <a:cs typeface="Arial" panose="020B0604020202020204" pitchFamily="34" charset="0"/>
                <a:hlinkClick r:id="rId5"/>
              </a:rPr>
              <a:t>luis.arias@bello.gov.co</a:t>
            </a:r>
            <a:endParaRPr lang="es-CO" altLang="es-CO" sz="1400" i="1" dirty="0">
              <a:solidFill>
                <a:schemeClr val="bg1"/>
              </a:solidFill>
              <a:latin typeface="Eras Demi ITC" panose="020B08050305040208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4"/>
          <p:cNvSpPr>
            <a:spLocks noChangeArrowheads="1"/>
          </p:cNvSpPr>
          <p:nvPr/>
        </p:nvSpPr>
        <p:spPr bwMode="auto">
          <a:xfrm>
            <a:off x="4386448" y="6010218"/>
            <a:ext cx="21852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O" altLang="es-CO" sz="1400" b="1" i="1" dirty="0">
                <a:latin typeface="Eras Demi ITC" panose="020B0805030504020804" pitchFamily="34" charset="0"/>
                <a:cs typeface="Arial" panose="020B0604020202020204" pitchFamily="34" charset="0"/>
              </a:rPr>
              <a:t>PBX 6047944 EXT 1092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xmlns="" id="{5F208966-D255-4C4E-AD44-B6095B04141A}"/>
              </a:ext>
            </a:extLst>
          </p:cNvPr>
          <p:cNvSpPr txBox="1">
            <a:spLocks/>
          </p:cNvSpPr>
          <p:nvPr/>
        </p:nvSpPr>
        <p:spPr>
          <a:xfrm>
            <a:off x="9834880" y="6455443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0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Imagen 1" descr="040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1"/>
            <a:ext cx="12192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0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21"/>
          <a:stretch/>
        </p:blipFill>
        <p:spPr>
          <a:xfrm>
            <a:off x="-1" y="432816"/>
            <a:ext cx="6177281" cy="6404864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4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9834880" y="6467717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85CC36E-E489-4D59-9DF3-B671CC45B1DA}"/>
              </a:ext>
            </a:extLst>
          </p:cNvPr>
          <p:cNvSpPr txBox="1"/>
          <p:nvPr/>
        </p:nvSpPr>
        <p:spPr>
          <a:xfrm>
            <a:off x="2036774" y="5882942"/>
            <a:ext cx="256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2020-2023</a:t>
            </a:r>
          </a:p>
        </p:txBody>
      </p:sp>
    </p:spTree>
    <p:extLst>
      <p:ext uri="{BB962C8B-B14F-4D97-AF65-F5344CB8AC3E}">
        <p14:creationId xmlns:p14="http://schemas.microsoft.com/office/powerpoint/2010/main" xmlns="" val="21585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4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/>
          <a:srcRect l="2820" t="22786" r="67632" b="7988"/>
          <a:stretch/>
        </p:blipFill>
        <p:spPr>
          <a:xfrm>
            <a:off x="0" y="480484"/>
            <a:ext cx="4864228" cy="6377515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9834880" y="6465834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ítulo 2"/>
          <p:cNvSpPr>
            <a:spLocks noGrp="1"/>
          </p:cNvSpPr>
          <p:nvPr>
            <p:ph type="ctrTitle"/>
          </p:nvPr>
        </p:nvSpPr>
        <p:spPr>
          <a:xfrm>
            <a:off x="8483986" y="931697"/>
            <a:ext cx="2894396" cy="954089"/>
          </a:xfrm>
        </p:spPr>
        <p:txBody>
          <a:bodyPr>
            <a:normAutofit/>
          </a:bodyPr>
          <a:lstStyle/>
          <a:p>
            <a:pPr algn="l"/>
            <a:r>
              <a:rPr lang="es-CO" sz="4800" b="1" dirty="0">
                <a:solidFill>
                  <a:srgbClr val="F7AF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CALIDAD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xmlns="" id="{55C315F6-2ADB-4011-985C-08BEA5DD9F6F}"/>
              </a:ext>
            </a:extLst>
          </p:cNvPr>
          <p:cNvSpPr txBox="1">
            <a:spLocks/>
          </p:cNvSpPr>
          <p:nvPr/>
        </p:nvSpPr>
        <p:spPr>
          <a:xfrm>
            <a:off x="8514466" y="1675967"/>
            <a:ext cx="2668369" cy="701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rgbClr val="3160A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PROGRAMAS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8277075" y="2425065"/>
            <a:ext cx="3741952" cy="2807335"/>
            <a:chOff x="7028170" y="2282825"/>
            <a:chExt cx="5166902" cy="382518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39CC42D3-D0C9-4244-B7F0-5F7177363FBE}"/>
                </a:ext>
              </a:extLst>
            </p:cNvPr>
            <p:cNvSpPr/>
            <p:nvPr/>
          </p:nvSpPr>
          <p:spPr>
            <a:xfrm>
              <a:off x="7028170" y="3690012"/>
              <a:ext cx="327790" cy="61599"/>
            </a:xfrm>
            <a:prstGeom prst="rect">
              <a:avLst/>
            </a:prstGeom>
            <a:solidFill>
              <a:srgbClr val="285B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8B035727-FC8D-40DF-B994-296289937FEE}"/>
                </a:ext>
              </a:extLst>
            </p:cNvPr>
            <p:cNvSpPr/>
            <p:nvPr/>
          </p:nvSpPr>
          <p:spPr>
            <a:xfrm>
              <a:off x="7028170" y="2463368"/>
              <a:ext cx="327790" cy="61599"/>
            </a:xfrm>
            <a:prstGeom prst="rect">
              <a:avLst/>
            </a:prstGeom>
            <a:solidFill>
              <a:srgbClr val="285B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25982D09-DB0B-47E3-99D8-CDDE6C7A8890}"/>
                </a:ext>
              </a:extLst>
            </p:cNvPr>
            <p:cNvSpPr/>
            <p:nvPr/>
          </p:nvSpPr>
          <p:spPr>
            <a:xfrm>
              <a:off x="7028170" y="4551935"/>
              <a:ext cx="327790" cy="61599"/>
            </a:xfrm>
            <a:prstGeom prst="rect">
              <a:avLst/>
            </a:prstGeom>
            <a:solidFill>
              <a:srgbClr val="285B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CAA0583F-AA5B-4D38-A578-752CB5F1ED04}"/>
                </a:ext>
              </a:extLst>
            </p:cNvPr>
            <p:cNvSpPr/>
            <p:nvPr/>
          </p:nvSpPr>
          <p:spPr>
            <a:xfrm>
              <a:off x="7028170" y="5502826"/>
              <a:ext cx="327790" cy="61599"/>
            </a:xfrm>
            <a:prstGeom prst="rect">
              <a:avLst/>
            </a:prstGeom>
            <a:solidFill>
              <a:srgbClr val="285B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xmlns="" id="{5662FE53-48D1-45A5-BE90-B876EB604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44025" t="25907" r="5608" b="52968"/>
            <a:stretch/>
          </p:blipFill>
          <p:spPr>
            <a:xfrm>
              <a:off x="7474687" y="2282825"/>
              <a:ext cx="4720385" cy="1113616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xmlns="" id="{D5081B22-1CFD-4984-B519-5B5A033A9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l="46296" t="25336" r="17718" b="62100"/>
            <a:stretch/>
          </p:blipFill>
          <p:spPr>
            <a:xfrm>
              <a:off x="7486943" y="3575694"/>
              <a:ext cx="2742476" cy="538587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xmlns="" id="{86575C0B-33D7-4109-83B3-FFDD105A1D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/>
            <a:srcRect l="46365" t="10510" r="14621" b="73598"/>
            <a:stretch/>
          </p:blipFill>
          <p:spPr>
            <a:xfrm>
              <a:off x="7474687" y="4456986"/>
              <a:ext cx="3184727" cy="729725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xmlns="" id="{0392FD6E-865D-4E84-8BCA-394B31948D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/>
            <a:srcRect l="45344" t="11132" r="22316" b="73578"/>
            <a:stretch/>
          </p:blipFill>
          <p:spPr>
            <a:xfrm>
              <a:off x="7474687" y="5403766"/>
              <a:ext cx="2647952" cy="704242"/>
            </a:xfrm>
            <a:prstGeom prst="rect">
              <a:avLst/>
            </a:prstGeom>
          </p:spPr>
        </p:pic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2011DFB9-EC5B-40BF-9D0C-3140D50078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3140"/>
          <a:stretch/>
        </p:blipFill>
        <p:spPr>
          <a:xfrm>
            <a:off x="4887055" y="1191301"/>
            <a:ext cx="3390020" cy="349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39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-1" y="2240569"/>
            <a:ext cx="4606283" cy="1810512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1" y="5047488"/>
            <a:ext cx="4606283" cy="1810512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1" y="-1"/>
            <a:ext cx="12191999" cy="2102649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039616" y="2507170"/>
            <a:ext cx="7792665" cy="4350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800" b="1" dirty="0" smtClean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Consideración de la Agenda Urbana Global</a:t>
            </a:r>
          </a:p>
          <a:p>
            <a:pPr algn="r"/>
            <a:r>
              <a:rPr lang="es-CO" sz="1800" b="1" dirty="0" smtClean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Recuperación de confianza en lo público</a:t>
            </a:r>
          </a:p>
          <a:p>
            <a:pPr algn="r"/>
            <a:r>
              <a:rPr lang="es-CO" sz="1800" b="1" dirty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Determinación por acortar la brecha social</a:t>
            </a:r>
            <a:endParaRPr lang="en-US" sz="1800" b="1" dirty="0">
              <a:solidFill>
                <a:srgbClr val="0045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s-CO" sz="1800" b="1" dirty="0" smtClean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Presencia institucional en el territorio</a:t>
            </a:r>
          </a:p>
          <a:p>
            <a:pPr algn="r"/>
            <a:r>
              <a:rPr lang="es-CO" sz="1800" b="1" dirty="0" smtClean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Proyecto de </a:t>
            </a:r>
            <a:r>
              <a:rPr lang="es-CO" sz="1800" b="1" dirty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s-CO" sz="1800" b="1" dirty="0" smtClean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argo aliento</a:t>
            </a:r>
            <a:endParaRPr lang="en-US" sz="1800" b="1" dirty="0" smtClean="0">
              <a:solidFill>
                <a:srgbClr val="0045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s-CO" sz="18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 apuesta por la </a:t>
            </a:r>
            <a:r>
              <a:rPr lang="es-CO" sz="1800" dirty="0" err="1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Glocalidad</a:t>
            </a:r>
            <a:endParaRPr lang="es-CO" sz="1800" dirty="0" smtClean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s-CO" sz="1800" b="1" dirty="0" smtClean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educación y la cultura como elemento estructural</a:t>
            </a:r>
          </a:p>
          <a:p>
            <a:pPr algn="r"/>
            <a:r>
              <a:rPr lang="es-CO" sz="1800" b="1" dirty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Giro de énfasis entre fondo y </a:t>
            </a:r>
            <a:r>
              <a:rPr lang="es-CO" sz="1800" b="1" dirty="0" smtClean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 - Calidad Vs Cantidad</a:t>
            </a:r>
          </a:p>
          <a:p>
            <a:pPr algn="r"/>
            <a:r>
              <a:rPr lang="es-CO" sz="18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Apropiación de la tecnología a favor del proyecto Urbano</a:t>
            </a:r>
          </a:p>
          <a:p>
            <a:pPr algn="r"/>
            <a:r>
              <a:rPr lang="es-CO" sz="1800" b="1" dirty="0" smtClean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Dimensión humana del funcionario público</a:t>
            </a:r>
          </a:p>
          <a:p>
            <a:pPr algn="r"/>
            <a:endParaRPr lang="es-CO" sz="1800" dirty="0" smtClean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1" t="14385" r="10683"/>
          <a:stretch/>
        </p:blipFill>
        <p:spPr>
          <a:xfrm>
            <a:off x="0" y="2563705"/>
            <a:ext cx="4606284" cy="3971160"/>
          </a:xfrm>
          <a:prstGeom prst="rect">
            <a:avLst/>
          </a:prstGeom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4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9834880" y="6465834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 smtClean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 smtClean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rgbClr val="0045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xmlns="" id="{55C315F6-2ADB-4011-985C-08BEA5DD9F6F}"/>
              </a:ext>
            </a:extLst>
          </p:cNvPr>
          <p:cNvSpPr txBox="1">
            <a:spLocks/>
          </p:cNvSpPr>
          <p:nvPr/>
        </p:nvSpPr>
        <p:spPr>
          <a:xfrm>
            <a:off x="142241" y="683791"/>
            <a:ext cx="12049759" cy="10385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es-CO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Hemos planteado 10 grand</a:t>
            </a:r>
            <a:r>
              <a:rPr lang="es-CO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s-CO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 retos como parte del </a:t>
            </a:r>
            <a:r>
              <a:rPr lang="es-CO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CAMBIO DE PARADIGMA</a:t>
            </a:r>
            <a:r>
              <a:rPr lang="es-CO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 estrategia del </a:t>
            </a:r>
            <a:r>
              <a:rPr lang="es-CO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PDM</a:t>
            </a:r>
            <a:r>
              <a:rPr lang="es-CO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  <a:p>
            <a:pPr algn="just">
              <a:lnSpc>
                <a:spcPct val="110000"/>
              </a:lnSpc>
            </a:pPr>
            <a:r>
              <a:rPr lang="es-CO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 de ellos fortalecen el pacto por la calidad y el Ordenamiento Territorial</a:t>
            </a:r>
          </a:p>
        </p:txBody>
      </p:sp>
    </p:spTree>
    <p:extLst>
      <p:ext uri="{BB962C8B-B14F-4D97-AF65-F5344CB8AC3E}">
        <p14:creationId xmlns:p14="http://schemas.microsoft.com/office/powerpoint/2010/main" xmlns="" val="1796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-1" y="2240569"/>
            <a:ext cx="4606283" cy="1810512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1" y="5047488"/>
            <a:ext cx="4606283" cy="1810512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1" y="-1"/>
            <a:ext cx="12191999" cy="2102649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039616" y="2507170"/>
            <a:ext cx="7792665" cy="4350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8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Consideración de la Agenda Urbana Global</a:t>
            </a:r>
          </a:p>
          <a:p>
            <a:pPr algn="r"/>
            <a:r>
              <a:rPr lang="es-CO" sz="1800" b="1" dirty="0" smtClean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Recuperación de confianza en lo público</a:t>
            </a:r>
          </a:p>
          <a:p>
            <a:pPr algn="r"/>
            <a:r>
              <a:rPr lang="es-CO" sz="1800" b="1" dirty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Determinación por acortar la brecha social</a:t>
            </a:r>
            <a:endParaRPr lang="en-US" sz="1800" b="1" dirty="0">
              <a:solidFill>
                <a:srgbClr val="0045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s-CO" sz="1800" b="1" dirty="0" smtClean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Presencia institucional en el territorio</a:t>
            </a:r>
          </a:p>
          <a:p>
            <a:pPr algn="r"/>
            <a:r>
              <a:rPr lang="es-CO" sz="18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Proyecto de </a:t>
            </a:r>
            <a:r>
              <a:rPr lang="es-CO" sz="18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s-CO" sz="18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argo aliento</a:t>
            </a:r>
            <a:endParaRPr lang="en-US" sz="1800" dirty="0" smtClean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s-CO" sz="18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 apuesta por la </a:t>
            </a:r>
            <a:r>
              <a:rPr lang="es-CO" sz="1800" dirty="0" err="1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Glocalidad</a:t>
            </a:r>
            <a:endParaRPr lang="es-CO" sz="1800" dirty="0" smtClean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s-CO" sz="1800" b="1" dirty="0" smtClean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educación y la cultura como elemento estructural</a:t>
            </a:r>
          </a:p>
          <a:p>
            <a:pPr algn="r"/>
            <a:r>
              <a:rPr lang="es-CO" sz="18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Giro de énfasis entre fondo y </a:t>
            </a:r>
            <a:r>
              <a:rPr lang="es-CO" sz="18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 - Calidad Vs Cantidad</a:t>
            </a:r>
          </a:p>
          <a:p>
            <a:pPr algn="r"/>
            <a:r>
              <a:rPr lang="es-CO" sz="1800" b="1" dirty="0" smtClean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Apropiación de la tecnología a favor del proyecto Urbano</a:t>
            </a:r>
          </a:p>
          <a:p>
            <a:pPr algn="r"/>
            <a:r>
              <a:rPr lang="es-CO" sz="1800" b="1" dirty="0" smtClean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Dimensión humana del funcionario público</a:t>
            </a:r>
          </a:p>
          <a:p>
            <a:pPr algn="r"/>
            <a:endParaRPr lang="es-CO" sz="1800" dirty="0" smtClean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1" t="14385" r="10683"/>
          <a:stretch/>
        </p:blipFill>
        <p:spPr>
          <a:xfrm>
            <a:off x="0" y="2563705"/>
            <a:ext cx="4606284" cy="3971160"/>
          </a:xfrm>
          <a:prstGeom prst="rect">
            <a:avLst/>
          </a:prstGeom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4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9834880" y="6465834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 smtClean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 smtClean="0">
                <a:solidFill>
                  <a:srgbClr val="0045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rgbClr val="0045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xmlns="" id="{55C315F6-2ADB-4011-985C-08BEA5DD9F6F}"/>
              </a:ext>
            </a:extLst>
          </p:cNvPr>
          <p:cNvSpPr txBox="1">
            <a:spLocks/>
          </p:cNvSpPr>
          <p:nvPr/>
        </p:nvSpPr>
        <p:spPr>
          <a:xfrm>
            <a:off x="233681" y="772274"/>
            <a:ext cx="11598600" cy="10385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es-CO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Hemos planteado 10 grand</a:t>
            </a:r>
            <a:r>
              <a:rPr lang="es-CO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s-CO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 retos como parte del </a:t>
            </a:r>
            <a:r>
              <a:rPr lang="es-CO" sz="2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CAMBIO DE PARADIGMA</a:t>
            </a:r>
            <a:r>
              <a:rPr lang="es-CO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 estrategia del </a:t>
            </a:r>
            <a:r>
              <a:rPr lang="es-CO" sz="2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PDM</a:t>
            </a:r>
            <a:r>
              <a:rPr lang="es-CO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6 de ellos fortalecen el pacto de Seguridad y Convivencia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1034BEA-CC6B-4A58-93F3-FD7826943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513" y="0"/>
            <a:ext cx="12261026" cy="6858000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 DE GESTIÓN</a:t>
            </a:r>
            <a:endParaRPr lang="es-ES_tradnl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ubtítulo 2"/>
          <p:cNvSpPr>
            <a:spLocks noGrp="1"/>
          </p:cNvSpPr>
          <p:nvPr>
            <p:ph type="subTitle" idx="1"/>
          </p:nvPr>
        </p:nvSpPr>
        <p:spPr>
          <a:xfrm>
            <a:off x="2667000" y="3738515"/>
            <a:ext cx="6858000" cy="1655762"/>
          </a:xfrm>
        </p:spPr>
        <p:txBody>
          <a:bodyPr>
            <a:normAutofit/>
          </a:bodyPr>
          <a:lstStyle/>
          <a:p>
            <a:r>
              <a:rPr lang="es-ES_tradn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</a:t>
            </a:r>
            <a:r>
              <a:rPr lang="es-ES_tradnl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endParaRPr lang="es-ES_tradnl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103916" y="4343217"/>
            <a:ext cx="3984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 smtClean="0"/>
              <a:t>GIOVANY ARIAS TOBÓN   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8243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478289"/>
            <a:ext cx="12192000" cy="1062560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12192000" cy="478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93"/>
          </a:p>
        </p:txBody>
      </p:sp>
      <p:sp>
        <p:nvSpPr>
          <p:cNvPr id="35" name="object 35"/>
          <p:cNvSpPr/>
          <p:nvPr/>
        </p:nvSpPr>
        <p:spPr>
          <a:xfrm>
            <a:off x="98413" y="1736137"/>
            <a:ext cx="5471834" cy="1305803"/>
          </a:xfrm>
          <a:custGeom>
            <a:avLst/>
            <a:gdLst/>
            <a:ahLst/>
            <a:cxnLst/>
            <a:rect l="l" t="t" r="r" b="b"/>
            <a:pathLst>
              <a:path w="5261102" h="1310639">
                <a:moveTo>
                  <a:pt x="0" y="1310639"/>
                </a:moveTo>
                <a:lnTo>
                  <a:pt x="5261102" y="1310639"/>
                </a:lnTo>
                <a:lnTo>
                  <a:pt x="5261102" y="0"/>
                </a:lnTo>
                <a:lnTo>
                  <a:pt x="0" y="0"/>
                </a:lnTo>
                <a:lnTo>
                  <a:pt x="0" y="1310639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>
            <a:noAutofit/>
          </a:bodyPr>
          <a:lstStyle/>
          <a:p>
            <a:endParaRPr sz="1793" dirty="0"/>
          </a:p>
        </p:txBody>
      </p:sp>
      <p:sp>
        <p:nvSpPr>
          <p:cNvPr id="36" name="object 36"/>
          <p:cNvSpPr/>
          <p:nvPr/>
        </p:nvSpPr>
        <p:spPr>
          <a:xfrm>
            <a:off x="370974" y="3041941"/>
            <a:ext cx="5254329" cy="0"/>
          </a:xfrm>
          <a:custGeom>
            <a:avLst/>
            <a:gdLst/>
            <a:ahLst/>
            <a:cxnLst/>
            <a:rect l="l" t="t" r="r" b="b"/>
            <a:pathLst>
              <a:path w="5273789">
                <a:moveTo>
                  <a:pt x="0" y="0"/>
                </a:moveTo>
                <a:lnTo>
                  <a:pt x="527378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793"/>
          </a:p>
        </p:txBody>
      </p:sp>
      <p:sp>
        <p:nvSpPr>
          <p:cNvPr id="27" name="object 27"/>
          <p:cNvSpPr/>
          <p:nvPr/>
        </p:nvSpPr>
        <p:spPr>
          <a:xfrm>
            <a:off x="5701602" y="1736086"/>
            <a:ext cx="1702733" cy="627392"/>
          </a:xfrm>
          <a:custGeom>
            <a:avLst/>
            <a:gdLst/>
            <a:ahLst/>
            <a:cxnLst/>
            <a:rect l="l" t="t" r="r" b="b"/>
            <a:pathLst>
              <a:path w="1709039" h="629716">
                <a:moveTo>
                  <a:pt x="0" y="629716"/>
                </a:moveTo>
                <a:lnTo>
                  <a:pt x="1709039" y="629716"/>
                </a:lnTo>
                <a:lnTo>
                  <a:pt x="1709039" y="0"/>
                </a:lnTo>
                <a:lnTo>
                  <a:pt x="0" y="0"/>
                </a:lnTo>
                <a:lnTo>
                  <a:pt x="0" y="629716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>
            <a:noAutofit/>
          </a:bodyPr>
          <a:lstStyle/>
          <a:p>
            <a:endParaRPr sz="1793"/>
          </a:p>
        </p:txBody>
      </p:sp>
      <p:sp>
        <p:nvSpPr>
          <p:cNvPr id="28" name="object 28"/>
          <p:cNvSpPr/>
          <p:nvPr/>
        </p:nvSpPr>
        <p:spPr>
          <a:xfrm>
            <a:off x="7404335" y="1736086"/>
            <a:ext cx="1739933" cy="627392"/>
          </a:xfrm>
          <a:custGeom>
            <a:avLst/>
            <a:gdLst/>
            <a:ahLst/>
            <a:cxnLst/>
            <a:rect l="l" t="t" r="r" b="b"/>
            <a:pathLst>
              <a:path w="1746377" h="629716">
                <a:moveTo>
                  <a:pt x="0" y="629716"/>
                </a:moveTo>
                <a:lnTo>
                  <a:pt x="1746377" y="629716"/>
                </a:lnTo>
                <a:lnTo>
                  <a:pt x="1746377" y="0"/>
                </a:lnTo>
                <a:lnTo>
                  <a:pt x="0" y="0"/>
                </a:lnTo>
                <a:lnTo>
                  <a:pt x="0" y="629716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>
            <a:noAutofit/>
          </a:bodyPr>
          <a:lstStyle/>
          <a:p>
            <a:endParaRPr sz="1793"/>
          </a:p>
        </p:txBody>
      </p:sp>
      <p:sp>
        <p:nvSpPr>
          <p:cNvPr id="29" name="object 29"/>
          <p:cNvSpPr/>
          <p:nvPr/>
        </p:nvSpPr>
        <p:spPr>
          <a:xfrm>
            <a:off x="9144267" y="1736086"/>
            <a:ext cx="1731708" cy="627392"/>
          </a:xfrm>
          <a:custGeom>
            <a:avLst/>
            <a:gdLst/>
            <a:ahLst/>
            <a:cxnLst/>
            <a:rect l="l" t="t" r="r" b="b"/>
            <a:pathLst>
              <a:path w="1738122" h="629716">
                <a:moveTo>
                  <a:pt x="0" y="629716"/>
                </a:moveTo>
                <a:lnTo>
                  <a:pt x="1738122" y="629716"/>
                </a:lnTo>
                <a:lnTo>
                  <a:pt x="1738122" y="0"/>
                </a:lnTo>
                <a:lnTo>
                  <a:pt x="0" y="0"/>
                </a:lnTo>
                <a:lnTo>
                  <a:pt x="0" y="629716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>
            <a:noAutofit/>
          </a:bodyPr>
          <a:lstStyle/>
          <a:p>
            <a:endParaRPr sz="1793"/>
          </a:p>
        </p:txBody>
      </p:sp>
      <p:sp>
        <p:nvSpPr>
          <p:cNvPr id="30" name="object 30"/>
          <p:cNvSpPr/>
          <p:nvPr/>
        </p:nvSpPr>
        <p:spPr>
          <a:xfrm>
            <a:off x="10876102" y="1736086"/>
            <a:ext cx="1215131" cy="627392"/>
          </a:xfrm>
          <a:custGeom>
            <a:avLst/>
            <a:gdLst/>
            <a:ahLst/>
            <a:cxnLst/>
            <a:rect l="l" t="t" r="r" b="b"/>
            <a:pathLst>
              <a:path w="1219631" h="629716">
                <a:moveTo>
                  <a:pt x="0" y="629716"/>
                </a:moveTo>
                <a:lnTo>
                  <a:pt x="1219631" y="629716"/>
                </a:lnTo>
                <a:lnTo>
                  <a:pt x="1219631" y="0"/>
                </a:lnTo>
                <a:lnTo>
                  <a:pt x="0" y="0"/>
                </a:lnTo>
                <a:lnTo>
                  <a:pt x="0" y="629716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>
            <a:noAutofit/>
          </a:bodyPr>
          <a:lstStyle/>
          <a:p>
            <a:endParaRPr sz="1793"/>
          </a:p>
        </p:txBody>
      </p:sp>
      <p:sp>
        <p:nvSpPr>
          <p:cNvPr id="31" name="object 31"/>
          <p:cNvSpPr/>
          <p:nvPr/>
        </p:nvSpPr>
        <p:spPr>
          <a:xfrm>
            <a:off x="5701602" y="2363530"/>
            <a:ext cx="1702733" cy="678410"/>
          </a:xfrm>
          <a:custGeom>
            <a:avLst/>
            <a:gdLst/>
            <a:ahLst/>
            <a:cxnLst/>
            <a:rect l="l" t="t" r="r" b="b"/>
            <a:pathLst>
              <a:path w="1709039" h="680923">
                <a:moveTo>
                  <a:pt x="0" y="680923"/>
                </a:moveTo>
                <a:lnTo>
                  <a:pt x="1709039" y="680923"/>
                </a:lnTo>
                <a:lnTo>
                  <a:pt x="1709039" y="0"/>
                </a:lnTo>
                <a:lnTo>
                  <a:pt x="0" y="0"/>
                </a:lnTo>
                <a:lnTo>
                  <a:pt x="0" y="68092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s-ES" sz="1793" dirty="0"/>
              <a:t>    </a:t>
            </a:r>
            <a:endParaRPr sz="1793" dirty="0"/>
          </a:p>
        </p:txBody>
      </p:sp>
      <p:sp>
        <p:nvSpPr>
          <p:cNvPr id="32" name="object 32"/>
          <p:cNvSpPr/>
          <p:nvPr/>
        </p:nvSpPr>
        <p:spPr>
          <a:xfrm>
            <a:off x="7404335" y="2363530"/>
            <a:ext cx="1739933" cy="678410"/>
          </a:xfrm>
          <a:custGeom>
            <a:avLst/>
            <a:gdLst/>
            <a:ahLst/>
            <a:cxnLst/>
            <a:rect l="l" t="t" r="r" b="b"/>
            <a:pathLst>
              <a:path w="1746377" h="680923">
                <a:moveTo>
                  <a:pt x="0" y="680923"/>
                </a:moveTo>
                <a:lnTo>
                  <a:pt x="1746377" y="680923"/>
                </a:lnTo>
                <a:lnTo>
                  <a:pt x="1746377" y="0"/>
                </a:lnTo>
                <a:lnTo>
                  <a:pt x="0" y="0"/>
                </a:lnTo>
                <a:lnTo>
                  <a:pt x="0" y="68092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>
            <a:noAutofit/>
          </a:bodyPr>
          <a:lstStyle/>
          <a:p>
            <a:endParaRPr sz="1793" dirty="0"/>
          </a:p>
        </p:txBody>
      </p:sp>
      <p:sp>
        <p:nvSpPr>
          <p:cNvPr id="33" name="object 33"/>
          <p:cNvSpPr/>
          <p:nvPr/>
        </p:nvSpPr>
        <p:spPr>
          <a:xfrm>
            <a:off x="9144267" y="2363530"/>
            <a:ext cx="1731708" cy="678410"/>
          </a:xfrm>
          <a:custGeom>
            <a:avLst/>
            <a:gdLst/>
            <a:ahLst/>
            <a:cxnLst/>
            <a:rect l="l" t="t" r="r" b="b"/>
            <a:pathLst>
              <a:path w="1738122" h="680923">
                <a:moveTo>
                  <a:pt x="0" y="680923"/>
                </a:moveTo>
                <a:lnTo>
                  <a:pt x="1738122" y="680923"/>
                </a:lnTo>
                <a:lnTo>
                  <a:pt x="1738122" y="0"/>
                </a:lnTo>
                <a:lnTo>
                  <a:pt x="0" y="0"/>
                </a:lnTo>
                <a:lnTo>
                  <a:pt x="0" y="68092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>
            <a:noAutofit/>
          </a:bodyPr>
          <a:lstStyle/>
          <a:p>
            <a:endParaRPr sz="1793"/>
          </a:p>
        </p:txBody>
      </p:sp>
      <p:sp>
        <p:nvSpPr>
          <p:cNvPr id="34" name="object 34"/>
          <p:cNvSpPr/>
          <p:nvPr/>
        </p:nvSpPr>
        <p:spPr>
          <a:xfrm>
            <a:off x="10876102" y="2363530"/>
            <a:ext cx="1215131" cy="678410"/>
          </a:xfrm>
          <a:custGeom>
            <a:avLst/>
            <a:gdLst/>
            <a:ahLst/>
            <a:cxnLst/>
            <a:rect l="l" t="t" r="r" b="b"/>
            <a:pathLst>
              <a:path w="1219631" h="680923">
                <a:moveTo>
                  <a:pt x="0" y="680923"/>
                </a:moveTo>
                <a:lnTo>
                  <a:pt x="1219631" y="680923"/>
                </a:lnTo>
                <a:lnTo>
                  <a:pt x="1219631" y="0"/>
                </a:lnTo>
                <a:lnTo>
                  <a:pt x="0" y="0"/>
                </a:lnTo>
                <a:lnTo>
                  <a:pt x="0" y="68092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>
            <a:noAutofit/>
          </a:bodyPr>
          <a:lstStyle/>
          <a:p>
            <a:endParaRPr sz="1793"/>
          </a:p>
        </p:txBody>
      </p:sp>
      <p:sp>
        <p:nvSpPr>
          <p:cNvPr id="22" name="object 22"/>
          <p:cNvSpPr txBox="1"/>
          <p:nvPr/>
        </p:nvSpPr>
        <p:spPr>
          <a:xfrm>
            <a:off x="5797386" y="1965286"/>
            <a:ext cx="1429773" cy="20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53">
              <a:lnSpc>
                <a:spcPts val="1524"/>
              </a:lnSpc>
              <a:spcBef>
                <a:spcPts val="76"/>
              </a:spcBef>
            </a:pPr>
            <a:r>
              <a:rPr sz="2092" b="1" baseline="1950" dirty="0">
                <a:latin typeface="Calibri"/>
                <a:cs typeface="Calibri"/>
              </a:rPr>
              <a:t>FUENTE</a:t>
            </a:r>
            <a:r>
              <a:rPr sz="2092" b="1" spc="-19" baseline="1950" dirty="0">
                <a:latin typeface="Calibri"/>
                <a:cs typeface="Calibri"/>
              </a:rPr>
              <a:t> </a:t>
            </a:r>
            <a:r>
              <a:rPr sz="2092" b="1" baseline="1950" dirty="0">
                <a:latin typeface="Calibri"/>
                <a:cs typeface="Calibri"/>
              </a:rPr>
              <a:t>PR</a:t>
            </a:r>
            <a:r>
              <a:rPr sz="2092" b="1" spc="-4" baseline="1950" dirty="0">
                <a:latin typeface="Calibri"/>
                <a:cs typeface="Calibri"/>
              </a:rPr>
              <a:t>I</a:t>
            </a:r>
            <a:r>
              <a:rPr sz="2092" b="1" baseline="1950" dirty="0">
                <a:latin typeface="Calibri"/>
                <a:cs typeface="Calibri"/>
              </a:rPr>
              <a:t>NCI</a:t>
            </a:r>
            <a:r>
              <a:rPr sz="2092" b="1" spc="-100" baseline="1950" dirty="0">
                <a:latin typeface="Calibri"/>
                <a:cs typeface="Calibri"/>
              </a:rPr>
              <a:t>P</a:t>
            </a:r>
            <a:r>
              <a:rPr sz="2092" b="1" baseline="1950" dirty="0">
                <a:latin typeface="Calibri"/>
                <a:cs typeface="Calibri"/>
              </a:rPr>
              <a:t>AL</a:t>
            </a:r>
            <a:endParaRPr sz="1395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00372" y="1965286"/>
            <a:ext cx="1577482" cy="20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53">
              <a:lnSpc>
                <a:spcPts val="1524"/>
              </a:lnSpc>
              <a:spcBef>
                <a:spcPts val="76"/>
              </a:spcBef>
            </a:pPr>
            <a:r>
              <a:rPr sz="2092" b="1" spc="-75" baseline="1950" dirty="0">
                <a:latin typeface="Calibri"/>
                <a:cs typeface="Calibri"/>
              </a:rPr>
              <a:t>V</a:t>
            </a:r>
            <a:r>
              <a:rPr sz="2092" b="1" baseline="1950" dirty="0">
                <a:latin typeface="Calibri"/>
                <a:cs typeface="Calibri"/>
              </a:rPr>
              <a:t>A</a:t>
            </a:r>
            <a:r>
              <a:rPr sz="2092" b="1" spc="-29" baseline="1950" dirty="0">
                <a:latin typeface="Calibri"/>
                <a:cs typeface="Calibri"/>
              </a:rPr>
              <a:t>L</a:t>
            </a:r>
            <a:r>
              <a:rPr sz="2092" b="1" baseline="1950" dirty="0">
                <a:latin typeface="Calibri"/>
                <a:cs typeface="Calibri"/>
              </a:rPr>
              <a:t>OR</a:t>
            </a:r>
            <a:r>
              <a:rPr sz="2092" b="1" spc="-14" baseline="1950" dirty="0">
                <a:latin typeface="Calibri"/>
                <a:cs typeface="Calibri"/>
              </a:rPr>
              <a:t> </a:t>
            </a:r>
            <a:r>
              <a:rPr lang="es-ES" sz="2092" b="1" spc="-14" baseline="1950" dirty="0">
                <a:latin typeface="Calibri"/>
                <a:cs typeface="Calibri"/>
              </a:rPr>
              <a:t>EJECUTADO</a:t>
            </a:r>
            <a:endParaRPr sz="1395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74473" y="1891663"/>
            <a:ext cx="1107024" cy="3092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53">
              <a:lnSpc>
                <a:spcPts val="1524"/>
              </a:lnSpc>
              <a:spcBef>
                <a:spcPts val="76"/>
              </a:spcBef>
            </a:pPr>
            <a:r>
              <a:rPr lang="es-ES" sz="2092" b="1" spc="-4" baseline="1950" dirty="0">
                <a:latin typeface="Calibri"/>
                <a:cs typeface="Calibri"/>
              </a:rPr>
              <a:t>Otras Fuentes</a:t>
            </a:r>
          </a:p>
          <a:p>
            <a:pPr marL="12653">
              <a:lnSpc>
                <a:spcPts val="1524"/>
              </a:lnSpc>
              <a:spcBef>
                <a:spcPts val="76"/>
              </a:spcBef>
            </a:pPr>
            <a:r>
              <a:rPr sz="2092" b="1" spc="-4" baseline="1950" dirty="0">
                <a:latin typeface="Calibri"/>
                <a:cs typeface="Calibri"/>
              </a:rPr>
              <a:t>(</a:t>
            </a:r>
            <a:r>
              <a:rPr sz="2092" b="1" baseline="1950" dirty="0">
                <a:latin typeface="Calibri"/>
                <a:cs typeface="Calibri"/>
              </a:rPr>
              <a:t>C</a:t>
            </a:r>
            <a:r>
              <a:rPr sz="2092" b="1" spc="-39" baseline="1950" dirty="0">
                <a:latin typeface="Calibri"/>
                <a:cs typeface="Calibri"/>
              </a:rPr>
              <a:t>U</a:t>
            </a:r>
            <a:r>
              <a:rPr sz="2092" b="1" baseline="1950" dirty="0">
                <a:latin typeface="Calibri"/>
                <a:cs typeface="Calibri"/>
              </a:rPr>
              <a:t>A</a:t>
            </a:r>
            <a:r>
              <a:rPr sz="2092" b="1" spc="-4" baseline="1950" dirty="0">
                <a:latin typeface="Calibri"/>
                <a:cs typeface="Calibri"/>
              </a:rPr>
              <a:t>L</a:t>
            </a:r>
            <a:r>
              <a:rPr sz="2092" b="1" spc="-9" baseline="1950" dirty="0">
                <a:latin typeface="Calibri"/>
                <a:cs typeface="Calibri"/>
              </a:rPr>
              <a:t>E</a:t>
            </a:r>
            <a:r>
              <a:rPr sz="2092" b="1" baseline="1950" dirty="0">
                <a:latin typeface="Calibri"/>
                <a:cs typeface="Calibri"/>
              </a:rPr>
              <a:t>S)</a:t>
            </a:r>
            <a:endParaRPr sz="1395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42389" y="1918948"/>
            <a:ext cx="891575" cy="20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53">
              <a:lnSpc>
                <a:spcPts val="1524"/>
              </a:lnSpc>
              <a:spcBef>
                <a:spcPts val="76"/>
              </a:spcBef>
            </a:pPr>
            <a:r>
              <a:rPr sz="2092" b="1" baseline="1950" dirty="0">
                <a:latin typeface="Calibri"/>
                <a:cs typeface="Calibri"/>
              </a:rPr>
              <a:t>P</a:t>
            </a:r>
            <a:r>
              <a:rPr sz="2092" b="1" spc="-14" baseline="1950" dirty="0">
                <a:latin typeface="Calibri"/>
                <a:cs typeface="Calibri"/>
              </a:rPr>
              <a:t>R</a:t>
            </a:r>
            <a:r>
              <a:rPr sz="2092" b="1" baseline="1950" dirty="0">
                <a:latin typeface="Calibri"/>
                <a:cs typeface="Calibri"/>
              </a:rPr>
              <a:t>ODU</a:t>
            </a:r>
            <a:r>
              <a:rPr sz="2092" b="1" spc="9" baseline="1950" dirty="0">
                <a:latin typeface="Calibri"/>
                <a:cs typeface="Calibri"/>
              </a:rPr>
              <a:t>C</a:t>
            </a:r>
            <a:r>
              <a:rPr sz="2092" b="1" spc="-34" baseline="1950" dirty="0">
                <a:latin typeface="Calibri"/>
                <a:cs typeface="Calibri"/>
              </a:rPr>
              <a:t>T</a:t>
            </a:r>
            <a:r>
              <a:rPr sz="2092" b="1" baseline="1950" dirty="0">
                <a:latin typeface="Calibri"/>
                <a:cs typeface="Calibri"/>
              </a:rPr>
              <a:t>O</a:t>
            </a:r>
            <a:endParaRPr sz="1395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77481" y="3662214"/>
            <a:ext cx="5760273" cy="278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53">
              <a:lnSpc>
                <a:spcPts val="2142"/>
              </a:lnSpc>
              <a:spcBef>
                <a:spcPts val="107"/>
              </a:spcBef>
            </a:pPr>
            <a:endParaRPr sz="1993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77481" y="3965889"/>
            <a:ext cx="260618" cy="278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53">
              <a:lnSpc>
                <a:spcPts val="2142"/>
              </a:lnSpc>
              <a:spcBef>
                <a:spcPts val="107"/>
              </a:spcBef>
            </a:pPr>
            <a:endParaRPr sz="1993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78927" y="3965889"/>
            <a:ext cx="345310" cy="278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53">
              <a:lnSpc>
                <a:spcPts val="2142"/>
              </a:lnSpc>
              <a:spcBef>
                <a:spcPts val="107"/>
              </a:spcBef>
            </a:pPr>
            <a:endParaRPr sz="1993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97381" y="3965889"/>
            <a:ext cx="485027" cy="278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53">
              <a:lnSpc>
                <a:spcPts val="2142"/>
              </a:lnSpc>
              <a:spcBef>
                <a:spcPts val="107"/>
              </a:spcBef>
            </a:pPr>
            <a:endParaRPr sz="1993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89559" y="3965889"/>
            <a:ext cx="1022592" cy="278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53">
              <a:lnSpc>
                <a:spcPts val="2142"/>
              </a:lnSpc>
              <a:spcBef>
                <a:spcPts val="107"/>
              </a:spcBef>
            </a:pPr>
            <a:endParaRPr sz="1993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14738" y="3965889"/>
            <a:ext cx="401602" cy="278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53">
              <a:lnSpc>
                <a:spcPts val="2142"/>
              </a:lnSpc>
              <a:spcBef>
                <a:spcPts val="107"/>
              </a:spcBef>
            </a:pPr>
            <a:endParaRPr sz="1993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27877" y="6485279"/>
            <a:ext cx="2195252" cy="278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53">
              <a:lnSpc>
                <a:spcPts val="2097"/>
              </a:lnSpc>
              <a:spcBef>
                <a:spcPts val="105"/>
              </a:spcBef>
            </a:pPr>
            <a:r>
              <a:rPr sz="1993" b="1" dirty="0">
                <a:solidFill>
                  <a:srgbClr val="2D75B6"/>
                </a:solidFill>
                <a:latin typeface="Times New Roman"/>
                <a:cs typeface="Times New Roman"/>
              </a:rPr>
              <a:t>#Junt</a:t>
            </a:r>
            <a:r>
              <a:rPr sz="1993" b="1" spc="-4" dirty="0">
                <a:solidFill>
                  <a:srgbClr val="2D75B6"/>
                </a:solidFill>
                <a:latin typeface="Times New Roman"/>
                <a:cs typeface="Times New Roman"/>
              </a:rPr>
              <a:t>o</a:t>
            </a:r>
            <a:r>
              <a:rPr sz="1993" b="1" dirty="0">
                <a:solidFill>
                  <a:srgbClr val="2D75B6"/>
                </a:solidFill>
                <a:latin typeface="Times New Roman"/>
                <a:cs typeface="Times New Roman"/>
              </a:rPr>
              <a:t>sPodemos</a:t>
            </a:r>
            <a:endParaRPr sz="1993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767" y="1736138"/>
            <a:ext cx="5534421" cy="13058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038">
              <a:lnSpc>
                <a:spcPct val="101725"/>
              </a:lnSpc>
              <a:spcBef>
                <a:spcPts val="339"/>
              </a:spcBef>
            </a:pPr>
            <a:r>
              <a:rPr sz="1594" b="1" spc="-19" dirty="0">
                <a:solidFill>
                  <a:srgbClr val="44536A"/>
                </a:solidFill>
                <a:latin typeface="Calibri"/>
                <a:cs typeface="Calibri"/>
              </a:rPr>
              <a:t>P</a:t>
            </a:r>
            <a:r>
              <a:rPr sz="1594" b="1" dirty="0">
                <a:solidFill>
                  <a:srgbClr val="44536A"/>
                </a:solidFill>
                <a:latin typeface="Calibri"/>
                <a:cs typeface="Calibri"/>
              </a:rPr>
              <a:t>eri</a:t>
            </a:r>
            <a:r>
              <a:rPr sz="1594" b="1" spc="4" dirty="0">
                <a:solidFill>
                  <a:srgbClr val="44536A"/>
                </a:solidFill>
                <a:latin typeface="Calibri"/>
                <a:cs typeface="Calibri"/>
              </a:rPr>
              <a:t>o</a:t>
            </a:r>
            <a:r>
              <a:rPr sz="1594" b="1" spc="-4" dirty="0">
                <a:solidFill>
                  <a:srgbClr val="44536A"/>
                </a:solidFill>
                <a:latin typeface="Calibri"/>
                <a:cs typeface="Calibri"/>
              </a:rPr>
              <a:t>d</a:t>
            </a:r>
            <a:r>
              <a:rPr sz="1594" b="1" dirty="0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sz="1594" b="1" spc="4" dirty="0">
                <a:solidFill>
                  <a:srgbClr val="44536A"/>
                </a:solidFill>
                <a:latin typeface="Calibri"/>
                <a:cs typeface="Calibri"/>
              </a:rPr>
              <a:t>c</a:t>
            </a:r>
            <a:r>
              <a:rPr sz="1594" b="1" dirty="0">
                <a:solidFill>
                  <a:srgbClr val="44536A"/>
                </a:solidFill>
                <a:latin typeface="Calibri"/>
                <a:cs typeface="Calibri"/>
              </a:rPr>
              <a:t>idad</a:t>
            </a:r>
            <a:r>
              <a:rPr sz="1594" b="1" spc="-72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94" b="1" spc="-4" dirty="0">
                <a:solidFill>
                  <a:srgbClr val="44536A"/>
                </a:solidFill>
                <a:latin typeface="Calibri"/>
                <a:cs typeface="Calibri"/>
              </a:rPr>
              <a:t>d</a:t>
            </a:r>
            <a:r>
              <a:rPr sz="1594" b="1" dirty="0">
                <a:solidFill>
                  <a:srgbClr val="44536A"/>
                </a:solidFill>
                <a:latin typeface="Calibri"/>
                <a:cs typeface="Calibri"/>
              </a:rPr>
              <a:t>el</a:t>
            </a:r>
            <a:r>
              <a:rPr sz="1594" b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94" b="1" dirty="0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sz="1594" b="1" spc="-4" dirty="0">
                <a:solidFill>
                  <a:srgbClr val="44536A"/>
                </a:solidFill>
                <a:latin typeface="Calibri"/>
                <a:cs typeface="Calibri"/>
              </a:rPr>
              <a:t>nd</a:t>
            </a:r>
            <a:r>
              <a:rPr sz="1594" b="1" dirty="0">
                <a:solidFill>
                  <a:srgbClr val="44536A"/>
                </a:solidFill>
                <a:latin typeface="Calibri"/>
                <a:cs typeface="Calibri"/>
              </a:rPr>
              <a:t>ica</a:t>
            </a:r>
            <a:r>
              <a:rPr sz="1594" b="1" spc="-4" dirty="0">
                <a:solidFill>
                  <a:srgbClr val="44536A"/>
                </a:solidFill>
                <a:latin typeface="Calibri"/>
                <a:cs typeface="Calibri"/>
              </a:rPr>
              <a:t>d</a:t>
            </a:r>
            <a:r>
              <a:rPr sz="1594" b="1" spc="4" dirty="0">
                <a:solidFill>
                  <a:srgbClr val="44536A"/>
                </a:solidFill>
                <a:latin typeface="Calibri"/>
                <a:cs typeface="Calibri"/>
              </a:rPr>
              <a:t>o</a:t>
            </a:r>
            <a:r>
              <a:rPr sz="1594" b="1" dirty="0">
                <a:solidFill>
                  <a:srgbClr val="44536A"/>
                </a:solidFill>
                <a:latin typeface="Calibri"/>
                <a:cs typeface="Calibri"/>
              </a:rPr>
              <a:t>r</a:t>
            </a:r>
            <a:r>
              <a:rPr sz="1594" b="1" dirty="0">
                <a:latin typeface="Calibri"/>
                <a:cs typeface="Calibri"/>
              </a:rPr>
              <a:t>:</a:t>
            </a:r>
            <a:r>
              <a:rPr sz="1594" b="1" spc="-22" dirty="0">
                <a:latin typeface="Calibri"/>
                <a:cs typeface="Calibri"/>
              </a:rPr>
              <a:t> </a:t>
            </a:r>
            <a:r>
              <a:rPr lang="es-CO" sz="1594" b="1" spc="-22" dirty="0">
                <a:latin typeface="Calibri"/>
                <a:cs typeface="Calibri"/>
              </a:rPr>
              <a:t>Anual</a:t>
            </a:r>
            <a:endParaRPr sz="1594" dirty="0">
              <a:latin typeface="Calibri"/>
              <a:cs typeface="Calibri"/>
            </a:endParaRPr>
          </a:p>
          <a:p>
            <a:pPr marL="91038">
              <a:lnSpc>
                <a:spcPts val="1913"/>
              </a:lnSpc>
              <a:spcBef>
                <a:spcPts val="96"/>
              </a:spcBef>
            </a:pPr>
            <a:r>
              <a:rPr sz="2391" b="1" spc="-79" baseline="1706" dirty="0" smtClean="0">
                <a:solidFill>
                  <a:srgbClr val="44536A"/>
                </a:solidFill>
                <a:latin typeface="Calibri"/>
                <a:cs typeface="Calibri"/>
              </a:rPr>
              <a:t>V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r>
              <a:rPr sz="2391" b="1" spc="4" baseline="1706" dirty="0" smtClean="0">
                <a:solidFill>
                  <a:srgbClr val="44536A"/>
                </a:solidFill>
                <a:latin typeface="Calibri"/>
                <a:cs typeface="Calibri"/>
              </a:rPr>
              <a:t>lo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r</a:t>
            </a:r>
            <a:r>
              <a:rPr sz="2391" b="1" spc="-35" baseline="1706" dirty="0" smtClean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391" b="1" spc="-4" baseline="1706" dirty="0" smtClean="0">
                <a:solidFill>
                  <a:srgbClr val="44536A"/>
                </a:solidFill>
                <a:latin typeface="Calibri"/>
                <a:cs typeface="Calibri"/>
              </a:rPr>
              <a:t>p</a:t>
            </a:r>
            <a:r>
              <a:rPr sz="2391" b="1" spc="-29" baseline="1706" dirty="0" smtClean="0">
                <a:solidFill>
                  <a:srgbClr val="44536A"/>
                </a:solidFill>
                <a:latin typeface="Calibri"/>
                <a:cs typeface="Calibri"/>
              </a:rPr>
              <a:t>r</a:t>
            </a:r>
            <a:r>
              <a:rPr sz="2391" b="1" spc="4" baseline="1706" dirty="0" smtClean="0">
                <a:solidFill>
                  <a:srgbClr val="44536A"/>
                </a:solidFill>
                <a:latin typeface="Calibri"/>
                <a:cs typeface="Calibri"/>
              </a:rPr>
              <a:t>o</a:t>
            </a:r>
            <a:r>
              <a:rPr sz="2391" b="1" spc="-4" baseline="1706" dirty="0" smtClean="0">
                <a:solidFill>
                  <a:srgbClr val="44536A"/>
                </a:solidFill>
                <a:latin typeface="Calibri"/>
                <a:cs typeface="Calibri"/>
              </a:rPr>
              <a:t>du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c</a:t>
            </a:r>
            <a:r>
              <a:rPr sz="2391" b="1" spc="-14" baseline="1706" dirty="0" smtClean="0">
                <a:solidFill>
                  <a:srgbClr val="44536A"/>
                </a:solidFill>
                <a:latin typeface="Calibri"/>
                <a:cs typeface="Calibri"/>
              </a:rPr>
              <a:t>t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o</a:t>
            </a:r>
            <a:r>
              <a:rPr sz="2391" b="1" spc="-25" baseline="1706" dirty="0" smtClean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espe</a:t>
            </a:r>
            <a:r>
              <a:rPr sz="2391" b="1" spc="-44" baseline="1706" dirty="0" smtClean="0">
                <a:solidFill>
                  <a:srgbClr val="44536A"/>
                </a:solidFill>
                <a:latin typeface="Calibri"/>
                <a:cs typeface="Calibri"/>
              </a:rPr>
              <a:t>r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ado</a:t>
            </a:r>
            <a:r>
              <a:rPr sz="2391" b="1" spc="-36" baseline="1706" dirty="0" smtClean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al</a:t>
            </a:r>
            <a:r>
              <a:rPr sz="2391" b="1" spc="-21" baseline="1706" dirty="0" smtClean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final</a:t>
            </a:r>
            <a:r>
              <a:rPr sz="2391" b="1" spc="-24" baseline="1706" dirty="0" smtClean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391" b="1" spc="-4" baseline="1706" dirty="0" smtClean="0">
                <a:solidFill>
                  <a:srgbClr val="44536A"/>
                </a:solidFill>
                <a:latin typeface="Calibri"/>
                <a:cs typeface="Calibri"/>
              </a:rPr>
              <a:t>d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el</a:t>
            </a:r>
            <a:r>
              <a:rPr sz="2391" b="1" spc="-20" baseline="1706" dirty="0" smtClean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391" b="1" spc="4" baseline="1706" dirty="0" err="1" smtClean="0">
                <a:solidFill>
                  <a:srgbClr val="44536A"/>
                </a:solidFill>
                <a:latin typeface="Calibri"/>
                <a:cs typeface="Calibri"/>
              </a:rPr>
              <a:t>c</a:t>
            </a:r>
            <a:r>
              <a:rPr sz="2391" b="1" spc="-4" baseline="1706" dirty="0" err="1" smtClean="0">
                <a:solidFill>
                  <a:srgbClr val="44536A"/>
                </a:solidFill>
                <a:latin typeface="Calibri"/>
                <a:cs typeface="Calibri"/>
              </a:rPr>
              <a:t>ua</a:t>
            </a:r>
            <a:r>
              <a:rPr sz="2391" b="1" baseline="1706" dirty="0" err="1" smtClean="0">
                <a:solidFill>
                  <a:srgbClr val="44536A"/>
                </a:solidFill>
                <a:latin typeface="Calibri"/>
                <a:cs typeface="Calibri"/>
              </a:rPr>
              <a:t>tr</a:t>
            </a:r>
            <a:r>
              <a:rPr lang="es-CO"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sz="2391" b="1" baseline="1706" dirty="0" err="1" smtClean="0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sz="2391" b="1" spc="-4" baseline="1706" dirty="0" err="1" smtClean="0">
                <a:solidFill>
                  <a:srgbClr val="44536A"/>
                </a:solidFill>
                <a:latin typeface="Calibri"/>
                <a:cs typeface="Calibri"/>
              </a:rPr>
              <a:t>n</a:t>
            </a:r>
            <a:r>
              <a:rPr sz="2391" b="1" baseline="1706" dirty="0" err="1" smtClean="0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sz="2391" b="1" spc="9" baseline="1706" dirty="0" err="1" smtClean="0">
                <a:solidFill>
                  <a:srgbClr val="44536A"/>
                </a:solidFill>
                <a:latin typeface="Calibri"/>
                <a:cs typeface="Calibri"/>
              </a:rPr>
              <a:t>o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:</a:t>
            </a:r>
            <a:r>
              <a:rPr lang="es-CO"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s-CO" sz="2391" b="1" baseline="1706" dirty="0" smtClean="0">
                <a:latin typeface="Calibri"/>
                <a:cs typeface="Calibri"/>
              </a:rPr>
              <a:t>297</a:t>
            </a:r>
            <a:endParaRPr sz="1594" dirty="0" smtClean="0">
              <a:latin typeface="Calibri"/>
              <a:cs typeface="Calibri"/>
            </a:endParaRPr>
          </a:p>
          <a:p>
            <a:pPr marL="91038">
              <a:lnSpc>
                <a:spcPts val="1913"/>
              </a:lnSpc>
            </a:pPr>
            <a:r>
              <a:rPr sz="2391" b="1" spc="-79" baseline="1706" dirty="0" smtClean="0">
                <a:solidFill>
                  <a:srgbClr val="44536A"/>
                </a:solidFill>
                <a:latin typeface="Calibri"/>
                <a:cs typeface="Calibri"/>
              </a:rPr>
              <a:t>V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r>
              <a:rPr sz="2391" b="1" spc="4" baseline="1706" dirty="0" smtClean="0">
                <a:solidFill>
                  <a:srgbClr val="44536A"/>
                </a:solidFill>
                <a:latin typeface="Calibri"/>
                <a:cs typeface="Calibri"/>
              </a:rPr>
              <a:t>lo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r</a:t>
            </a:r>
            <a:r>
              <a:rPr sz="2391" b="1" spc="-35" baseline="1706" dirty="0" smtClean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391" b="1" spc="-4" baseline="1706" dirty="0" smtClean="0">
                <a:solidFill>
                  <a:srgbClr val="44536A"/>
                </a:solidFill>
                <a:latin typeface="Calibri"/>
                <a:cs typeface="Calibri"/>
              </a:rPr>
              <a:t>p</a:t>
            </a:r>
            <a:r>
              <a:rPr sz="2391" b="1" spc="-29" baseline="1706" dirty="0" smtClean="0">
                <a:solidFill>
                  <a:srgbClr val="44536A"/>
                </a:solidFill>
                <a:latin typeface="Calibri"/>
                <a:cs typeface="Calibri"/>
              </a:rPr>
              <a:t>r</a:t>
            </a:r>
            <a:r>
              <a:rPr sz="2391" b="1" spc="4" baseline="1706" dirty="0" smtClean="0">
                <a:solidFill>
                  <a:srgbClr val="44536A"/>
                </a:solidFill>
                <a:latin typeface="Calibri"/>
                <a:cs typeface="Calibri"/>
              </a:rPr>
              <a:t>o</a:t>
            </a:r>
            <a:r>
              <a:rPr sz="2391" b="1" spc="-4" baseline="1706" dirty="0" smtClean="0">
                <a:solidFill>
                  <a:srgbClr val="44536A"/>
                </a:solidFill>
                <a:latin typeface="Calibri"/>
                <a:cs typeface="Calibri"/>
              </a:rPr>
              <a:t>du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c</a:t>
            </a:r>
            <a:r>
              <a:rPr sz="2391" b="1" spc="-14" baseline="1706" dirty="0" smtClean="0">
                <a:solidFill>
                  <a:srgbClr val="44536A"/>
                </a:solidFill>
                <a:latin typeface="Calibri"/>
                <a:cs typeface="Calibri"/>
              </a:rPr>
              <a:t>t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o</a:t>
            </a:r>
            <a:r>
              <a:rPr sz="2391" b="1" spc="-25" baseline="1706" dirty="0" smtClean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espe</a:t>
            </a:r>
            <a:r>
              <a:rPr sz="2391" b="1" spc="-44" baseline="1706" dirty="0" smtClean="0">
                <a:solidFill>
                  <a:srgbClr val="44536A"/>
                </a:solidFill>
                <a:latin typeface="Calibri"/>
                <a:cs typeface="Calibri"/>
              </a:rPr>
              <a:t>r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ado</a:t>
            </a:r>
            <a:r>
              <a:rPr sz="2391" b="1" spc="-36" baseline="1706" dirty="0" smtClean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al</a:t>
            </a:r>
            <a:r>
              <a:rPr sz="2391" b="1" spc="-21" baseline="1706" dirty="0" smtClean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final</a:t>
            </a:r>
            <a:r>
              <a:rPr sz="2391" b="1" spc="-24" baseline="1706" dirty="0" smtClean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391" b="1" spc="-4" baseline="1706" dirty="0" smtClean="0">
                <a:solidFill>
                  <a:srgbClr val="44536A"/>
                </a:solidFill>
                <a:latin typeface="Calibri"/>
                <a:cs typeface="Calibri"/>
              </a:rPr>
              <a:t>d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sz="2391" b="1" spc="-6" baseline="1706" dirty="0" smtClean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la</a:t>
            </a:r>
            <a:r>
              <a:rPr sz="2391" b="1" spc="-21" baseline="1706" dirty="0" smtClean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vi</a:t>
            </a:r>
            <a:r>
              <a:rPr sz="2391" b="1" spc="-9" baseline="1706" dirty="0" smtClean="0">
                <a:solidFill>
                  <a:srgbClr val="44536A"/>
                </a:solidFill>
                <a:latin typeface="Calibri"/>
                <a:cs typeface="Calibri"/>
              </a:rPr>
              <a:t>g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encia</a:t>
            </a:r>
            <a:r>
              <a:rPr sz="2391" b="1" spc="-49" baseline="1706" dirty="0" smtClean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391" b="1" spc="-4" baseline="1706" dirty="0" smtClean="0">
                <a:solidFill>
                  <a:srgbClr val="44536A"/>
                </a:solidFill>
                <a:latin typeface="Calibri"/>
                <a:cs typeface="Calibri"/>
              </a:rPr>
              <a:t>2020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:</a:t>
            </a:r>
            <a:r>
              <a:rPr lang="es-CO"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s-CO" sz="2391" b="1" baseline="1706" dirty="0" smtClean="0">
                <a:latin typeface="Calibri"/>
                <a:cs typeface="Calibri"/>
              </a:rPr>
              <a:t>15</a:t>
            </a:r>
            <a:endParaRPr sz="1594" dirty="0" smtClean="0">
              <a:latin typeface="Calibri"/>
              <a:cs typeface="Calibri"/>
            </a:endParaRPr>
          </a:p>
          <a:p>
            <a:pPr marL="91038">
              <a:lnSpc>
                <a:spcPts val="1913"/>
              </a:lnSpc>
            </a:pPr>
            <a:r>
              <a:rPr sz="2391" b="1" spc="-79" baseline="1706" dirty="0" smtClean="0">
                <a:solidFill>
                  <a:srgbClr val="44536A"/>
                </a:solidFill>
                <a:latin typeface="Calibri"/>
                <a:cs typeface="Calibri"/>
              </a:rPr>
              <a:t>V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r>
              <a:rPr sz="2391" b="1" spc="4" baseline="1706" dirty="0" smtClean="0">
                <a:solidFill>
                  <a:srgbClr val="44536A"/>
                </a:solidFill>
                <a:latin typeface="Calibri"/>
                <a:cs typeface="Calibri"/>
              </a:rPr>
              <a:t>lo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r</a:t>
            </a:r>
            <a:r>
              <a:rPr sz="2391" b="1" spc="-35" baseline="1706" dirty="0" smtClean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al</a:t>
            </a:r>
            <a:r>
              <a:rPr sz="2391" b="1" spc="-21" baseline="1706" dirty="0" smtClean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391" b="1" baseline="1706" dirty="0" err="1" smtClean="0">
                <a:solidFill>
                  <a:srgbClr val="44536A"/>
                </a:solidFill>
                <a:latin typeface="Calibri"/>
                <a:cs typeface="Calibri"/>
              </a:rPr>
              <a:t>fina</a:t>
            </a:r>
            <a:r>
              <a:rPr sz="2391" b="1" spc="4" baseline="1706" dirty="0" err="1" smtClean="0">
                <a:solidFill>
                  <a:srgbClr val="44536A"/>
                </a:solidFill>
                <a:latin typeface="Calibri"/>
                <a:cs typeface="Calibri"/>
              </a:rPr>
              <a:t>l</a:t>
            </a:r>
            <a:r>
              <a:rPr sz="2391" b="1" baseline="1706" dirty="0" err="1" smtClean="0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sz="2391" b="1" spc="-19" baseline="1706" dirty="0" err="1" smtClean="0">
                <a:solidFill>
                  <a:srgbClr val="44536A"/>
                </a:solidFill>
                <a:latin typeface="Calibri"/>
                <a:cs typeface="Calibri"/>
              </a:rPr>
              <a:t>z</a:t>
            </a:r>
            <a:r>
              <a:rPr sz="2391" b="1" baseline="1706" dirty="0" err="1" smtClean="0">
                <a:solidFill>
                  <a:srgbClr val="44536A"/>
                </a:solidFill>
                <a:latin typeface="Calibri"/>
                <a:cs typeface="Calibri"/>
              </a:rPr>
              <a:t>ar</a:t>
            </a:r>
            <a:r>
              <a:rPr sz="2391" b="1" spc="-43" baseline="1706" dirty="0" smtClean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el</a:t>
            </a:r>
            <a:r>
              <a:rPr sz="2391" b="1" spc="-21" baseline="1706" dirty="0" smtClean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391" b="1" baseline="1706" dirty="0" err="1" smtClean="0">
                <a:solidFill>
                  <a:srgbClr val="44536A"/>
                </a:solidFill>
                <a:latin typeface="Calibri"/>
                <a:cs typeface="Calibri"/>
              </a:rPr>
              <a:t>trime</a:t>
            </a:r>
            <a:r>
              <a:rPr sz="2391" b="1" spc="-14" baseline="1706" dirty="0" err="1" smtClean="0">
                <a:solidFill>
                  <a:srgbClr val="44536A"/>
                </a:solidFill>
                <a:latin typeface="Calibri"/>
                <a:cs typeface="Calibri"/>
              </a:rPr>
              <a:t>s</a:t>
            </a:r>
            <a:r>
              <a:rPr sz="2391" b="1" baseline="1706" dirty="0" err="1" smtClean="0">
                <a:solidFill>
                  <a:srgbClr val="44536A"/>
                </a:solidFill>
                <a:latin typeface="Calibri"/>
                <a:cs typeface="Calibri"/>
              </a:rPr>
              <a:t>t</a:t>
            </a:r>
            <a:r>
              <a:rPr sz="2391" b="1" spc="-14" baseline="1706" dirty="0" err="1" smtClean="0">
                <a:solidFill>
                  <a:srgbClr val="44536A"/>
                </a:solidFill>
                <a:latin typeface="Calibri"/>
                <a:cs typeface="Calibri"/>
              </a:rPr>
              <a:t>r</a:t>
            </a:r>
            <a:r>
              <a:rPr sz="2391" b="1" baseline="1706" dirty="0" err="1" smtClean="0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sz="2391" b="1" spc="-61" baseline="1706" dirty="0" smtClean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3</a:t>
            </a:r>
            <a:r>
              <a:rPr sz="2391" b="1" spc="-3" baseline="1706" dirty="0" smtClean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391" b="1" spc="-4" baseline="1706" dirty="0" smtClean="0">
                <a:solidFill>
                  <a:srgbClr val="44536A"/>
                </a:solidFill>
                <a:latin typeface="Calibri"/>
                <a:cs typeface="Calibri"/>
              </a:rPr>
              <a:t>d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sz="2391" b="1" spc="-6" baseline="1706" dirty="0" smtClean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391" b="1" spc="-4" baseline="1706" dirty="0" smtClean="0">
                <a:solidFill>
                  <a:srgbClr val="44536A"/>
                </a:solidFill>
                <a:latin typeface="Calibri"/>
                <a:cs typeface="Calibri"/>
              </a:rPr>
              <a:t>2020</a:t>
            </a:r>
            <a:r>
              <a:rPr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:</a:t>
            </a:r>
            <a:r>
              <a:rPr lang="es-CO" sz="2391" b="1" baseline="1706" dirty="0" smtClean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s-CO" sz="2391" b="1" baseline="1706" dirty="0" smtClean="0">
                <a:latin typeface="Calibri"/>
                <a:cs typeface="Calibri"/>
              </a:rPr>
              <a:t>0</a:t>
            </a:r>
          </a:p>
          <a:p>
            <a:pPr marL="91038">
              <a:lnSpc>
                <a:spcPts val="1913"/>
              </a:lnSpc>
            </a:pPr>
            <a:r>
              <a:rPr lang="es-ES" sz="2391" b="1" spc="-4" baseline="1706" dirty="0">
                <a:solidFill>
                  <a:srgbClr val="44536A"/>
                </a:solidFill>
                <a:latin typeface="Calibri"/>
                <a:cs typeface="Calibri"/>
              </a:rPr>
              <a:t>Valor al finalizar el trimestre 4 de 2020:</a:t>
            </a:r>
            <a:r>
              <a:rPr lang="es-ES" sz="2391" b="1" baseline="1706" dirty="0" smtClean="0">
                <a:latin typeface="Calibri"/>
                <a:cs typeface="Calibri"/>
              </a:rPr>
              <a:t> 15</a:t>
            </a:r>
            <a:endParaRPr sz="1594" dirty="0">
              <a:latin typeface="Calibri"/>
              <a:cs typeface="Calibri"/>
            </a:endParaRPr>
          </a:p>
        </p:txBody>
      </p:sp>
      <p:sp>
        <p:nvSpPr>
          <p:cNvPr id="49" name="Subtítulo 2"/>
          <p:cNvSpPr txBox="1">
            <a:spLocks/>
          </p:cNvSpPr>
          <p:nvPr/>
        </p:nvSpPr>
        <p:spPr>
          <a:xfrm>
            <a:off x="218876" y="630499"/>
            <a:ext cx="1738281" cy="547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chemeClr val="bg1"/>
                </a:solidFill>
              </a:rPr>
              <a:t>PROGRAMA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-363696" y="5864118"/>
            <a:ext cx="39757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DEPENDENCIAS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CORRESPONSABLES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-162243" y="6104467"/>
            <a:ext cx="8494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1" indent="-76200" defTabSz="631825" fontAlgn="ctr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Secretaría </a:t>
            </a:r>
            <a:r>
              <a:rPr lang="es-MX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de Hacienda</a:t>
            </a:r>
            <a:endParaRPr lang="es-MX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33400" lvl="1" indent="-76200" fontAlgn="ctr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Secretaria de Planeación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1003997" y="904109"/>
            <a:ext cx="10870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3.2.2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 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UNA EFICIENTE 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PLANEACIÓN 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TERRITORIAL Y FISCAL</a:t>
            </a:r>
          </a:p>
        </p:txBody>
      </p:sp>
      <p:graphicFrame>
        <p:nvGraphicFramePr>
          <p:cNvPr id="41" name="Tab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9079441"/>
              </p:ext>
            </p:extLst>
          </p:nvPr>
        </p:nvGraphicFramePr>
        <p:xfrm>
          <a:off x="5706502" y="1742569"/>
          <a:ext cx="6413276" cy="131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2216">
                  <a:extLst>
                    <a:ext uri="{9D8B030D-6E8A-4147-A177-3AD203B41FA5}">
                      <a16:colId xmlns="" xmlns:a16="http://schemas.microsoft.com/office/drawing/2014/main" val="3688020916"/>
                    </a:ext>
                  </a:extLst>
                </a:gridCol>
                <a:gridCol w="1753247">
                  <a:extLst>
                    <a:ext uri="{9D8B030D-6E8A-4147-A177-3AD203B41FA5}">
                      <a16:colId xmlns="" xmlns:a16="http://schemas.microsoft.com/office/drawing/2014/main" val="286929452"/>
                    </a:ext>
                  </a:extLst>
                </a:gridCol>
                <a:gridCol w="1738184">
                  <a:extLst>
                    <a:ext uri="{9D8B030D-6E8A-4147-A177-3AD203B41FA5}">
                      <a16:colId xmlns="" xmlns:a16="http://schemas.microsoft.com/office/drawing/2014/main" val="2310191384"/>
                    </a:ext>
                  </a:extLst>
                </a:gridCol>
                <a:gridCol w="1219629">
                  <a:extLst>
                    <a:ext uri="{9D8B030D-6E8A-4147-A177-3AD203B41FA5}">
                      <a16:colId xmlns="" xmlns:a16="http://schemas.microsoft.com/office/drawing/2014/main" val="3707762219"/>
                    </a:ext>
                  </a:extLst>
                </a:gridCol>
              </a:tblGrid>
              <a:tr h="62972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400" b="1" u="none" strike="noStrike" dirty="0">
                          <a:effectLst/>
                        </a:rPr>
                        <a:t>FUENTE PRINCIPAL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400" b="1" u="none" strike="noStrike" dirty="0">
                          <a:effectLst/>
                        </a:rPr>
                        <a:t>VALOR PROYECTADO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400" b="1" u="none" strike="noStrike" dirty="0">
                          <a:effectLst/>
                        </a:rPr>
                        <a:t>OTRAS </a:t>
                      </a:r>
                      <a:r>
                        <a:rPr lang="en-US" sz="1400" b="1" u="none" strike="noStrike" dirty="0" smtClean="0">
                          <a:effectLst/>
                        </a:rPr>
                        <a:t>FUENTES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400" b="1" u="none" strike="noStrike" dirty="0">
                          <a:effectLst/>
                        </a:rPr>
                        <a:t>VALOR TOTAL  PRODUCTO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0" marT="0" marB="0" anchor="ctr"/>
                </a:tc>
                <a:extLst>
                  <a:ext uri="{0D108BD9-81ED-4DB2-BD59-A6C34878D82A}">
                    <a16:rowId xmlns="" xmlns:a16="http://schemas.microsoft.com/office/drawing/2014/main" val="3980858755"/>
                  </a:ext>
                </a:extLst>
              </a:tr>
              <a:tr h="680920">
                <a:tc>
                  <a:txBody>
                    <a:bodyPr/>
                    <a:lstStyle/>
                    <a:p>
                      <a:pPr lvl="0" algn="l" fontAlgn="ctr"/>
                      <a:r>
                        <a:rPr lang="es-E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RP</a:t>
                      </a:r>
                      <a:r>
                        <a:rPr lang="es-E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Recursos Propios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$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40,567,136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400" u="none" strike="noStrike" dirty="0" smtClean="0">
                          <a:effectLst/>
                        </a:rPr>
                        <a:t>----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En ejecución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0" marT="0" marB="0" anchor="ctr"/>
                </a:tc>
                <a:extLst>
                  <a:ext uri="{0D108BD9-81ED-4DB2-BD59-A6C34878D82A}">
                    <a16:rowId xmlns="" xmlns:a16="http://schemas.microsoft.com/office/drawing/2014/main" val="442603286"/>
                  </a:ext>
                </a:extLst>
              </a:tr>
            </a:tbl>
          </a:graphicData>
        </a:graphic>
      </p:graphicFrame>
      <p:sp>
        <p:nvSpPr>
          <p:cNvPr id="42" name="Rectángulo 41"/>
          <p:cNvSpPr/>
          <p:nvPr/>
        </p:nvSpPr>
        <p:spPr>
          <a:xfrm>
            <a:off x="-325576" y="3380283"/>
            <a:ext cx="341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INDICADOR DE RESULTADO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37466" y="3662466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O" sz="1600" b="1" dirty="0"/>
              <a:t>N</a:t>
            </a:r>
            <a:r>
              <a:rPr lang="es-CO" sz="1600" b="1" dirty="0" smtClean="0"/>
              <a:t>úmero de bienes inmuebles propiedad del Municipio identificados y legalizados.</a:t>
            </a:r>
            <a:endParaRPr lang="es-CO" sz="1600" b="1" dirty="0"/>
          </a:p>
        </p:txBody>
      </p:sp>
      <p:sp>
        <p:nvSpPr>
          <p:cNvPr id="44" name="Rectángulo 43"/>
          <p:cNvSpPr/>
          <p:nvPr/>
        </p:nvSpPr>
        <p:spPr>
          <a:xfrm>
            <a:off x="337466" y="4861463"/>
            <a:ext cx="5156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ctr"/>
            <a:r>
              <a:rPr lang="es-CO" sz="1600" b="1" dirty="0">
                <a:solidFill>
                  <a:schemeClr val="dk1"/>
                </a:solidFill>
              </a:rPr>
              <a:t>Identificación de 297 bienes inmuebles propiedad del Municipio de </a:t>
            </a:r>
            <a:r>
              <a:rPr lang="es-CO" sz="1600" b="1" dirty="0" smtClean="0">
                <a:solidFill>
                  <a:schemeClr val="dk1"/>
                </a:solidFill>
              </a:rPr>
              <a:t>Bello.</a:t>
            </a:r>
            <a:endParaRPr lang="es-CO" sz="1600" b="1" dirty="0">
              <a:solidFill>
                <a:schemeClr val="dk1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-325576" y="4551409"/>
            <a:ext cx="17379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ACTIVIDAD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7" name="object 39"/>
          <p:cNvSpPr/>
          <p:nvPr/>
        </p:nvSpPr>
        <p:spPr>
          <a:xfrm>
            <a:off x="5598067" y="3571367"/>
            <a:ext cx="6462210" cy="3143038"/>
          </a:xfrm>
          <a:custGeom>
            <a:avLst/>
            <a:gdLst/>
            <a:ahLst/>
            <a:cxnLst/>
            <a:rect l="l" t="t" r="r" b="b"/>
            <a:pathLst>
              <a:path w="6486144" h="3154679">
                <a:moveTo>
                  <a:pt x="0" y="3154679"/>
                </a:moveTo>
                <a:lnTo>
                  <a:pt x="6486144" y="3154679"/>
                </a:lnTo>
                <a:lnTo>
                  <a:pt x="6486144" y="0"/>
                </a:lnTo>
                <a:lnTo>
                  <a:pt x="0" y="0"/>
                </a:lnTo>
                <a:lnTo>
                  <a:pt x="0" y="3154679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P</a:t>
            </a:r>
            <a:r>
              <a:rPr lang="es-ES" sz="1600" b="1" dirty="0" smtClean="0"/>
              <a:t>roceso </a:t>
            </a:r>
            <a:r>
              <a:rPr lang="es-ES" sz="1600" b="1" dirty="0"/>
              <a:t>de legalización de 14 </a:t>
            </a:r>
            <a:r>
              <a:rPr lang="es-ES" sz="1600" b="1" dirty="0" smtClean="0"/>
              <a:t>matrículas inmobiliarias.</a:t>
            </a:r>
          </a:p>
          <a:p>
            <a:pPr marL="804863">
              <a:buFont typeface="Arial" panose="020B0604020202020204" pitchFamily="34" charset="0"/>
              <a:buChar char="•"/>
            </a:pPr>
            <a:r>
              <a:rPr lang="es-ES" sz="1600" dirty="0" smtClean="0"/>
              <a:t>Dirección Local Salud </a:t>
            </a:r>
          </a:p>
          <a:p>
            <a:pPr marL="804863">
              <a:buFont typeface="Arial" panose="020B0604020202020204" pitchFamily="34" charset="0"/>
              <a:buChar char="•"/>
            </a:pPr>
            <a:r>
              <a:rPr lang="es-ES" sz="1600" dirty="0" smtClean="0"/>
              <a:t>Instituciones educativas</a:t>
            </a:r>
          </a:p>
          <a:p>
            <a:pPr marL="804863">
              <a:buFont typeface="Arial" panose="020B0604020202020204" pitchFamily="34" charset="0"/>
              <a:buChar char="•"/>
            </a:pPr>
            <a:r>
              <a:rPr lang="es-ES" sz="1600" dirty="0" smtClean="0"/>
              <a:t>Hospital </a:t>
            </a:r>
            <a:r>
              <a:rPr lang="es-ES" sz="1600" dirty="0" err="1" smtClean="0"/>
              <a:t>Rosalpi</a:t>
            </a:r>
            <a:endParaRPr lang="es-ES" sz="1600" dirty="0" smtClean="0"/>
          </a:p>
          <a:p>
            <a:pPr marL="804863">
              <a:buFont typeface="Arial" panose="020B0604020202020204" pitchFamily="34" charset="0"/>
              <a:buChar char="•"/>
            </a:pPr>
            <a:r>
              <a:rPr lang="es-ES" sz="1600" dirty="0" smtClean="0"/>
              <a:t>Vías públicas</a:t>
            </a:r>
          </a:p>
          <a:p>
            <a:pPr marL="804863">
              <a:buFont typeface="Arial" panose="020B0604020202020204" pitchFamily="34" charset="0"/>
              <a:buChar char="•"/>
            </a:pPr>
            <a:r>
              <a:rPr lang="es-ES" sz="1600" dirty="0" smtClean="0"/>
              <a:t>Piamonte</a:t>
            </a:r>
            <a:endParaRPr lang="es-E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P</a:t>
            </a:r>
            <a:r>
              <a:rPr lang="es-ES" sz="1600" b="1" dirty="0" smtClean="0"/>
              <a:t>roceso </a:t>
            </a:r>
            <a:r>
              <a:rPr lang="es-ES" sz="1600" b="1" dirty="0"/>
              <a:t>de legalización de 15 </a:t>
            </a:r>
            <a:r>
              <a:rPr lang="es-ES" sz="1600" b="1" dirty="0" smtClean="0"/>
              <a:t>matrículas </a:t>
            </a:r>
            <a:r>
              <a:rPr lang="es-ES" sz="1600" b="1" dirty="0"/>
              <a:t>para vías y 11 de zonas verdes con la Constructora Capital.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P</a:t>
            </a:r>
            <a:r>
              <a:rPr lang="es-ES" sz="1600" b="1" dirty="0" smtClean="0"/>
              <a:t>roceso </a:t>
            </a:r>
            <a:r>
              <a:rPr lang="es-ES" sz="1600" b="1" dirty="0"/>
              <a:t>de legalización y recibo a</a:t>
            </a:r>
            <a:r>
              <a:rPr lang="es-ES" sz="1600" b="1" dirty="0" smtClean="0"/>
              <a:t> </a:t>
            </a:r>
            <a:r>
              <a:rPr lang="es-ES" sz="1600" b="1" dirty="0"/>
              <a:t>la constructora Hato </a:t>
            </a:r>
            <a:r>
              <a:rPr lang="es-ES" sz="1600" b="1" dirty="0" smtClean="0"/>
              <a:t>Campestre.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xmlns="" val="12852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>
            <a:extLst>
              <a:ext uri="{FF2B5EF4-FFF2-40B4-BE49-F238E27FC236}">
                <a16:creationId xmlns:a16="http://schemas.microsoft.com/office/drawing/2014/main" xmlns="" id="{5F208966-D255-4C4E-AD44-B6095B04141A}"/>
              </a:ext>
            </a:extLst>
          </p:cNvPr>
          <p:cNvSpPr txBox="1">
            <a:spLocks/>
          </p:cNvSpPr>
          <p:nvPr/>
        </p:nvSpPr>
        <p:spPr>
          <a:xfrm>
            <a:off x="9834880" y="6465834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478289"/>
            <a:ext cx="12192000" cy="1062560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8"/>
          <p:cNvSpPr/>
          <p:nvPr/>
        </p:nvSpPr>
        <p:spPr>
          <a:xfrm>
            <a:off x="0" y="0"/>
            <a:ext cx="12192000" cy="478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93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218876" y="630499"/>
            <a:ext cx="1738281" cy="547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chemeClr val="bg1"/>
                </a:solidFill>
              </a:rPr>
              <a:t>PROGRAMA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03997" y="904109"/>
            <a:ext cx="10870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3.2.2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 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UNA EFICIENTE 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PLANEACIÓN 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TERRITORIAL Y FISCAL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23454" y="1540849"/>
            <a:ext cx="113260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CO" b="1" dirty="0"/>
          </a:p>
          <a:p>
            <a:r>
              <a:rPr lang="es-ES" b="1" dirty="0" smtClean="0"/>
              <a:t>PROCESO DE LEGALIZACIÓN Y ELABORACIÓN DE CONTRATOS DE COMODATO: </a:t>
            </a:r>
            <a:endParaRPr lang="es-CO" b="1" dirty="0"/>
          </a:p>
          <a:p>
            <a:pPr marL="892175" defTabSz="179388">
              <a:buFont typeface="Arial" panose="020B0604020202020204" pitchFamily="34" charset="0"/>
              <a:buChar char="•"/>
            </a:pPr>
            <a:r>
              <a:rPr lang="es-ES" dirty="0"/>
              <a:t>	</a:t>
            </a:r>
            <a:r>
              <a:rPr lang="es-ES" dirty="0" smtClean="0"/>
              <a:t>11 parroquias 			 </a:t>
            </a:r>
          </a:p>
          <a:p>
            <a:pPr marL="892175" defTabSz="179388">
              <a:buFont typeface="Arial" panose="020B0604020202020204" pitchFamily="34" charset="0"/>
              <a:buChar char="•"/>
            </a:pPr>
            <a:r>
              <a:rPr lang="es-ES" dirty="0"/>
              <a:t>	</a:t>
            </a:r>
            <a:r>
              <a:rPr lang="es-ES" dirty="0" smtClean="0"/>
              <a:t>3	juntas de acción </a:t>
            </a:r>
            <a:r>
              <a:rPr lang="es-ES" dirty="0"/>
              <a:t>c</a:t>
            </a:r>
            <a:r>
              <a:rPr lang="es-ES" dirty="0" smtClean="0"/>
              <a:t>omunal 	</a:t>
            </a:r>
          </a:p>
          <a:p>
            <a:pPr marL="892175" defTabSz="179388">
              <a:buFont typeface="Arial" panose="020B0604020202020204" pitchFamily="34" charset="0"/>
              <a:buChar char="•"/>
            </a:pPr>
            <a:r>
              <a:rPr lang="es-ES" dirty="0" smtClean="0"/>
              <a:t>	8	otras entidades		</a:t>
            </a:r>
          </a:p>
          <a:p>
            <a:endParaRPr lang="es-ES" dirty="0"/>
          </a:p>
          <a:p>
            <a:r>
              <a:rPr lang="es-ES" b="1" dirty="0"/>
              <a:t>PROCESO DE </a:t>
            </a:r>
            <a:r>
              <a:rPr lang="es-ES" b="1" dirty="0" smtClean="0"/>
              <a:t>LEGALIZACIÓN </a:t>
            </a:r>
            <a:r>
              <a:rPr lang="es-ES" b="1" dirty="0"/>
              <a:t>Y </a:t>
            </a:r>
            <a:r>
              <a:rPr lang="es-ES" b="1" dirty="0" smtClean="0"/>
              <a:t>ELABORACIÓN </a:t>
            </a:r>
            <a:r>
              <a:rPr lang="es-ES" b="1" dirty="0"/>
              <a:t>DE CONTRATOS DE ARRENDAMIENTO: </a:t>
            </a:r>
            <a:endParaRPr lang="es-ES" b="1" dirty="0" smtClean="0"/>
          </a:p>
          <a:p>
            <a:pPr marL="892175" defTabSz="179388">
              <a:buFont typeface="Arial" panose="020B0604020202020204" pitchFamily="34" charset="0"/>
              <a:buChar char="•"/>
            </a:pPr>
            <a:r>
              <a:rPr lang="es-ES" dirty="0" smtClean="0"/>
              <a:t>	</a:t>
            </a:r>
            <a:r>
              <a:rPr lang="es-ES" dirty="0"/>
              <a:t>Cajero Davivienda</a:t>
            </a:r>
          </a:p>
          <a:p>
            <a:pPr marL="892175" defTabSz="179388">
              <a:buFont typeface="Arial" panose="020B0604020202020204" pitchFamily="34" charset="0"/>
              <a:buChar char="•"/>
            </a:pPr>
            <a:r>
              <a:rPr lang="es-ES" dirty="0"/>
              <a:t>	Cajero Banco Popular</a:t>
            </a:r>
          </a:p>
          <a:p>
            <a:pPr marL="892175" defTabSz="179388">
              <a:buFont typeface="Arial" panose="020B0604020202020204" pitchFamily="34" charset="0"/>
              <a:buChar char="•"/>
            </a:pPr>
            <a:r>
              <a:rPr lang="es-ES" dirty="0"/>
              <a:t>	Cafetería Piamonte</a:t>
            </a:r>
          </a:p>
          <a:p>
            <a:pPr marL="892175" defTabSz="179388">
              <a:buFont typeface="Arial" panose="020B0604020202020204" pitchFamily="34" charset="0"/>
              <a:buChar char="•"/>
            </a:pPr>
            <a:r>
              <a:rPr lang="es-ES" dirty="0"/>
              <a:t>	2 </a:t>
            </a:r>
            <a:r>
              <a:rPr lang="es-ES" dirty="0" smtClean="0"/>
              <a:t>apartamentos </a:t>
            </a:r>
            <a:r>
              <a:rPr lang="es-ES" dirty="0"/>
              <a:t>Alquerías de Rosalpi</a:t>
            </a:r>
          </a:p>
          <a:p>
            <a:pPr marL="892175" defTabSz="179388">
              <a:buFont typeface="Arial" panose="020B0604020202020204" pitchFamily="34" charset="0"/>
              <a:buChar char="•"/>
            </a:pPr>
            <a:r>
              <a:rPr lang="es-ES" dirty="0"/>
              <a:t>	Local Alquerías de Rosalpi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Se requirió a la Secretaría de Gobierno el proceso de regularización del espacio público, para poder iniciar labores contractuales de arrendamiento.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xmlns="" val="30721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>
            <a:extLst>
              <a:ext uri="{FF2B5EF4-FFF2-40B4-BE49-F238E27FC236}">
                <a16:creationId xmlns:a16="http://schemas.microsoft.com/office/drawing/2014/main" xmlns="" id="{5F208966-D255-4C4E-AD44-B6095B04141A}"/>
              </a:ext>
            </a:extLst>
          </p:cNvPr>
          <p:cNvSpPr txBox="1">
            <a:spLocks/>
          </p:cNvSpPr>
          <p:nvPr/>
        </p:nvSpPr>
        <p:spPr>
          <a:xfrm>
            <a:off x="9834880" y="6465834"/>
            <a:ext cx="2357120" cy="4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s-CO" sz="20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JuntosPodemos</a:t>
            </a:r>
            <a:endParaRPr lang="es-CO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478289"/>
            <a:ext cx="12192000" cy="1062560"/>
          </a:xfrm>
          <a:prstGeom prst="rect">
            <a:avLst/>
          </a:prstGeom>
          <a:solidFill>
            <a:srgbClr val="004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8"/>
          <p:cNvSpPr/>
          <p:nvPr/>
        </p:nvSpPr>
        <p:spPr>
          <a:xfrm>
            <a:off x="0" y="0"/>
            <a:ext cx="12192000" cy="478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93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218876" y="630499"/>
            <a:ext cx="1738281" cy="547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chemeClr val="bg1"/>
                </a:solidFill>
              </a:rPr>
              <a:t>PROGRAMA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03997" y="904109"/>
            <a:ext cx="10870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3.2.2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 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UNA EFICIENTE 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PLANEACIÓN 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TERRITORIAL Y FISCAL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01735" y="1693059"/>
            <a:ext cx="11588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CO" sz="2000" b="1" dirty="0"/>
          </a:p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ACOMPAÑAMIENTO A LAS DEMÁS SECRETARÍAS:</a:t>
            </a:r>
            <a:endParaRPr lang="es-CO" sz="2800" dirty="0"/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3633173"/>
              </p:ext>
            </p:extLst>
          </p:nvPr>
        </p:nvGraphicFramePr>
        <p:xfrm>
          <a:off x="1207759" y="2642474"/>
          <a:ext cx="9549245" cy="56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6184"/>
                <a:gridCol w="7513061"/>
              </a:tblGrid>
              <a:tr h="238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smtClean="0">
                          <a:effectLst/>
                        </a:rPr>
                        <a:t>Secretaría</a:t>
                      </a:r>
                      <a:r>
                        <a:rPr lang="es-CO" sz="1800" b="1" u="none" strike="noStrike" baseline="0" dirty="0" smtClean="0">
                          <a:effectLst/>
                        </a:rPr>
                        <a:t> de Medio Ambiente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effectLst/>
                        </a:rPr>
                        <a:t>Adquisición de </a:t>
                      </a:r>
                      <a:r>
                        <a:rPr lang="es-CO" sz="1800" u="none" strike="noStrike" dirty="0" smtClean="0">
                          <a:effectLst/>
                        </a:rPr>
                        <a:t>bienes </a:t>
                      </a:r>
                      <a:r>
                        <a:rPr lang="es-CO" sz="1800" u="none" strike="noStrike" dirty="0">
                          <a:effectLst/>
                        </a:rPr>
                        <a:t>i</a:t>
                      </a:r>
                      <a:r>
                        <a:rPr lang="es-CO" sz="1800" u="none" strike="noStrike" dirty="0" smtClean="0">
                          <a:effectLst/>
                        </a:rPr>
                        <a:t>nmuebles </a:t>
                      </a:r>
                      <a:r>
                        <a:rPr lang="es-CO" sz="1800" u="none" strike="noStrike" dirty="0">
                          <a:effectLst/>
                        </a:rPr>
                        <a:t>para f</a:t>
                      </a:r>
                      <a:r>
                        <a:rPr lang="es-CO" sz="1800" u="none" strike="noStrike" dirty="0" smtClean="0">
                          <a:effectLst/>
                        </a:rPr>
                        <a:t>uentes hídricas.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 smtClean="0">
                          <a:effectLst/>
                        </a:rPr>
                        <a:t>Visitas </a:t>
                      </a:r>
                      <a:r>
                        <a:rPr lang="es-CO" sz="1800" u="none" strike="noStrike" dirty="0">
                          <a:effectLst/>
                        </a:rPr>
                        <a:t>a </a:t>
                      </a:r>
                      <a:r>
                        <a:rPr lang="es-CO" sz="1800" u="none" strike="noStrike" dirty="0" smtClean="0">
                          <a:effectLst/>
                        </a:rPr>
                        <a:t>bienes </a:t>
                      </a:r>
                      <a:r>
                        <a:rPr lang="es-CO" sz="1800" u="none" strike="noStrike" dirty="0">
                          <a:effectLst/>
                        </a:rPr>
                        <a:t>i</a:t>
                      </a:r>
                      <a:r>
                        <a:rPr lang="es-CO" sz="1800" u="none" strike="noStrike" dirty="0" smtClean="0">
                          <a:effectLst/>
                        </a:rPr>
                        <a:t>nmuebles </a:t>
                      </a:r>
                      <a:r>
                        <a:rPr lang="es-CO" sz="1800" u="none" strike="noStrike" dirty="0">
                          <a:effectLst/>
                        </a:rPr>
                        <a:t>para </a:t>
                      </a:r>
                      <a:r>
                        <a:rPr lang="es-CO" sz="1800" u="none" strike="noStrike" dirty="0" smtClean="0">
                          <a:effectLst/>
                        </a:rPr>
                        <a:t>viveros </a:t>
                      </a:r>
                      <a:r>
                        <a:rPr lang="es-CO" sz="1800" u="none" strike="noStrike" dirty="0">
                          <a:effectLst/>
                        </a:rPr>
                        <a:t>y huertas.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4629" y="3602730"/>
            <a:ext cx="3892761" cy="2248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2434" y="3602730"/>
            <a:ext cx="4000464" cy="2248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181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3049</TotalTime>
  <Words>1644</Words>
  <Application>Microsoft Office PowerPoint</Application>
  <PresentationFormat>Personalizado</PresentationFormat>
  <Paragraphs>317</Paragraphs>
  <Slides>22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Diapositiva 1</vt:lpstr>
      <vt:lpstr>Diapositiva 2</vt:lpstr>
      <vt:lpstr>Diapositiva 3</vt:lpstr>
      <vt:lpstr>CALIDAD</vt:lpstr>
      <vt:lpstr>Diapositiva 5</vt:lpstr>
      <vt:lpstr>INFORME DE GESTIÓN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Pinto Tridimenciudad</dc:creator>
  <cp:lastModifiedBy>erica.gomez</cp:lastModifiedBy>
  <cp:revision>121</cp:revision>
  <dcterms:created xsi:type="dcterms:W3CDTF">2020-05-04T22:54:32Z</dcterms:created>
  <dcterms:modified xsi:type="dcterms:W3CDTF">2020-11-09T22:24:29Z</dcterms:modified>
</cp:coreProperties>
</file>