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89" r:id="rId3"/>
    <p:sldId id="278" r:id="rId4"/>
    <p:sldId id="290" r:id="rId5"/>
    <p:sldId id="291" r:id="rId6"/>
    <p:sldId id="281" r:id="rId7"/>
    <p:sldId id="284" r:id="rId8"/>
    <p:sldId id="283" r:id="rId9"/>
    <p:sldId id="292" r:id="rId10"/>
    <p:sldId id="293" r:id="rId11"/>
    <p:sldId id="294" r:id="rId12"/>
    <p:sldId id="295" r:id="rId13"/>
    <p:sldId id="301" r:id="rId14"/>
    <p:sldId id="302" r:id="rId15"/>
    <p:sldId id="297" r:id="rId16"/>
    <p:sldId id="303" r:id="rId17"/>
    <p:sldId id="298" r:id="rId18"/>
    <p:sldId id="29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5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am.atehortua\Documents\Informe%20Recaudo%20Acuerdos%20de%20Pa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view3D>
      <c:rAngAx val="1"/>
    </c:view3D>
    <c:plotArea>
      <c:layout>
        <c:manualLayout>
          <c:layoutTarget val="inner"/>
          <c:xMode val="edge"/>
          <c:yMode val="edge"/>
          <c:x val="0.22057174103237101"/>
          <c:y val="5.6030183727034118E-2"/>
          <c:w val="0.41563801399825057"/>
          <c:h val="0.79558253135024715"/>
        </c:manualLayout>
      </c:layout>
      <c:bar3DChart>
        <c:barDir val="col"/>
        <c:grouping val="clustered"/>
        <c:ser>
          <c:idx val="0"/>
          <c:order val="0"/>
          <c:tx>
            <c:v>TOTAL RECAUDO</c:v>
          </c:tx>
          <c:cat>
            <c:numLit>
              <c:formatCode>General</c:formatCode>
              <c:ptCount val="1"/>
              <c:pt idx="0">
                <c:v>283921103</c:v>
              </c:pt>
            </c:numLit>
          </c:cat>
          <c:val>
            <c:numRef>
              <c:f>Hoja1!$A$1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BC-4294-9B68-08F24E05C122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Acuerdos de Pagos Incumplidos</c:v>
                </c:pt>
              </c:strCache>
            </c:strRef>
          </c:tx>
          <c:val>
            <c:numLit>
              <c:formatCode>General</c:formatCode>
              <c:ptCount val="1"/>
              <c:pt idx="0">
                <c:v>123117033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BC-4294-9B68-08F24E05C122}"/>
            </c:ext>
          </c:extLst>
        </c:ser>
        <c:ser>
          <c:idx val="2"/>
          <c:order val="2"/>
          <c:tx>
            <c:strRef>
              <c:f>Hoja1!$B$2</c:f>
              <c:strCache>
                <c:ptCount val="1"/>
                <c:pt idx="0">
                  <c:v>Comparendos y fotomultas sin prescripción</c:v>
                </c:pt>
              </c:strCache>
            </c:strRef>
          </c:tx>
          <c:val>
            <c:numLit>
              <c:formatCode>General</c:formatCode>
              <c:ptCount val="1"/>
              <c:pt idx="0">
                <c:v>91153960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BC-4294-9B68-08F24E05C122}"/>
            </c:ext>
          </c:extLst>
        </c:ser>
        <c:ser>
          <c:idx val="3"/>
          <c:order val="3"/>
          <c:tx>
            <c:strRef>
              <c:f>Hoja1!$C$2</c:f>
              <c:strCache>
                <c:ptCount val="1"/>
                <c:pt idx="0">
                  <c:v>Comparendos y fotomultas en prescrición</c:v>
                </c:pt>
              </c:strCache>
            </c:strRef>
          </c:tx>
          <c:val>
            <c:numLit>
              <c:formatCode>General</c:formatCode>
              <c:ptCount val="1"/>
              <c:pt idx="0">
                <c:v>46506615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BC-4294-9B68-08F24E05C122}"/>
            </c:ext>
          </c:extLst>
        </c:ser>
        <c:ser>
          <c:idx val="4"/>
          <c:order val="4"/>
          <c:tx>
            <c:strRef>
              <c:f>Hoja1!$D$2</c:f>
              <c:strCache>
                <c:ptCount val="1"/>
                <c:pt idx="0">
                  <c:v>Acuerdos de Pago en Prescripción</c:v>
                </c:pt>
              </c:strCache>
            </c:strRef>
          </c:tx>
          <c:val>
            <c:numLit>
              <c:formatCode>General</c:formatCode>
              <c:ptCount val="1"/>
              <c:pt idx="0">
                <c:v>23143495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BC-4294-9B68-08F24E05C122}"/>
            </c:ext>
          </c:extLst>
        </c:ser>
        <c:dLbls/>
        <c:shape val="cylinder"/>
        <c:axId val="103638144"/>
        <c:axId val="103639680"/>
        <c:axId val="0"/>
      </c:bar3DChart>
      <c:catAx>
        <c:axId val="103638144"/>
        <c:scaling>
          <c:orientation val="minMax"/>
        </c:scaling>
        <c:axPos val="b"/>
        <c:numFmt formatCode="General" sourceLinked="1"/>
        <c:tickLblPos val="nextTo"/>
        <c:crossAx val="103639680"/>
        <c:crosses val="autoZero"/>
        <c:auto val="1"/>
        <c:lblAlgn val="ctr"/>
        <c:lblOffset val="100"/>
      </c:catAx>
      <c:valAx>
        <c:axId val="103639680"/>
        <c:scaling>
          <c:orientation val="minMax"/>
        </c:scaling>
        <c:axPos val="l"/>
        <c:majorGridlines/>
        <c:numFmt formatCode="General" sourceLinked="1"/>
        <c:tickLblPos val="nextTo"/>
        <c:crossAx val="10363814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7982-E54D-4E23-8D9F-EED0E3C68D22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4BB84-ECAB-49EE-9513-8D71E2DB7C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4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4122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82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0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6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54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9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34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84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1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92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49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35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4A4B9-DFBF-4839-92E3-756C36A017C8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0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1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1" descr="00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5" y="0"/>
            <a:ext cx="12145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27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278595-1F76-4EA0-84F3-0000F4DCF327}"/>
              </a:ext>
            </a:extLst>
          </p:cNvPr>
          <p:cNvSpPr/>
          <p:nvPr/>
        </p:nvSpPr>
        <p:spPr>
          <a:xfrm>
            <a:off x="673302" y="727018"/>
            <a:ext cx="3726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ACTIVIDADES EJECUTADAS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EC7F692-C030-4CCA-BF49-AA8E12A78D96}"/>
              </a:ext>
            </a:extLst>
          </p:cNvPr>
          <p:cNvSpPr/>
          <p:nvPr/>
        </p:nvSpPr>
        <p:spPr>
          <a:xfrm>
            <a:off x="3763617" y="1398283"/>
            <a:ext cx="468305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Acuerdos de Pago Activo </a:t>
            </a:r>
            <a:r>
              <a:rPr lang="es-ES_tradnl" sz="2800" b="1" dirty="0" err="1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Ico</a:t>
            </a:r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 y Predial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B09BC9AB-AF67-4135-B8F8-D22D210D2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184890"/>
              </p:ext>
            </p:extLst>
          </p:nvPr>
        </p:nvGraphicFramePr>
        <p:xfrm>
          <a:off x="1391477" y="2358887"/>
          <a:ext cx="8865706" cy="3444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5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8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11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RESUMEN CONVENIO DE PAGO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6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AÑO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 $                       203.828.061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 $                          92.217.453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 $                       135.366.383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 $                       231.476.010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 $                       249.794.221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 $                       498.724.362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 $                       572.776.641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 $                    1.552.732.603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 $                    4.044.310.038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0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571.655.528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$                 8.488.536.828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25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3E28F84-910C-4705-81AC-216133921763}"/>
              </a:ext>
            </a:extLst>
          </p:cNvPr>
          <p:cNvSpPr/>
          <p:nvPr/>
        </p:nvSpPr>
        <p:spPr>
          <a:xfrm>
            <a:off x="450573" y="1398283"/>
            <a:ext cx="102041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2800" dirty="0">
                <a:ln w="22225">
                  <a:solidFill>
                    <a:schemeClr val="accent2"/>
                  </a:solidFill>
                  <a:prstDash val="solid"/>
                </a:ln>
              </a:rPr>
              <a:t>Procesos Activos de cobro coactivo ICO Y PREDIAL </a:t>
            </a:r>
            <a:r>
              <a:rPr lang="es-ES_tradnl" sz="3200" dirty="0"/>
              <a:t>13.353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0FAB1F55-FB94-4815-B289-BE5AFE1FB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5285996"/>
              </p:ext>
            </p:extLst>
          </p:nvPr>
        </p:nvGraphicFramePr>
        <p:xfrm>
          <a:off x="450574" y="2117036"/>
          <a:ext cx="1020417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4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473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VALOR DE LOS PROCESOS ACTIVO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dirty="0"/>
                        <a:t>$46.116.957.223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340E557-589F-4AED-8298-4F6E13F4A2C3}"/>
              </a:ext>
            </a:extLst>
          </p:cNvPr>
          <p:cNvSpPr/>
          <p:nvPr/>
        </p:nvSpPr>
        <p:spPr>
          <a:xfrm>
            <a:off x="450573" y="3829878"/>
            <a:ext cx="103234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Durante los meses julio a octubre</a:t>
            </a:r>
            <a:r>
              <a:rPr lang="es-ES_tradnl" dirty="0"/>
              <a:t> 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, se realiza mandamiento de pago, citación y embargo de cuentas bancarias a 5565 de los 7836 procesos que la dirección de rentas ha trasladado en la vigencia actual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xmlns="" id="{2A16FBD5-DA08-4C28-9D3D-ECEE34DEB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0582940"/>
              </p:ext>
            </p:extLst>
          </p:nvPr>
        </p:nvGraphicFramePr>
        <p:xfrm>
          <a:off x="1813461" y="5033701"/>
          <a:ext cx="850998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080">
                  <a:extLst>
                    <a:ext uri="{9D8B030D-6E8A-4147-A177-3AD203B41FA5}">
                      <a16:colId xmlns:a16="http://schemas.microsoft.com/office/drawing/2014/main" xmlns="" val="2728793161"/>
                    </a:ext>
                  </a:extLst>
                </a:gridCol>
                <a:gridCol w="5862901">
                  <a:extLst>
                    <a:ext uri="{9D8B030D-6E8A-4147-A177-3AD203B41FA5}">
                      <a16:colId xmlns:a16="http://schemas.microsoft.com/office/drawing/2014/main" xmlns="" val="4127882852"/>
                    </a:ext>
                  </a:extLst>
                </a:gridCol>
              </a:tblGrid>
              <a:tr h="326146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PROCESOS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VALOR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0512842"/>
                  </a:ext>
                </a:extLst>
              </a:tr>
              <a:tr h="577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/>
                        <a:t>7836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/>
                        <a:t>$18.162.825.135</a:t>
                      </a:r>
                      <a:endParaRPr lang="es-CO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83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9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278595-1F76-4EA0-84F3-0000F4DCF327}"/>
              </a:ext>
            </a:extLst>
          </p:cNvPr>
          <p:cNvSpPr/>
          <p:nvPr/>
        </p:nvSpPr>
        <p:spPr>
          <a:xfrm>
            <a:off x="673302" y="727018"/>
            <a:ext cx="3726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ACTIVIDADES EJECUTADAS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3E28F84-910C-4705-81AC-216133921763}"/>
              </a:ext>
            </a:extLst>
          </p:cNvPr>
          <p:cNvSpPr/>
          <p:nvPr/>
        </p:nvSpPr>
        <p:spPr>
          <a:xfrm>
            <a:off x="450573" y="1398283"/>
            <a:ext cx="1020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ACTIVO DE COMPARENDOS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0FAB1F55-FB94-4815-B289-BE5AFE1FB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2198687"/>
              </p:ext>
            </p:extLst>
          </p:nvPr>
        </p:nvGraphicFramePr>
        <p:xfrm>
          <a:off x="809267" y="4306957"/>
          <a:ext cx="10204173" cy="156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4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614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VALOR DE LOS PROCESOS ACTIVO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7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5400" dirty="0"/>
                        <a:t>$16,880,487,776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061E9FEF-DD52-4A71-A389-89039292A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3877454"/>
              </p:ext>
            </p:extLst>
          </p:nvPr>
        </p:nvGraphicFramePr>
        <p:xfrm>
          <a:off x="2557669" y="2305878"/>
          <a:ext cx="60429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495">
                  <a:extLst>
                    <a:ext uri="{9D8B030D-6E8A-4147-A177-3AD203B41FA5}">
                      <a16:colId xmlns:a16="http://schemas.microsoft.com/office/drawing/2014/main" xmlns="" val="2956902409"/>
                    </a:ext>
                  </a:extLst>
                </a:gridCol>
                <a:gridCol w="3021495">
                  <a:extLst>
                    <a:ext uri="{9D8B030D-6E8A-4147-A177-3AD203B41FA5}">
                      <a16:colId xmlns:a16="http://schemas.microsoft.com/office/drawing/2014/main" xmlns="" val="1119733216"/>
                    </a:ext>
                  </a:extLst>
                </a:gridCol>
              </a:tblGrid>
              <a:tr h="34787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2177449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r>
                        <a:rPr lang="es-MX" dirty="0"/>
                        <a:t>COMPARENDOS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/>
                        <a:t>$ 5.221.656.410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157561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r>
                        <a:rPr lang="es-MX" dirty="0"/>
                        <a:t>ALCOHOLEMIAS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/>
                        <a:t>$ 3.010.337.721 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991217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r>
                        <a:rPr lang="es-MX" dirty="0"/>
                        <a:t>FOTODETECCIONES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/>
                        <a:t>$ 8.648.493.645 </a:t>
                      </a:r>
                      <a:endParaRPr lang="es-CO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985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91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5477565"/>
              </p:ext>
            </p:extLst>
          </p:nvPr>
        </p:nvGraphicFramePr>
        <p:xfrm>
          <a:off x="3283528" y="1579727"/>
          <a:ext cx="5715000" cy="154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3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18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9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ACUERDOS DE PAGO INCUMPLIDOS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INFRACCIONES SIN PRESCRIPCIÓN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INFRACCIONES CON PRESCRIPCIÓN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ACUERDOS DE PAGO CON PRESCRIPCIÓN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TOTAL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$ 123.117.033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$  91.153.960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$ 46.506.615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$ 23.143.495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$ 283.921.103 aplicación</a:t>
                      </a:r>
                      <a:r>
                        <a:rPr lang="es-CO" sz="1200" baseline="0" dirty="0">
                          <a:effectLst/>
                        </a:rPr>
                        <a:t> Ley 2027</a:t>
                      </a: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79294" y="723872"/>
            <a:ext cx="706283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RECAUDO POR COBRO PERSUASIVO Y ACUERDOS DE PAGO AUTORIZADOS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TAQUILLA DESDE EL 01 DE AGOSTO HASTA EN 09 DE NOVIEMBRE DE 2020</a:t>
            </a:r>
            <a:endParaRPr kumimoji="0" lang="es-CO" altLang="es-CO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1693625952"/>
              </p:ext>
            </p:extLst>
          </p:nvPr>
        </p:nvGraphicFramePr>
        <p:xfrm>
          <a:off x="2679294" y="3720251"/>
          <a:ext cx="5886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9834880" y="6467717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rgbClr val="285B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1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3004287"/>
              </p:ext>
            </p:extLst>
          </p:nvPr>
        </p:nvGraphicFramePr>
        <p:xfrm>
          <a:off x="4316081" y="2106594"/>
          <a:ext cx="4002476" cy="408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1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0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RECAUDO 2020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MES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VALOR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ENERO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$ 1.005.934.994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FEBRERO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$ 1.036.466.782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</a:rPr>
                        <a:t>MARZO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$ 699.720.605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</a:rPr>
                        <a:t>ABRIL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$ 35.343.430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</a:rPr>
                        <a:t>MAYO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$ 103.251.985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</a:rPr>
                        <a:t>JUNIO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$ 948.699.838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</a:rPr>
                        <a:t>JULIO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$ 1.094.728.790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</a:rPr>
                        <a:t>AGOSTO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$ 1.123.699.615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</a:rPr>
                        <a:t>SEPTIEMBRE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$ 1.374.608.296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</a:rPr>
                        <a:t>OCTUBRE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$ 1.730.928.214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TOTAL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</a:rPr>
                        <a:t>$ 9.153.382.549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5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340E557-589F-4AED-8298-4F6E13F4A2C3}"/>
              </a:ext>
            </a:extLst>
          </p:cNvPr>
          <p:cNvSpPr/>
          <p:nvPr/>
        </p:nvSpPr>
        <p:spPr>
          <a:xfrm>
            <a:off x="936710" y="1225857"/>
            <a:ext cx="107612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La Dirección ha realizado 33322 mandamientos y citaciones en 2020 respecto a comparendos de transito de las vigencias 2017 y 2018 </a:t>
            </a: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25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278595-1F76-4EA0-84F3-0000F4DCF327}"/>
              </a:ext>
            </a:extLst>
          </p:cNvPr>
          <p:cNvSpPr/>
          <p:nvPr/>
        </p:nvSpPr>
        <p:spPr>
          <a:xfrm>
            <a:off x="673302" y="727018"/>
            <a:ext cx="3726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ACTIVIDADES EJECUTADAS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3E28F84-910C-4705-81AC-216133921763}"/>
              </a:ext>
            </a:extLst>
          </p:cNvPr>
          <p:cNvSpPr/>
          <p:nvPr/>
        </p:nvSpPr>
        <p:spPr>
          <a:xfrm>
            <a:off x="450573" y="1398283"/>
            <a:ext cx="1020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Prescripciones vigencia 2020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3E7CF89-CE54-4124-A569-5776662AB7B2}"/>
              </a:ext>
            </a:extLst>
          </p:cNvPr>
          <p:cNvSpPr/>
          <p:nvPr/>
        </p:nvSpPr>
        <p:spPr>
          <a:xfrm>
            <a:off x="1298713" y="2690336"/>
            <a:ext cx="89717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800" b="1" dirty="0">
                <a:solidFill>
                  <a:schemeClr val="accent5">
                    <a:lumMod val="75000"/>
                  </a:schemeClr>
                </a:solidFill>
              </a:rPr>
              <a:t>Durante la vigencia 2020 no se a decretado prescripciones de las obligaciones tributarias (predial-</a:t>
            </a:r>
            <a:r>
              <a:rPr lang="es-ES_tradnl" sz="2800" b="1" dirty="0" err="1">
                <a:solidFill>
                  <a:schemeClr val="accent5">
                    <a:lumMod val="75000"/>
                  </a:schemeClr>
                </a:solidFill>
              </a:rPr>
              <a:t>ico</a:t>
            </a:r>
            <a:r>
              <a:rPr lang="es-ES_tradnl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_tradnl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_tradnl" sz="2800" b="1" dirty="0">
                <a:solidFill>
                  <a:schemeClr val="accent5">
                    <a:lumMod val="75000"/>
                  </a:schemeClr>
                </a:solidFill>
              </a:rPr>
              <a:t>En materia de transito se han decretado prescripciones por valor de</a:t>
            </a:r>
            <a:r>
              <a:rPr lang="es-CO" sz="2800" dirty="0"/>
              <a:t> $    1.248.672.353 </a:t>
            </a:r>
            <a:endParaRPr lang="es-ES_tradnl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13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278595-1F76-4EA0-84F3-0000F4DCF327}"/>
              </a:ext>
            </a:extLst>
          </p:cNvPr>
          <p:cNvSpPr/>
          <p:nvPr/>
        </p:nvSpPr>
        <p:spPr>
          <a:xfrm>
            <a:off x="673302" y="727018"/>
            <a:ext cx="3726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ACTIVIDADES EJECUTADAS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3E28F84-910C-4705-81AC-216133921763}"/>
              </a:ext>
            </a:extLst>
          </p:cNvPr>
          <p:cNvSpPr/>
          <p:nvPr/>
        </p:nvSpPr>
        <p:spPr>
          <a:xfrm>
            <a:off x="450573" y="1398283"/>
            <a:ext cx="1020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COACTIVOS DE COMPARENDOS DE TRANSITO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340E557-589F-4AED-8298-4F6E13F4A2C3}"/>
              </a:ext>
            </a:extLst>
          </p:cNvPr>
          <p:cNvSpPr/>
          <p:nvPr/>
        </p:nvSpPr>
        <p:spPr>
          <a:xfrm>
            <a:off x="450573" y="2069548"/>
            <a:ext cx="10761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s-ES_tradnl" sz="2000" b="1" dirty="0">
                <a:solidFill>
                  <a:schemeClr val="accent5">
                    <a:lumMod val="75000"/>
                  </a:schemeClr>
                </a:solidFill>
              </a:rPr>
              <a:t>La Dirección ha realizado la prescripción de los comparendos de tránsito de las vigencias 2014, 2015 y 2016, hemos adelantado un plan de choque junto al apoyo de la Secretaria General (Servicio de Mensajería) y Servicios Administrativos, a la fecha se a garantizado la emisión de mandamientos de pagos y notificación de los comparendos 2017, 2018.</a:t>
            </a:r>
            <a:endParaRPr lang="es-ES_tradn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8301470"/>
              </p:ext>
            </p:extLst>
          </p:nvPr>
        </p:nvGraphicFramePr>
        <p:xfrm>
          <a:off x="3439380" y="3510566"/>
          <a:ext cx="4783603" cy="2972304"/>
        </p:xfrm>
        <a:graphic>
          <a:graphicData uri="http://schemas.openxmlformats.org/presentationml/2006/ole">
            <p:oleObj spid="_x0000_s4112" name="Hoja de cálculo" r:id="rId4" imgW="3038346" imgH="229564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730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278595-1F76-4EA0-84F3-0000F4DCF327}"/>
              </a:ext>
            </a:extLst>
          </p:cNvPr>
          <p:cNvSpPr/>
          <p:nvPr/>
        </p:nvSpPr>
        <p:spPr>
          <a:xfrm>
            <a:off x="673302" y="727018"/>
            <a:ext cx="3726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ACTIVIDADES EJECUTADAS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B8ED09A-ABF8-481B-9DE9-30443B27FBCF}"/>
              </a:ext>
            </a:extLst>
          </p:cNvPr>
          <p:cNvSpPr/>
          <p:nvPr/>
        </p:nvSpPr>
        <p:spPr>
          <a:xfrm>
            <a:off x="1378226" y="1398284"/>
            <a:ext cx="941525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DIRECCION ADMINISTRATIVA DE PAGOS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CUENTAS POR PAGAR A SEPTIEMBRE 2020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1FB0EF41-7A63-4CB3-A439-71E2A5DC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791464"/>
              </p:ext>
            </p:extLst>
          </p:nvPr>
        </p:nvGraphicFramePr>
        <p:xfrm>
          <a:off x="1709530" y="3137189"/>
          <a:ext cx="81253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12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SALDO AL MES DE SEPTIEMBRE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4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$33.601.946.711</a:t>
                      </a:r>
                      <a:endParaRPr lang="es-CO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17E37C2-4169-4618-9FA2-B8EA78596AAA}"/>
              </a:ext>
            </a:extLst>
          </p:cNvPr>
          <p:cNvSpPr/>
          <p:nvPr/>
        </p:nvSpPr>
        <p:spPr>
          <a:xfrm>
            <a:off x="1709530" y="4687166"/>
            <a:ext cx="8125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El saldo al 31 de diciembre 2019 de cuentas por pagar $73.784.262.389.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s-ES_tradnl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De la vigencia actual al mes de agosto no se tienen cuentas por pagar.</a:t>
            </a:r>
          </a:p>
        </p:txBody>
      </p:sp>
    </p:spTree>
    <p:extLst>
      <p:ext uri="{BB962C8B-B14F-4D97-AF65-F5344CB8AC3E}">
        <p14:creationId xmlns:p14="http://schemas.microsoft.com/office/powerpoint/2010/main" xmlns="" val="40644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278595-1F76-4EA0-84F3-0000F4DCF327}"/>
              </a:ext>
            </a:extLst>
          </p:cNvPr>
          <p:cNvSpPr/>
          <p:nvPr/>
        </p:nvSpPr>
        <p:spPr>
          <a:xfrm>
            <a:off x="673302" y="727018"/>
            <a:ext cx="3726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ACTIVIDADES EJECUTADAS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B00FFC24-1756-44F1-84D0-9D7C81437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2729663"/>
              </p:ext>
            </p:extLst>
          </p:nvPr>
        </p:nvGraphicFramePr>
        <p:xfrm>
          <a:off x="1103521" y="2117037"/>
          <a:ext cx="8292269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2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12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SALDO AL MES DE  SEPTIEMBRE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4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$58.916.471.078</a:t>
                      </a:r>
                      <a:endParaRPr lang="es-CO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A699990-7ECF-4C31-ABCF-FF1E57DE03E7}"/>
              </a:ext>
            </a:extLst>
          </p:cNvPr>
          <p:cNvSpPr/>
          <p:nvPr/>
        </p:nvSpPr>
        <p:spPr>
          <a:xfrm>
            <a:off x="1103521" y="1245704"/>
            <a:ext cx="82922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DEUDA PUBLICA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AA34AD4-F40D-417B-8D9C-F11515D53104}"/>
              </a:ext>
            </a:extLst>
          </p:cNvPr>
          <p:cNvSpPr/>
          <p:nvPr/>
        </p:nvSpPr>
        <p:spPr>
          <a:xfrm>
            <a:off x="1103521" y="3429000"/>
            <a:ext cx="829226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s-ES_tradnl" sz="2800" b="1" dirty="0">
                <a:solidFill>
                  <a:schemeClr val="accent5">
                    <a:lumMod val="75000"/>
                  </a:schemeClr>
                </a:solidFill>
              </a:rPr>
              <a:t>Bancolombia	$16.250.000.000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s-ES_tradnl" sz="2800" b="1" dirty="0">
                <a:solidFill>
                  <a:schemeClr val="accent5">
                    <a:lumMod val="75000"/>
                  </a:schemeClr>
                </a:solidFill>
              </a:rPr>
              <a:t>Banco Agrario	$42.666.471.078</a:t>
            </a:r>
          </a:p>
        </p:txBody>
      </p:sp>
    </p:spTree>
    <p:extLst>
      <p:ext uri="{BB962C8B-B14F-4D97-AF65-F5344CB8AC3E}">
        <p14:creationId xmlns:p14="http://schemas.microsoft.com/office/powerpoint/2010/main" xmlns="" val="20502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agen 1" descr="040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12192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02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06"/>
          <a:stretch/>
        </p:blipFill>
        <p:spPr>
          <a:xfrm>
            <a:off x="1" y="480485"/>
            <a:ext cx="12191999" cy="6377515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4460" y="6173446"/>
            <a:ext cx="7423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Ordenamiento y presencia territorial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03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21"/>
          <a:stretch/>
        </p:blipFill>
        <p:spPr>
          <a:xfrm>
            <a:off x="-1" y="432816"/>
            <a:ext cx="6177281" cy="6404864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9834880" y="6467717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85CC36E-E489-4D59-9DF3-B671CC45B1DA}"/>
              </a:ext>
            </a:extLst>
          </p:cNvPr>
          <p:cNvSpPr txBox="1"/>
          <p:nvPr/>
        </p:nvSpPr>
        <p:spPr>
          <a:xfrm>
            <a:off x="2036774" y="5882942"/>
            <a:ext cx="256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2020-2023</a:t>
            </a:r>
          </a:p>
        </p:txBody>
      </p:sp>
    </p:spTree>
    <p:extLst>
      <p:ext uri="{BB962C8B-B14F-4D97-AF65-F5344CB8AC3E}">
        <p14:creationId xmlns:p14="http://schemas.microsoft.com/office/powerpoint/2010/main" xmlns="" val="215853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l="2820" t="22786" r="67632" b="7988"/>
          <a:stretch/>
        </p:blipFill>
        <p:spPr>
          <a:xfrm>
            <a:off x="0" y="480484"/>
            <a:ext cx="4864228" cy="6377515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ítulo 2"/>
          <p:cNvSpPr>
            <a:spLocks noGrp="1"/>
          </p:cNvSpPr>
          <p:nvPr>
            <p:ph type="ctrTitle"/>
          </p:nvPr>
        </p:nvSpPr>
        <p:spPr>
          <a:xfrm>
            <a:off x="8483986" y="931697"/>
            <a:ext cx="2894396" cy="954089"/>
          </a:xfrm>
        </p:spPr>
        <p:txBody>
          <a:bodyPr>
            <a:normAutofit/>
          </a:bodyPr>
          <a:lstStyle/>
          <a:p>
            <a:pPr algn="l"/>
            <a:r>
              <a:rPr lang="es-CO" sz="4800" b="1" dirty="0">
                <a:solidFill>
                  <a:srgbClr val="F7A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CALIDAD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55C315F6-2ADB-4011-985C-08BEA5DD9F6F}"/>
              </a:ext>
            </a:extLst>
          </p:cNvPr>
          <p:cNvSpPr txBox="1">
            <a:spLocks/>
          </p:cNvSpPr>
          <p:nvPr/>
        </p:nvSpPr>
        <p:spPr>
          <a:xfrm>
            <a:off x="8514466" y="1675967"/>
            <a:ext cx="2668369" cy="70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3160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8299902" y="2517162"/>
            <a:ext cx="3741952" cy="2807335"/>
            <a:chOff x="7028170" y="2282825"/>
            <a:chExt cx="5166902" cy="382518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39CC42D3-D0C9-4244-B7F0-5F7177363FBE}"/>
                </a:ext>
              </a:extLst>
            </p:cNvPr>
            <p:cNvSpPr/>
            <p:nvPr/>
          </p:nvSpPr>
          <p:spPr>
            <a:xfrm>
              <a:off x="7028170" y="3690012"/>
              <a:ext cx="327790" cy="61599"/>
            </a:xfrm>
            <a:prstGeom prst="rect">
              <a:avLst/>
            </a:prstGeom>
            <a:solidFill>
              <a:srgbClr val="285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8B035727-FC8D-40DF-B994-296289937FEE}"/>
                </a:ext>
              </a:extLst>
            </p:cNvPr>
            <p:cNvSpPr/>
            <p:nvPr/>
          </p:nvSpPr>
          <p:spPr>
            <a:xfrm>
              <a:off x="7028170" y="2463368"/>
              <a:ext cx="327790" cy="61599"/>
            </a:xfrm>
            <a:prstGeom prst="rect">
              <a:avLst/>
            </a:prstGeom>
            <a:solidFill>
              <a:srgbClr val="285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25982D09-DB0B-47E3-99D8-CDDE6C7A8890}"/>
                </a:ext>
              </a:extLst>
            </p:cNvPr>
            <p:cNvSpPr/>
            <p:nvPr/>
          </p:nvSpPr>
          <p:spPr>
            <a:xfrm>
              <a:off x="7028170" y="4551935"/>
              <a:ext cx="327790" cy="61599"/>
            </a:xfrm>
            <a:prstGeom prst="rect">
              <a:avLst/>
            </a:prstGeom>
            <a:solidFill>
              <a:srgbClr val="285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CAA0583F-AA5B-4D38-A578-752CB5F1ED04}"/>
                </a:ext>
              </a:extLst>
            </p:cNvPr>
            <p:cNvSpPr/>
            <p:nvPr/>
          </p:nvSpPr>
          <p:spPr>
            <a:xfrm>
              <a:off x="7028170" y="5502826"/>
              <a:ext cx="327790" cy="61599"/>
            </a:xfrm>
            <a:prstGeom prst="rect">
              <a:avLst/>
            </a:prstGeom>
            <a:solidFill>
              <a:srgbClr val="285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5662FE53-48D1-45A5-BE90-B876EB604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44025" t="25907" r="5608" b="52968"/>
            <a:stretch/>
          </p:blipFill>
          <p:spPr>
            <a:xfrm>
              <a:off x="7474687" y="2282825"/>
              <a:ext cx="4720385" cy="1113616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D5081B22-1CFD-4984-B519-5B5A033A9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46296" t="25336" r="17718" b="62100"/>
            <a:stretch/>
          </p:blipFill>
          <p:spPr>
            <a:xfrm>
              <a:off x="7486943" y="3575694"/>
              <a:ext cx="2742476" cy="53858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86575C0B-33D7-4109-83B3-FFDD105A1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46365" t="10510" r="14621" b="73598"/>
            <a:stretch/>
          </p:blipFill>
          <p:spPr>
            <a:xfrm>
              <a:off x="7474687" y="4456986"/>
              <a:ext cx="3184727" cy="72972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0392FD6E-865D-4E84-8BCA-394B31948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45344" t="11132" r="22316" b="73578"/>
            <a:stretch/>
          </p:blipFill>
          <p:spPr>
            <a:xfrm>
              <a:off x="7474687" y="5403766"/>
              <a:ext cx="2647952" cy="704242"/>
            </a:xfrm>
            <a:prstGeom prst="rect">
              <a:avLst/>
            </a:prstGeom>
          </p:spPr>
        </p:pic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011DFB9-EC5B-40BF-9D0C-3140D50078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140"/>
          <a:stretch/>
        </p:blipFill>
        <p:spPr>
          <a:xfrm>
            <a:off x="4887055" y="1191301"/>
            <a:ext cx="3390020" cy="34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98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1" y="2240569"/>
            <a:ext cx="4606283" cy="1810512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" y="5047488"/>
            <a:ext cx="4606283" cy="1810512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" y="-1"/>
            <a:ext cx="12191999" cy="2102649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039616" y="2507170"/>
            <a:ext cx="7792665" cy="43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Consideración de la Agenda Urbana Global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Recuperación de confianza en lo público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Determinación por acortar la brecha social</a:t>
            </a:r>
            <a:endParaRPr lang="en-US" sz="18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Presencia institucional en el territorio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 de largo aliento</a:t>
            </a:r>
            <a:endParaRPr lang="en-US" sz="18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apuesta por la </a:t>
            </a:r>
            <a:r>
              <a:rPr lang="es-CO" sz="18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Glocalidad</a:t>
            </a:r>
            <a:endParaRPr lang="es-CO" sz="18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educación y la cultura como elemento estructural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Giro de énfasis entre fondo y forma - Calidad Vs Cantidad</a:t>
            </a:r>
          </a:p>
          <a:p>
            <a:pPr algn="r"/>
            <a:r>
              <a:rPr lang="es-CO" sz="1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Apropiación de la tecnología a favor del proyecto Urbano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Dimensión humana del funcionario público</a:t>
            </a:r>
          </a:p>
          <a:p>
            <a:pPr algn="r"/>
            <a:endParaRPr lang="es-CO" sz="18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1" t="14385" r="10683"/>
          <a:stretch/>
        </p:blipFill>
        <p:spPr>
          <a:xfrm>
            <a:off x="0" y="2563705"/>
            <a:ext cx="4606284" cy="3971160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55C315F6-2ADB-4011-985C-08BEA5DD9F6F}"/>
              </a:ext>
            </a:extLst>
          </p:cNvPr>
          <p:cNvSpPr txBox="1">
            <a:spLocks/>
          </p:cNvSpPr>
          <p:nvPr/>
        </p:nvSpPr>
        <p:spPr>
          <a:xfrm>
            <a:off x="142241" y="683791"/>
            <a:ext cx="12049759" cy="1038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s-CO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Hemos planteado 10 grandes retos como parte del </a:t>
            </a:r>
            <a:r>
              <a:rPr lang="es-CO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CAMBIO DE PARADIGMA</a:t>
            </a:r>
            <a:r>
              <a:rPr lang="es-CO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estrategia del </a:t>
            </a:r>
            <a:r>
              <a:rPr lang="es-CO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PDM</a:t>
            </a:r>
            <a:r>
              <a:rPr lang="es-CO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just">
              <a:lnSpc>
                <a:spcPct val="110000"/>
              </a:lnSpc>
            </a:pPr>
            <a:r>
              <a:rPr lang="es-CO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de ellos fortalecen el pacto por la calidad y el Ordenamiento Territorial</a:t>
            </a:r>
          </a:p>
        </p:txBody>
      </p:sp>
    </p:spTree>
    <p:extLst>
      <p:ext uri="{BB962C8B-B14F-4D97-AF65-F5344CB8AC3E}">
        <p14:creationId xmlns:p14="http://schemas.microsoft.com/office/powerpoint/2010/main" xmlns="" val="17962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1" y="2240569"/>
            <a:ext cx="4606283" cy="1810512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" y="5047488"/>
            <a:ext cx="4606283" cy="1810512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" y="-1"/>
            <a:ext cx="12191999" cy="2102649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039616" y="2507170"/>
            <a:ext cx="7792665" cy="43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Consideración de la Agenda Urbana Global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Recuperación de confianza en lo público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Determinación por acortar la brecha social</a:t>
            </a:r>
            <a:endParaRPr lang="en-US" sz="18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Presencia institucional en el territorio</a:t>
            </a:r>
          </a:p>
          <a:p>
            <a:pPr algn="r"/>
            <a:r>
              <a:rPr lang="es-CO" sz="1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 de largo aliento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apuesta por la </a:t>
            </a:r>
            <a:r>
              <a:rPr lang="es-CO" sz="18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Glocalidad</a:t>
            </a:r>
            <a:endParaRPr lang="es-CO" sz="18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educación y la cultura como elemento estructural</a:t>
            </a:r>
          </a:p>
          <a:p>
            <a:pPr algn="r"/>
            <a:r>
              <a:rPr lang="es-CO" sz="1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Giro de énfasis entre fondo y forma - Calidad Vs Cantidad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Apropiación de la tecnología a favor del proyecto Urbano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Dimensión humana del funcionario público</a:t>
            </a:r>
          </a:p>
          <a:p>
            <a:pPr algn="r"/>
            <a:endParaRPr lang="es-CO" sz="18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1" t="14385" r="10683"/>
          <a:stretch/>
        </p:blipFill>
        <p:spPr>
          <a:xfrm>
            <a:off x="0" y="2563705"/>
            <a:ext cx="4606284" cy="3971160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55C315F6-2ADB-4011-985C-08BEA5DD9F6F}"/>
              </a:ext>
            </a:extLst>
          </p:cNvPr>
          <p:cNvSpPr txBox="1">
            <a:spLocks/>
          </p:cNvSpPr>
          <p:nvPr/>
        </p:nvSpPr>
        <p:spPr>
          <a:xfrm>
            <a:off x="233681" y="772274"/>
            <a:ext cx="11598600" cy="1038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s-CO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Hemos planteado 10 grandes retos como parte del </a:t>
            </a:r>
            <a:r>
              <a:rPr lang="es-CO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CAMBIO DE PARADIGMA</a:t>
            </a:r>
            <a:r>
              <a:rPr lang="es-CO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estrategia del </a:t>
            </a:r>
            <a:r>
              <a:rPr lang="es-CO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PDM</a:t>
            </a:r>
            <a:r>
              <a:rPr lang="es-CO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6 de ellos fortalecen el pacto de Seguridad y Convivencia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1034BEA-CC6B-4A58-93F3-FD7826943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513" y="0"/>
            <a:ext cx="12261026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INFORME DE GESTIÓN</a:t>
            </a:r>
            <a:endParaRPr lang="es-ES_tradn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Subtítulo 2"/>
          <p:cNvSpPr>
            <a:spLocks noGrp="1"/>
          </p:cNvSpPr>
          <p:nvPr>
            <p:ph type="subTitle" idx="1"/>
          </p:nvPr>
        </p:nvSpPr>
        <p:spPr>
          <a:xfrm>
            <a:off x="2512060" y="3776564"/>
            <a:ext cx="7167880" cy="1655762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SECRETARÍA DE RECAUDOS Y PAGOS</a:t>
            </a:r>
          </a:p>
        </p:txBody>
      </p:sp>
    </p:spTree>
    <p:extLst>
      <p:ext uri="{BB962C8B-B14F-4D97-AF65-F5344CB8AC3E}">
        <p14:creationId xmlns:p14="http://schemas.microsoft.com/office/powerpoint/2010/main" xmlns="" val="188243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278595-1F76-4EA0-84F3-0000F4DCF327}"/>
              </a:ext>
            </a:extLst>
          </p:cNvPr>
          <p:cNvSpPr/>
          <p:nvPr/>
        </p:nvSpPr>
        <p:spPr>
          <a:xfrm>
            <a:off x="673302" y="727018"/>
            <a:ext cx="3726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ACTIVIDADES EJECUTADAS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650C978-894C-4818-B50A-8704F100C9E1}"/>
              </a:ext>
            </a:extLst>
          </p:cNvPr>
          <p:cNvSpPr/>
          <p:nvPr/>
        </p:nvSpPr>
        <p:spPr>
          <a:xfrm>
            <a:off x="503583" y="1398283"/>
            <a:ext cx="103366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Depuración base de datos e implementación de masivos (mandamiento de pago, citaciones y embargo a cuentas bancarias), Vigencias anteriores hasta el año 2015 se realiza cobro persuasivo y cartas para tratar de recuperar la cartera y evitar la ocurrencia del fenómeno de la prescripción, del 2016 en adelante se esta realizando el cobro coactivo.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accent5">
                    <a:lumMod val="75000"/>
                  </a:schemeClr>
                </a:solidFill>
              </a:rPr>
              <a:t>Se esta fortaleciendo la gestión de cobranza (acuerdos de pago y cobro coactivo) por medio de la implementación de la estrategia de cobro masivo de las obligaciones tributarias y no tributarias, lo que permite generar una cultura de pago por parte de la ciudadanía.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accent5">
                    <a:lumMod val="75000"/>
                  </a:schemeClr>
                </a:solidFill>
              </a:rPr>
              <a:t>Se fortaleció el control de legalidad de los títulos ejecutivos de las obligaciones tributarias y no tributarias lo que permitió determinar el cumplimiento de los requisitos y el control del termino de prescripción.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accent5">
                    <a:lumMod val="75000"/>
                  </a:schemeClr>
                </a:solidFill>
              </a:rPr>
              <a:t>Se fortaleció la gestión de la Dirección de Ejecuciones Fiscales con la contratación de un equipo de abogados,  técnicos y auxiliar.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_tradnl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1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65879" y="1619028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ctr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Evidencias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PROGRAMA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71045" y="637700"/>
            <a:ext cx="8469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ctr"/>
            <a:r>
              <a:rPr lang="es-MX" sz="3200" b="1" dirty="0">
                <a:solidFill>
                  <a:schemeClr val="bg1"/>
                </a:solidFill>
              </a:rPr>
              <a:t>Por una eficiente planeación territorial y fiscal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7F97E2EF-4716-49F9-A9ED-D27A49246668}"/>
              </a:ext>
            </a:extLst>
          </p:cNvPr>
          <p:cNvSpPr/>
          <p:nvPr/>
        </p:nvSpPr>
        <p:spPr>
          <a:xfrm>
            <a:off x="3101010" y="2252870"/>
            <a:ext cx="6559826" cy="460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VALOR RECAUDADO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DIRECCION ADMINISTRATIVA DE EJECUCIONES FISCALES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AL MES DE OCTUBRE 2020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6000" dirty="0"/>
              <a:t>$ 7,708,926,867 </a:t>
            </a:r>
            <a:endParaRPr lang="es-ES_tradnl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0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1"/>
            <a:ext cx="12192000" cy="6951322"/>
            <a:chOff x="1" y="1"/>
            <a:chExt cx="12192000" cy="6951322"/>
          </a:xfrm>
        </p:grpSpPr>
        <p:pic>
          <p:nvPicPr>
            <p:cNvPr id="2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2192000" cy="48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9834880" y="6467717"/>
              <a:ext cx="2357120" cy="4836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CO" sz="2000" b="1" dirty="0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</a:t>
              </a:r>
              <a:r>
                <a:rPr lang="es-CO" sz="2000" b="1" dirty="0" err="1">
                  <a:solidFill>
                    <a:srgbClr val="285B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JuntosPodemos</a:t>
              </a:r>
              <a:endParaRPr lang="es-CO" sz="2000" b="1" dirty="0">
                <a:solidFill>
                  <a:srgbClr val="285B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278595-1F76-4EA0-84F3-0000F4DCF327}"/>
              </a:ext>
            </a:extLst>
          </p:cNvPr>
          <p:cNvSpPr/>
          <p:nvPr/>
        </p:nvSpPr>
        <p:spPr>
          <a:xfrm>
            <a:off x="673302" y="727018"/>
            <a:ext cx="3726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ACTIVIDADES EJECUTADAS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AE3C3FE-76C3-4D35-8029-7E074A238B21}"/>
              </a:ext>
            </a:extLst>
          </p:cNvPr>
          <p:cNvSpPr/>
          <p:nvPr/>
        </p:nvSpPr>
        <p:spPr>
          <a:xfrm>
            <a:off x="1984033" y="1398283"/>
            <a:ext cx="787940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s-ES_tradnl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/>
              </a:rPr>
              <a:t>Recaudo de la Dirección de Ejecuciones Fiscales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F9F3B039-345E-4A15-948E-5642D3CC9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615983"/>
              </p:ext>
            </p:extLst>
          </p:nvPr>
        </p:nvGraphicFramePr>
        <p:xfrm>
          <a:off x="1828800" y="2345635"/>
          <a:ext cx="7235688" cy="74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730">
                  <a:extLst>
                    <a:ext uri="{9D8B030D-6E8A-4147-A177-3AD203B41FA5}">
                      <a16:colId xmlns:a16="http://schemas.microsoft.com/office/drawing/2014/main" xmlns="" val="3396156142"/>
                    </a:ext>
                  </a:extLst>
                </a:gridCol>
                <a:gridCol w="2782958">
                  <a:extLst>
                    <a:ext uri="{9D8B030D-6E8A-4147-A177-3AD203B41FA5}">
                      <a16:colId xmlns:a16="http://schemas.microsoft.com/office/drawing/2014/main" xmlns="" val="448982394"/>
                    </a:ext>
                  </a:extLst>
                </a:gridCol>
              </a:tblGrid>
              <a:tr h="371061">
                <a:tc rowSpan="2"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PREDIAL - ICO </a:t>
                      </a:r>
                      <a:endParaRPr lang="es-CO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Recaudo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1192191"/>
                  </a:ext>
                </a:extLst>
              </a:tr>
              <a:tr h="37106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$ 4.047.573.848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1456952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372F7489-3E0B-4C9D-A616-83F3D324C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1826724"/>
              </p:ext>
            </p:extLst>
          </p:nvPr>
        </p:nvGraphicFramePr>
        <p:xfrm>
          <a:off x="1828800" y="3499578"/>
          <a:ext cx="73880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991">
                  <a:extLst>
                    <a:ext uri="{9D8B030D-6E8A-4147-A177-3AD203B41FA5}">
                      <a16:colId xmlns:a16="http://schemas.microsoft.com/office/drawing/2014/main" xmlns="" val="3396156142"/>
                    </a:ext>
                  </a:extLst>
                </a:gridCol>
                <a:gridCol w="2869097">
                  <a:extLst>
                    <a:ext uri="{9D8B030D-6E8A-4147-A177-3AD203B41FA5}">
                      <a16:colId xmlns:a16="http://schemas.microsoft.com/office/drawing/2014/main" xmlns="" val="448982394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Obligaciones Urbanísticas</a:t>
                      </a:r>
                      <a:endParaRPr lang="es-CO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Recaudo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119219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$ 27.287.986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456952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xmlns="" id="{E2CFD90B-9479-457C-9DC6-2F2FECA7E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5322721"/>
              </p:ext>
            </p:extLst>
          </p:nvPr>
        </p:nvGraphicFramePr>
        <p:xfrm>
          <a:off x="1828800" y="4823792"/>
          <a:ext cx="7388088" cy="87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9">
                  <a:extLst>
                    <a:ext uri="{9D8B030D-6E8A-4147-A177-3AD203B41FA5}">
                      <a16:colId xmlns:a16="http://schemas.microsoft.com/office/drawing/2014/main" xmlns="" val="3396156142"/>
                    </a:ext>
                  </a:extLst>
                </a:gridCol>
                <a:gridCol w="2816089">
                  <a:extLst>
                    <a:ext uri="{9D8B030D-6E8A-4147-A177-3AD203B41FA5}">
                      <a16:colId xmlns:a16="http://schemas.microsoft.com/office/drawing/2014/main" xmlns="" val="448982394"/>
                    </a:ext>
                  </a:extLst>
                </a:gridCol>
              </a:tblGrid>
              <a:tr h="388731">
                <a:tc rowSpan="2">
                  <a:txBody>
                    <a:bodyPr/>
                    <a:lstStyle/>
                    <a:p>
                      <a:r>
                        <a:rPr lang="es-ES_tradnl" sz="2400" b="1" dirty="0">
                          <a:solidFill>
                            <a:schemeClr val="tx1"/>
                          </a:solidFill>
                        </a:rPr>
                        <a:t>Comparendos – Alcoholemias</a:t>
                      </a:r>
                    </a:p>
                    <a:p>
                      <a:r>
                        <a:rPr lang="es-ES_tradnl" sz="2400" b="1" dirty="0">
                          <a:solidFill>
                            <a:schemeClr val="tx1"/>
                          </a:solidFill>
                        </a:rPr>
                        <a:t>Comparendos – Convencionales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Recaudo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1192191"/>
                  </a:ext>
                </a:extLst>
              </a:tr>
              <a:tr h="485913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3,661,353,019.6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1456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1098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878</Words>
  <Application>Microsoft Office PowerPoint</Application>
  <PresentationFormat>Personalizado</PresentationFormat>
  <Paragraphs>195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Hoja de cálculo</vt:lpstr>
      <vt:lpstr>Diapositiva 1</vt:lpstr>
      <vt:lpstr>Diapositiva 2</vt:lpstr>
      <vt:lpstr>Diapositiva 3</vt:lpstr>
      <vt:lpstr>CALIDAD</vt:lpstr>
      <vt:lpstr>Diapositiva 5</vt:lpstr>
      <vt:lpstr>INFORME DE GESTIÓN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Pinto Tridimenciudad</dc:creator>
  <cp:lastModifiedBy>erica.gomez</cp:lastModifiedBy>
  <cp:revision>91</cp:revision>
  <dcterms:created xsi:type="dcterms:W3CDTF">2020-05-04T22:54:32Z</dcterms:created>
  <dcterms:modified xsi:type="dcterms:W3CDTF">2020-11-10T23:55:19Z</dcterms:modified>
</cp:coreProperties>
</file>