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1" r:id="rId4"/>
    <p:sldId id="262" r:id="rId5"/>
    <p:sldId id="263" r:id="rId6"/>
    <p:sldId id="264" r:id="rId7"/>
    <p:sldId id="265" r:id="rId8"/>
    <p:sldId id="266" r:id="rId9"/>
    <p:sldId id="271" r:id="rId10"/>
    <p:sldId id="267" r:id="rId11"/>
    <p:sldId id="268" r:id="rId12"/>
    <p:sldId id="298" r:id="rId13"/>
    <p:sldId id="282" r:id="rId14"/>
    <p:sldId id="291" r:id="rId15"/>
    <p:sldId id="290" r:id="rId16"/>
    <p:sldId id="295" r:id="rId17"/>
    <p:sldId id="293" r:id="rId18"/>
    <p:sldId id="294" r:id="rId19"/>
    <p:sldId id="341" r:id="rId20"/>
    <p:sldId id="292" r:id="rId21"/>
    <p:sldId id="296" r:id="rId22"/>
    <p:sldId id="276" r:id="rId23"/>
    <p:sldId id="299" r:id="rId24"/>
    <p:sldId id="273" r:id="rId25"/>
    <p:sldId id="297" r:id="rId26"/>
    <p:sldId id="275" r:id="rId27"/>
    <p:sldId id="283" r:id="rId28"/>
    <p:sldId id="277" r:id="rId29"/>
    <p:sldId id="281" r:id="rId30"/>
    <p:sldId id="278" r:id="rId31"/>
    <p:sldId id="279" r:id="rId32"/>
    <p:sldId id="280" r:id="rId33"/>
    <p:sldId id="284" r:id="rId34"/>
    <p:sldId id="285" r:id="rId35"/>
    <p:sldId id="286" r:id="rId36"/>
    <p:sldId id="288" r:id="rId37"/>
    <p:sldId id="287" r:id="rId38"/>
    <p:sldId id="28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43" r:id="rId60"/>
    <p:sldId id="342" r:id="rId61"/>
    <p:sldId id="321" r:id="rId62"/>
    <p:sldId id="326" r:id="rId63"/>
    <p:sldId id="327" r:id="rId64"/>
    <p:sldId id="328" r:id="rId65"/>
    <p:sldId id="329" r:id="rId66"/>
    <p:sldId id="331" r:id="rId67"/>
    <p:sldId id="322" r:id="rId68"/>
    <p:sldId id="323" r:id="rId69"/>
    <p:sldId id="324" r:id="rId70"/>
    <p:sldId id="325" r:id="rId71"/>
    <p:sldId id="334" r:id="rId72"/>
    <p:sldId id="336" r:id="rId73"/>
    <p:sldId id="333" r:id="rId74"/>
    <p:sldId id="335" r:id="rId75"/>
    <p:sldId id="332" r:id="rId76"/>
    <p:sldId id="337" r:id="rId77"/>
    <p:sldId id="338" r:id="rId78"/>
    <p:sldId id="339" r:id="rId79"/>
    <p:sldId id="340" r:id="rId80"/>
  </p:sldIdLst>
  <p:sldSz cx="9144000" cy="5715000" type="screen16x1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799D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84" autoAdjust="0"/>
    <p:restoredTop sz="94660"/>
  </p:normalViewPr>
  <p:slideViewPr>
    <p:cSldViewPr snapToGrid="0">
      <p:cViewPr varScale="1">
        <p:scale>
          <a:sx n="140" d="100"/>
          <a:sy n="140" d="100"/>
        </p:scale>
        <p:origin x="-804" y="-96"/>
      </p:cViewPr>
      <p:guideLst>
        <p:guide orient="horz" pos="1814"/>
        <p:guide pos="2899"/>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935302"/>
            <a:ext cx="6858000" cy="1989667"/>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143000" y="3001698"/>
            <a:ext cx="6858000" cy="137980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04271"/>
            <a:ext cx="1971675" cy="484319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628651" y="304271"/>
            <a:ext cx="5800725" cy="484319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424783"/>
            <a:ext cx="7886700" cy="2377281"/>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623888" y="3824554"/>
            <a:ext cx="7886700" cy="125015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628650" y="1521354"/>
            <a:ext cx="3886200" cy="362611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4629150" y="1521354"/>
            <a:ext cx="3886200" cy="362611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04272"/>
            <a:ext cx="7886700" cy="1104636"/>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629842" y="1400969"/>
            <a:ext cx="3868340"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hasCustomPrompt="1"/>
          </p:nvPr>
        </p:nvSpPr>
        <p:spPr>
          <a:xfrm>
            <a:off x="629842" y="2087563"/>
            <a:ext cx="3868340" cy="307049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4629151" y="1400969"/>
            <a:ext cx="3887391"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hasCustomPrompt="1"/>
          </p:nvPr>
        </p:nvSpPr>
        <p:spPr>
          <a:xfrm>
            <a:off x="4629151" y="2087563"/>
            <a:ext cx="3887391" cy="307049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81000"/>
            <a:ext cx="2949178" cy="13335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3887391" y="822856"/>
            <a:ext cx="4629150" cy="40613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629841" y="1714500"/>
            <a:ext cx="2949178" cy="31763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81000"/>
            <a:ext cx="2949178" cy="13335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822856"/>
            <a:ext cx="4629150" cy="40613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hasCustomPrompt="1"/>
          </p:nvPr>
        </p:nvSpPr>
        <p:spPr>
          <a:xfrm>
            <a:off x="629841" y="1714500"/>
            <a:ext cx="2949178" cy="31763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pPr/>
              <a:t>16/12/2020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0F1556C4-DFC3-4611-A7CC-780699185E26}"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pPr/>
              <a:t>16/12/2020</a:t>
            </a:fld>
            <a:endParaRPr lang="es-ES" dirty="0"/>
          </a:p>
        </p:txBody>
      </p:sp>
      <p:sp>
        <p:nvSpPr>
          <p:cNvPr id="5" name="Marcador de pie de página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sv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3.sv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132.png"/><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8" Type="http://schemas.openxmlformats.org/officeDocument/2006/relationships/hyperlink" Target="mailto:presidencia@concejodebello.gov.co" TargetMode="External"/><Relationship Id="rId3" Type="http://schemas.openxmlformats.org/officeDocument/2006/relationships/image" Target="../media/image137.png"/><Relationship Id="rId7" Type="http://schemas.openxmlformats.org/officeDocument/2006/relationships/hyperlink" Target="mailto:comunicaciones@concejodebello.gov.co"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gabriel.giraldo@concejodebello.gov.co" TargetMode="External"/><Relationship Id="rId5" Type="http://schemas.openxmlformats.org/officeDocument/2006/relationships/hyperlink" Target="mailto:primernombre.primerapellido@concejodebello.gov.co" TargetMode="External"/><Relationship Id="rId10" Type="http://schemas.openxmlformats.org/officeDocument/2006/relationships/hyperlink" Target="mailto:gestiondocumental@concejodebello.gov.co" TargetMode="External"/><Relationship Id="rId4" Type="http://schemas.openxmlformats.org/officeDocument/2006/relationships/image" Target="../media/image138.png"/><Relationship Id="rId9" Type="http://schemas.openxmlformats.org/officeDocument/2006/relationships/hyperlink" Target="mailto:secretaria@concejodebello.gov.co"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PresentacioěnConcejo.jpg"/>
          <p:cNvPicPr>
            <a:picLocks noChangeAspect="1"/>
          </p:cNvPicPr>
          <p:nvPr/>
        </p:nvPicPr>
        <p:blipFill>
          <a:blip r:embed="rId2" cstate="print"/>
          <a:stretch>
            <a:fillRect/>
          </a:stretch>
        </p:blipFill>
        <p:spPr>
          <a:xfrm>
            <a:off x="0" y="0"/>
            <a:ext cx="9144000" cy="5715000"/>
          </a:xfrm>
          <a:prstGeom prst="rect">
            <a:avLst/>
          </a:prstGeom>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2" name="Título 1"/>
          <p:cNvSpPr>
            <a:spLocks noGrp="1"/>
          </p:cNvSpPr>
          <p:nvPr>
            <p:ph type="title"/>
          </p:nvPr>
        </p:nvSpPr>
        <p:spPr>
          <a:xfrm>
            <a:off x="937627" y="336190"/>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2000" i="1" dirty="0">
                <a:solidFill>
                  <a:srgbClr val="00B0F0"/>
                </a:solidFill>
                <a:latin typeface="Roboto"/>
                <a:cs typeface="Calibri Light" panose="020F0302020204030204"/>
              </a:rPr>
              <a:t>Ejercicio de la función electoral / </a:t>
            </a:r>
            <a:r>
              <a:rPr lang="es-CO" sz="2000" i="1" dirty="0">
                <a:solidFill>
                  <a:schemeClr val="accent5">
                    <a:lumMod val="50000"/>
                  </a:schemeClr>
                </a:solidFill>
                <a:latin typeface="Roboto"/>
                <a:cs typeface="Calibri Light" panose="020F0302020204030204"/>
              </a:rPr>
              <a:t>Mesa Directiva 2020</a:t>
            </a:r>
            <a:endParaRPr lang="es-ES" sz="2000" i="1" dirty="0">
              <a:solidFill>
                <a:schemeClr val="accent5">
                  <a:lumMod val="50000"/>
                </a:schemeClr>
              </a:solidFill>
              <a:latin typeface="Calibri Light" panose="020F0302020204030204"/>
              <a:cs typeface="Calibri Light" panose="020F0302020204030204"/>
            </a:endParaRPr>
          </a:p>
        </p:txBody>
      </p:sp>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graphicFrame>
        <p:nvGraphicFramePr>
          <p:cNvPr id="7" name="6 Tabla"/>
          <p:cNvGraphicFramePr>
            <a:graphicFrameLocks noGrp="1"/>
          </p:cNvGraphicFramePr>
          <p:nvPr/>
        </p:nvGraphicFramePr>
        <p:xfrm>
          <a:off x="833885" y="1880558"/>
          <a:ext cx="3462070" cy="2415394"/>
        </p:xfrm>
        <a:graphic>
          <a:graphicData uri="http://schemas.openxmlformats.org/drawingml/2006/table">
            <a:tbl>
              <a:tblPr firstRow="1" bandRow="1">
                <a:tableStyleId>{35758FB7-9AC5-4552-8A53-C91805E547FA}</a:tableStyleId>
              </a:tblPr>
              <a:tblGrid>
                <a:gridCol w="865518"/>
                <a:gridCol w="944737"/>
                <a:gridCol w="981477"/>
                <a:gridCol w="670338"/>
              </a:tblGrid>
              <a:tr h="258940">
                <a:tc gridSpan="3">
                  <a:txBody>
                    <a:bodyPr/>
                    <a:lstStyle/>
                    <a:p>
                      <a:endParaRPr lang="es-CO" sz="1000" dirty="0"/>
                    </a:p>
                  </a:txBody>
                  <a:tcPr>
                    <a:solidFill>
                      <a:srgbClr val="00B0F0"/>
                    </a:solidFill>
                  </a:tcPr>
                </a:tc>
                <a:tc hMerge="1">
                  <a:txBody>
                    <a:bodyPr/>
                    <a:lstStyle/>
                    <a:p>
                      <a:endParaRPr lang="es-ES"/>
                    </a:p>
                  </a:txBody>
                  <a:tcPr/>
                </a:tc>
                <a:tc hMerge="1">
                  <a:txBody>
                    <a:bodyPr/>
                    <a:lstStyle/>
                    <a:p>
                      <a:endParaRPr lang="es-ES"/>
                    </a:p>
                  </a:txBody>
                  <a:tcPr/>
                </a:tc>
                <a:tc>
                  <a:txBody>
                    <a:bodyPr/>
                    <a:lstStyle/>
                    <a:p>
                      <a:r>
                        <a:rPr lang="es-CO" sz="1000" dirty="0"/>
                        <a:t>FECHA</a:t>
                      </a:r>
                    </a:p>
                  </a:txBody>
                  <a:tcPr>
                    <a:solidFill>
                      <a:srgbClr val="00B0F0"/>
                    </a:solidFill>
                  </a:tcPr>
                </a:tc>
              </a:tr>
              <a:tr h="503034">
                <a:tc rowSpan="4">
                  <a:txBody>
                    <a:bodyPr/>
                    <a:lstStyle/>
                    <a:p>
                      <a:pPr algn="ctr"/>
                      <a:r>
                        <a:rPr lang="es-CO" sz="900" dirty="0"/>
                        <a:t>Mesa</a:t>
                      </a:r>
                      <a:r>
                        <a:rPr lang="es-CO" sz="900" baseline="0" dirty="0"/>
                        <a:t> Directiva</a:t>
                      </a:r>
                      <a:endParaRPr lang="es-CO" sz="900" dirty="0"/>
                    </a:p>
                  </a:txBody>
                  <a:tcPr anchor="ctr">
                    <a:solidFill>
                      <a:schemeClr val="bg1"/>
                    </a:solidFill>
                  </a:tcPr>
                </a:tc>
                <a:tc>
                  <a:txBody>
                    <a:bodyPr/>
                    <a:lstStyle/>
                    <a:p>
                      <a:r>
                        <a:rPr lang="es-CO" sz="900" dirty="0"/>
                        <a:t>Presidente</a:t>
                      </a:r>
                    </a:p>
                  </a:txBody>
                  <a:tcPr>
                    <a:solidFill>
                      <a:schemeClr val="bg1"/>
                    </a:solidFill>
                  </a:tcPr>
                </a:tc>
                <a:tc>
                  <a:txBody>
                    <a:bodyPr/>
                    <a:lstStyle/>
                    <a:p>
                      <a:r>
                        <a:rPr lang="es-CO" sz="900" kern="1200" dirty="0"/>
                        <a:t>Gabriel Jaime Giraldo Bustamante</a:t>
                      </a:r>
                      <a:endParaRPr lang="es-CO" sz="900" dirty="0"/>
                    </a:p>
                  </a:txBody>
                  <a:tcPr>
                    <a:solidFill>
                      <a:schemeClr val="bg1"/>
                    </a:solidFill>
                  </a:tcPr>
                </a:tc>
                <a:tc>
                  <a:txBody>
                    <a:bodyPr/>
                    <a:lstStyle/>
                    <a:p>
                      <a:r>
                        <a:rPr lang="es-CO" sz="900" kern="1200" dirty="0"/>
                        <a:t>2 de enero de 2020</a:t>
                      </a:r>
                      <a:endParaRPr lang="es-CO" sz="900" dirty="0"/>
                    </a:p>
                  </a:txBody>
                  <a:tcPr>
                    <a:solidFill>
                      <a:schemeClr val="bg1"/>
                    </a:solidFill>
                  </a:tcPr>
                </a:tc>
              </a:tr>
              <a:tr h="647352">
                <a:tc vMerge="1">
                  <a:txBody>
                    <a:bodyPr/>
                    <a:lstStyle/>
                    <a:p>
                      <a:endParaRPr lang="es-ES"/>
                    </a:p>
                  </a:txBody>
                  <a:tcPr/>
                </a:tc>
                <a:tc>
                  <a:txBody>
                    <a:bodyPr/>
                    <a:lstStyle/>
                    <a:p>
                      <a:r>
                        <a:rPr lang="es-CO" sz="900" dirty="0"/>
                        <a:t>Vicepresidente (I)</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s-CO" sz="900" kern="1200" dirty="0"/>
                        <a:t>Juan Felipe Restrepo Tamayo</a:t>
                      </a:r>
                      <a:endParaRPr lang="es-CO" sz="900" kern="1200" dirty="0">
                        <a:solidFill>
                          <a:schemeClr val="dk1"/>
                        </a:solidFill>
                        <a:latin typeface="+mn-lt"/>
                        <a:ea typeface="+mn-ea"/>
                        <a:cs typeface="+mn-cs"/>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s-CO" sz="900" kern="1200" dirty="0"/>
                        <a:t>28 de febrero de 2020</a:t>
                      </a:r>
                      <a:endParaRPr lang="es-CO" sz="900" dirty="0"/>
                    </a:p>
                    <a:p>
                      <a:endParaRPr lang="es-CO" sz="900" dirty="0"/>
                    </a:p>
                  </a:txBody>
                  <a:tcPr>
                    <a:solidFill>
                      <a:schemeClr val="bg1"/>
                    </a:solidFill>
                  </a:tcPr>
                </a:tc>
              </a:tr>
              <a:tr h="503034">
                <a:tc vMerge="1">
                  <a:txBody>
                    <a:bodyPr/>
                    <a:lstStyle/>
                    <a:p>
                      <a:endParaRPr lang="es-E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s-CO" sz="900" dirty="0"/>
                        <a:t>Vicepresidente (II)</a:t>
                      </a:r>
                    </a:p>
                  </a:txBody>
                  <a:tcPr>
                    <a:solidFill>
                      <a:schemeClr val="bg1"/>
                    </a:solidFill>
                  </a:tcPr>
                </a:tc>
                <a:tc>
                  <a:txBody>
                    <a:bodyPr/>
                    <a:lstStyle/>
                    <a:p>
                      <a:r>
                        <a:rPr lang="es-CO" sz="900" kern="1200" dirty="0"/>
                        <a:t>Nicolás Álzate Maya</a:t>
                      </a:r>
                      <a:endParaRPr lang="es-CO" sz="900" dirty="0"/>
                    </a:p>
                  </a:txBody>
                  <a:tcPr>
                    <a:solidFill>
                      <a:schemeClr val="bg1"/>
                    </a:solidFill>
                  </a:tcPr>
                </a:tc>
                <a:tc>
                  <a:txBody>
                    <a:bodyPr/>
                    <a:lstStyle/>
                    <a:p>
                      <a:r>
                        <a:rPr lang="es-CO" sz="900" kern="1200" dirty="0"/>
                        <a:t>2 de enero de 2020</a:t>
                      </a:r>
                      <a:endParaRPr lang="es-CO" sz="900" dirty="0"/>
                    </a:p>
                  </a:txBody>
                  <a:tcPr>
                    <a:solidFill>
                      <a:schemeClr val="bg1"/>
                    </a:solidFill>
                  </a:tcPr>
                </a:tc>
              </a:tr>
              <a:tr h="503034">
                <a:tc vMerge="1">
                  <a:txBody>
                    <a:bodyPr/>
                    <a:lstStyle/>
                    <a:p>
                      <a:endParaRPr lang="es-ES"/>
                    </a:p>
                  </a:txBody>
                  <a:tcPr/>
                </a:tc>
                <a:tc>
                  <a:txBody>
                    <a:bodyPr/>
                    <a:lstStyle/>
                    <a:p>
                      <a:r>
                        <a:rPr lang="es-CO" sz="900" dirty="0"/>
                        <a:t>Secretaria General</a:t>
                      </a:r>
                    </a:p>
                  </a:txBody>
                  <a:tcPr>
                    <a:solidFill>
                      <a:schemeClr val="bg1"/>
                    </a:solidFill>
                  </a:tcPr>
                </a:tc>
                <a:tc>
                  <a:txBody>
                    <a:bodyPr/>
                    <a:lstStyle/>
                    <a:p>
                      <a:r>
                        <a:rPr lang="es-CO" sz="900" kern="1200" dirty="0"/>
                        <a:t>Nora Isabel Pérez Carvalho</a:t>
                      </a:r>
                      <a:endParaRPr lang="es-CO" sz="900" dirty="0"/>
                    </a:p>
                  </a:txBody>
                  <a:tcPr>
                    <a:solidFill>
                      <a:schemeClr val="bg1"/>
                    </a:solidFill>
                  </a:tcPr>
                </a:tc>
                <a:tc>
                  <a:txBody>
                    <a:bodyPr/>
                    <a:lstStyle/>
                    <a:p>
                      <a:r>
                        <a:rPr lang="es-CO" sz="900" kern="1200" dirty="0"/>
                        <a:t>28 de febrero de 2020</a:t>
                      </a:r>
                      <a:endParaRPr lang="es-CO" sz="900" dirty="0"/>
                    </a:p>
                  </a:txBody>
                  <a:tcPr>
                    <a:solidFill>
                      <a:schemeClr val="bg1"/>
                    </a:solidFill>
                  </a:tcPr>
                </a:tc>
              </a:tr>
            </a:tbl>
          </a:graphicData>
        </a:graphic>
      </p:graphicFrame>
      <p:pic>
        <p:nvPicPr>
          <p:cNvPr id="8" name="Imagen 5" descr="Imagen que contiene persona, ventana, frente, foto&#10;&#10;Descripción generada automáticamente"/>
          <p:cNvPicPr>
            <a:picLocks noChangeAspect="1"/>
          </p:cNvPicPr>
          <p:nvPr/>
        </p:nvPicPr>
        <p:blipFill>
          <a:blip r:embed="rId3" cstate="print"/>
          <a:srcRect l="880" t="46" r="893" b="1692"/>
          <a:stretch>
            <a:fillRect/>
          </a:stretch>
        </p:blipFill>
        <p:spPr>
          <a:xfrm>
            <a:off x="4658264" y="1846989"/>
            <a:ext cx="3613893" cy="2399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graphicFrame>
        <p:nvGraphicFramePr>
          <p:cNvPr id="7" name="6 Tabla"/>
          <p:cNvGraphicFramePr>
            <a:graphicFrameLocks noGrp="1"/>
          </p:cNvGraphicFramePr>
          <p:nvPr/>
        </p:nvGraphicFramePr>
        <p:xfrm>
          <a:off x="1342843" y="1188385"/>
          <a:ext cx="5782575" cy="985471"/>
        </p:xfrm>
        <a:graphic>
          <a:graphicData uri="http://schemas.openxmlformats.org/drawingml/2006/table">
            <a:tbl>
              <a:tblPr firstRow="1" bandRow="1">
                <a:tableStyleId>{35758FB7-9AC5-4552-8A53-C91805E547FA}</a:tableStyleId>
              </a:tblPr>
              <a:tblGrid>
                <a:gridCol w="1927525"/>
                <a:gridCol w="2362193"/>
                <a:gridCol w="1492857"/>
              </a:tblGrid>
              <a:tr h="297908">
                <a:tc gridSpan="2">
                  <a:txBody>
                    <a:bodyPr/>
                    <a:lstStyle/>
                    <a:p>
                      <a:endParaRPr lang="es-CO" sz="1000" dirty="0"/>
                    </a:p>
                  </a:txBody>
                  <a:tcPr>
                    <a:solidFill>
                      <a:srgbClr val="00B0F0"/>
                    </a:solidFill>
                  </a:tcPr>
                </a:tc>
                <a:tc hMerge="1">
                  <a:txBody>
                    <a:bodyPr/>
                    <a:lstStyle/>
                    <a:p>
                      <a:endParaRPr lang="es-ES"/>
                    </a:p>
                  </a:txBody>
                  <a:tcPr/>
                </a:tc>
                <a:tc>
                  <a:txBody>
                    <a:bodyPr/>
                    <a:lstStyle/>
                    <a:p>
                      <a:r>
                        <a:rPr lang="es-CO" sz="1000" dirty="0"/>
                        <a:t>FECHA</a:t>
                      </a:r>
                    </a:p>
                  </a:txBody>
                  <a:tcPr>
                    <a:solidFill>
                      <a:srgbClr val="00B0F0"/>
                    </a:solidFill>
                  </a:tcPr>
                </a:tc>
              </a:tr>
              <a:tr h="291323">
                <a:tc>
                  <a:txBody>
                    <a:bodyPr/>
                    <a:lstStyle/>
                    <a:p>
                      <a:r>
                        <a:rPr lang="es-CO" sz="1000" dirty="0"/>
                        <a:t>Personero</a:t>
                      </a:r>
                    </a:p>
                  </a:txBody>
                  <a:tcPr>
                    <a:solidFill>
                      <a:schemeClr val="bg1"/>
                    </a:solidFill>
                  </a:tcPr>
                </a:tc>
                <a:tc>
                  <a:txBody>
                    <a:bodyPr/>
                    <a:lstStyle/>
                    <a:p>
                      <a:r>
                        <a:rPr lang="pt-BR" sz="1000" kern="1200" dirty="0"/>
                        <a:t>Bernardo De </a:t>
                      </a:r>
                      <a:r>
                        <a:rPr lang="pt-BR" sz="1000" kern="1200" dirty="0" err="1"/>
                        <a:t>Jesús</a:t>
                      </a:r>
                      <a:r>
                        <a:rPr lang="pt-BR" sz="1000" kern="1200" dirty="0"/>
                        <a:t> García </a:t>
                      </a:r>
                      <a:r>
                        <a:rPr lang="pt-BR" sz="1000" kern="1200" dirty="0" err="1"/>
                        <a:t>Benjumea</a:t>
                      </a:r>
                      <a:endParaRPr lang="es-CO" sz="1000" dirty="0"/>
                    </a:p>
                  </a:txBody>
                  <a:tcPr>
                    <a:solidFill>
                      <a:schemeClr val="bg1"/>
                    </a:solidFill>
                  </a:tcPr>
                </a:tc>
                <a:tc>
                  <a:txBody>
                    <a:bodyPr/>
                    <a:lstStyle/>
                    <a:p>
                      <a:r>
                        <a:rPr lang="es-CO" sz="1000" kern="1200" dirty="0"/>
                        <a:t>13 de enero de 2020</a:t>
                      </a:r>
                      <a:endParaRPr lang="es-CO" sz="1000" dirty="0"/>
                    </a:p>
                  </a:txBody>
                  <a:tcPr>
                    <a:solidFill>
                      <a:schemeClr val="bg1"/>
                    </a:solidFill>
                  </a:tcPr>
                </a:tc>
              </a:tr>
              <a:tr h="327804">
                <a:tc>
                  <a:txBody>
                    <a:bodyPr/>
                    <a:lstStyle/>
                    <a:p>
                      <a:r>
                        <a:rPr lang="es-CO" sz="1000" dirty="0"/>
                        <a:t>Contralor </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s-CO" sz="1000" kern="1200" dirty="0" err="1"/>
                        <a:t>Haver</a:t>
                      </a:r>
                      <a:r>
                        <a:rPr lang="es-CO" sz="1000" kern="1200" dirty="0"/>
                        <a:t> González Barrero </a:t>
                      </a:r>
                      <a:endParaRPr lang="es-CO" sz="1000" kern="1200" dirty="0">
                        <a:solidFill>
                          <a:schemeClr val="dk1"/>
                        </a:solidFill>
                        <a:latin typeface="+mn-lt"/>
                        <a:ea typeface="+mn-ea"/>
                        <a:cs typeface="+mn-cs"/>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s-CO" sz="1000" kern="1200" dirty="0"/>
                        <a:t>06 de marzo de 2020</a:t>
                      </a:r>
                      <a:endParaRPr lang="es-CO" sz="1000" dirty="0"/>
                    </a:p>
                    <a:p>
                      <a:endParaRPr lang="es-CO" sz="1000" dirty="0"/>
                    </a:p>
                  </a:txBody>
                  <a:tcPr>
                    <a:solidFill>
                      <a:schemeClr val="bg1"/>
                    </a:solidFill>
                  </a:tcPr>
                </a:tc>
              </a:tr>
            </a:tbl>
          </a:graphicData>
        </a:graphic>
      </p:graphicFrame>
      <p:pic>
        <p:nvPicPr>
          <p:cNvPr id="8" name="Imagen 6" descr="Mujer con cabello corto&#10;&#10;Descripción generada automáticamente"/>
          <p:cNvPicPr>
            <a:picLocks noChangeAspect="1"/>
          </p:cNvPicPr>
          <p:nvPr/>
        </p:nvPicPr>
        <p:blipFill>
          <a:blip r:embed="rId3" cstate="print"/>
          <a:stretch>
            <a:fillRect/>
          </a:stretch>
        </p:blipFill>
        <p:spPr>
          <a:xfrm>
            <a:off x="1411138" y="2391467"/>
            <a:ext cx="1659866" cy="2213155"/>
          </a:xfrm>
          <a:prstGeom prst="rect">
            <a:avLst/>
          </a:prstGeom>
          <a:ln>
            <a:noFill/>
          </a:ln>
          <a:effectLst>
            <a:outerShdw blurRad="190500" algn="tl" rotWithShape="0">
              <a:srgbClr val="000000">
                <a:alpha val="70000"/>
              </a:srgbClr>
            </a:outerShdw>
          </a:effectLst>
        </p:spPr>
      </p:pic>
      <p:pic>
        <p:nvPicPr>
          <p:cNvPr id="9" name="Imagen 6" descr="Mujer con cabello corto&#10;&#10;Descripción generada automáticamente"/>
          <p:cNvPicPr>
            <a:picLocks noChangeAspect="1"/>
          </p:cNvPicPr>
          <p:nvPr/>
        </p:nvPicPr>
        <p:blipFill>
          <a:blip r:embed="rId4" cstate="print"/>
          <a:srcRect t="19964" b="20344"/>
          <a:stretch>
            <a:fillRect/>
          </a:stretch>
        </p:blipFill>
        <p:spPr>
          <a:xfrm>
            <a:off x="3472353" y="2415396"/>
            <a:ext cx="1738001" cy="2246924"/>
          </a:xfrm>
          <a:prstGeom prst="rect">
            <a:avLst/>
          </a:prstGeom>
          <a:ln>
            <a:noFill/>
          </a:ln>
          <a:effectLst>
            <a:outerShdw blurRad="190500" algn="tl" rotWithShape="0">
              <a:srgbClr val="000000">
                <a:alpha val="70000"/>
              </a:srgbClr>
            </a:outerShdw>
          </a:effectLst>
        </p:spPr>
      </p:pic>
      <p:pic>
        <p:nvPicPr>
          <p:cNvPr id="10" name="Imagen 6" descr="Mujer con cabello corto&#10;&#10;Descripción generada automáticamente"/>
          <p:cNvPicPr>
            <a:picLocks noChangeAspect="1"/>
          </p:cNvPicPr>
          <p:nvPr/>
        </p:nvPicPr>
        <p:blipFill>
          <a:blip r:embed="rId5" cstate="print"/>
          <a:stretch>
            <a:fillRect/>
          </a:stretch>
        </p:blipFill>
        <p:spPr>
          <a:xfrm>
            <a:off x="5537440" y="2413899"/>
            <a:ext cx="1679995" cy="2239993"/>
          </a:xfrm>
          <a:prstGeom prst="rect">
            <a:avLst/>
          </a:prstGeom>
          <a:ln>
            <a:noFill/>
          </a:ln>
          <a:effectLst>
            <a:outerShdw blurRad="190500" algn="tl" rotWithShape="0">
              <a:srgbClr val="000000">
                <a:alpha val="70000"/>
              </a:srgbClr>
            </a:outerShdw>
          </a:effectLst>
        </p:spPr>
      </p:pic>
      <p:sp>
        <p:nvSpPr>
          <p:cNvPr id="11" name="10 CuadroTexto"/>
          <p:cNvSpPr txBox="1"/>
          <p:nvPr/>
        </p:nvSpPr>
        <p:spPr>
          <a:xfrm>
            <a:off x="1328469" y="4580626"/>
            <a:ext cx="1194558" cy="200055"/>
          </a:xfrm>
          <a:prstGeom prst="rect">
            <a:avLst/>
          </a:prstGeom>
          <a:noFill/>
        </p:spPr>
        <p:txBody>
          <a:bodyPr wrap="none" rtlCol="0">
            <a:spAutoFit/>
          </a:bodyPr>
          <a:lstStyle/>
          <a:p>
            <a:r>
              <a:rPr lang="es-CO" sz="700" i="1" dirty="0">
                <a:solidFill>
                  <a:schemeClr val="bg2">
                    <a:lumMod val="50000"/>
                  </a:schemeClr>
                </a:solidFill>
              </a:rPr>
              <a:t>Personero: Bernardo García</a:t>
            </a:r>
          </a:p>
        </p:txBody>
      </p:sp>
      <p:sp>
        <p:nvSpPr>
          <p:cNvPr id="12" name="11 CuadroTexto"/>
          <p:cNvSpPr txBox="1"/>
          <p:nvPr/>
        </p:nvSpPr>
        <p:spPr>
          <a:xfrm>
            <a:off x="5449019" y="4629510"/>
            <a:ext cx="2038710" cy="200055"/>
          </a:xfrm>
          <a:prstGeom prst="rect">
            <a:avLst/>
          </a:prstGeom>
          <a:noFill/>
        </p:spPr>
        <p:txBody>
          <a:bodyPr wrap="square" rtlCol="0">
            <a:spAutoFit/>
          </a:bodyPr>
          <a:lstStyle/>
          <a:p>
            <a:r>
              <a:rPr lang="es-CO" sz="700" i="1" dirty="0">
                <a:solidFill>
                  <a:schemeClr val="bg2">
                    <a:lumMod val="50000"/>
                  </a:schemeClr>
                </a:solidFill>
              </a:rPr>
              <a:t>Contralor: </a:t>
            </a:r>
            <a:r>
              <a:rPr lang="es-CO" sz="700" i="1" dirty="0" err="1">
                <a:solidFill>
                  <a:schemeClr val="bg2">
                    <a:lumMod val="50000"/>
                  </a:schemeClr>
                </a:solidFill>
              </a:rPr>
              <a:t>Haver</a:t>
            </a:r>
            <a:r>
              <a:rPr lang="es-CO" sz="700" i="1" dirty="0">
                <a:solidFill>
                  <a:schemeClr val="bg2">
                    <a:lumMod val="50000"/>
                  </a:schemeClr>
                </a:solidFill>
              </a:rPr>
              <a:t> González</a:t>
            </a:r>
          </a:p>
        </p:txBody>
      </p:sp>
      <p:sp>
        <p:nvSpPr>
          <p:cNvPr id="14" name="Título 1"/>
          <p:cNvSpPr>
            <a:spLocks noGrp="1"/>
          </p:cNvSpPr>
          <p:nvPr>
            <p:ph type="title"/>
          </p:nvPr>
        </p:nvSpPr>
        <p:spPr>
          <a:xfrm>
            <a:off x="868615" y="155036"/>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2000" i="1" dirty="0">
                <a:solidFill>
                  <a:srgbClr val="00B0F0"/>
                </a:solidFill>
                <a:latin typeface="Roboto"/>
                <a:cs typeface="Calibri Light" panose="020F0302020204030204"/>
              </a:rPr>
              <a:t>Ejercicio de la función electoral </a:t>
            </a:r>
            <a:r>
              <a:rPr lang="es-CO" sz="2000" i="1" dirty="0">
                <a:solidFill>
                  <a:schemeClr val="accent5">
                    <a:lumMod val="50000"/>
                  </a:schemeClr>
                </a:solidFill>
                <a:latin typeface="Roboto"/>
                <a:cs typeface="Calibri Light" panose="020F0302020204030204"/>
              </a:rPr>
              <a:t>/ Elección de funcionarios.</a:t>
            </a:r>
            <a:endParaRPr lang="es-ES" sz="2000" i="1" dirty="0">
              <a:solidFill>
                <a:schemeClr val="accent5">
                  <a:lumMod val="50000"/>
                </a:schemeClr>
              </a:solidFill>
              <a:latin typeface="Calibri Light" panose="020F0302020204030204"/>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pic>
        <p:nvPicPr>
          <p:cNvPr id="8" name="Imagen 6" descr="Mujer con cabello corto&#10;&#10;Descripción generada automáticamente"/>
          <p:cNvPicPr>
            <a:picLocks noChangeAspect="1"/>
          </p:cNvPicPr>
          <p:nvPr/>
        </p:nvPicPr>
        <p:blipFill>
          <a:blip r:embed="rId3" cstate="print"/>
          <a:stretch>
            <a:fillRect/>
          </a:stretch>
        </p:blipFill>
        <p:spPr>
          <a:xfrm>
            <a:off x="928057" y="1356214"/>
            <a:ext cx="3448966" cy="2448035"/>
          </a:xfrm>
          <a:prstGeom prst="rect">
            <a:avLst/>
          </a:prstGeom>
          <a:ln>
            <a:noFill/>
          </a:ln>
          <a:effectLst>
            <a:outerShdw blurRad="190500" algn="tl" rotWithShape="0">
              <a:srgbClr val="000000">
                <a:alpha val="70000"/>
              </a:srgbClr>
            </a:outerShdw>
          </a:effectLst>
        </p:spPr>
      </p:pic>
      <p:pic>
        <p:nvPicPr>
          <p:cNvPr id="10" name="Imagen 6" descr="Mujer con cabello corto&#10;&#10;Descripción generada automáticamente"/>
          <p:cNvPicPr>
            <a:picLocks noChangeAspect="1"/>
          </p:cNvPicPr>
          <p:nvPr/>
        </p:nvPicPr>
        <p:blipFill>
          <a:blip r:embed="rId4" cstate="print"/>
          <a:stretch>
            <a:fillRect/>
          </a:stretch>
        </p:blipFill>
        <p:spPr>
          <a:xfrm>
            <a:off x="4666171" y="1350415"/>
            <a:ext cx="3494417" cy="2480295"/>
          </a:xfrm>
          <a:prstGeom prst="rect">
            <a:avLst/>
          </a:prstGeom>
          <a:ln>
            <a:noFill/>
          </a:ln>
          <a:effectLst>
            <a:outerShdw blurRad="190500" algn="tl" rotWithShape="0">
              <a:srgbClr val="000000">
                <a:alpha val="70000"/>
              </a:srgbClr>
            </a:outerShdw>
          </a:effectLst>
        </p:spPr>
      </p:pic>
      <p:sp>
        <p:nvSpPr>
          <p:cNvPr id="11" name="10 CuadroTexto"/>
          <p:cNvSpPr txBox="1"/>
          <p:nvPr/>
        </p:nvSpPr>
        <p:spPr>
          <a:xfrm>
            <a:off x="931654" y="3890513"/>
            <a:ext cx="1688283" cy="707886"/>
          </a:xfrm>
          <a:prstGeom prst="rect">
            <a:avLst/>
          </a:prstGeom>
          <a:noFill/>
        </p:spPr>
        <p:txBody>
          <a:bodyPr wrap="none" rtlCol="0">
            <a:spAutoFit/>
          </a:bodyPr>
          <a:lstStyle/>
          <a:p>
            <a:r>
              <a:rPr lang="es-CO" sz="800" b="1" i="1" dirty="0"/>
              <a:t>*Comisión de Asuntos Económicos :</a:t>
            </a:r>
            <a:r>
              <a:rPr lang="es-CO" sz="800" dirty="0"/>
              <a:t/>
            </a:r>
            <a:br>
              <a:rPr lang="es-CO" sz="800" dirty="0"/>
            </a:br>
            <a:r>
              <a:rPr lang="es-CO" sz="800" dirty="0"/>
              <a:t>-Duván Alberto Bedoya García</a:t>
            </a:r>
            <a:br>
              <a:rPr lang="es-CO" sz="800" dirty="0"/>
            </a:br>
            <a:r>
              <a:rPr lang="es-CO" sz="800" dirty="0"/>
              <a:t>-Rafael Cárdenas Jiménez</a:t>
            </a:r>
            <a:br>
              <a:rPr lang="es-CO" sz="800" dirty="0"/>
            </a:br>
            <a:r>
              <a:rPr lang="es-CO" sz="800" dirty="0"/>
              <a:t>-Daniel Quintero </a:t>
            </a:r>
            <a:r>
              <a:rPr lang="es-CO" sz="800" dirty="0" err="1"/>
              <a:t>Espitía</a:t>
            </a:r>
            <a:r>
              <a:rPr lang="es-CO" sz="800" dirty="0"/>
              <a:t/>
            </a:r>
            <a:br>
              <a:rPr lang="es-CO" sz="800" dirty="0"/>
            </a:br>
            <a:r>
              <a:rPr lang="es-CO" sz="800" dirty="0"/>
              <a:t>-Juan Felipe Restrepo Tamayo</a:t>
            </a:r>
            <a:endParaRPr lang="es-CO" sz="700" i="1" dirty="0">
              <a:solidFill>
                <a:schemeClr val="bg2">
                  <a:lumMod val="50000"/>
                </a:schemeClr>
              </a:solidFill>
            </a:endParaRPr>
          </a:p>
        </p:txBody>
      </p:sp>
      <p:sp>
        <p:nvSpPr>
          <p:cNvPr id="12" name="11 CuadroTexto"/>
          <p:cNvSpPr txBox="1"/>
          <p:nvPr/>
        </p:nvSpPr>
        <p:spPr>
          <a:xfrm>
            <a:off x="5052204" y="3879012"/>
            <a:ext cx="2038710" cy="1061829"/>
          </a:xfrm>
          <a:prstGeom prst="rect">
            <a:avLst/>
          </a:prstGeom>
          <a:noFill/>
        </p:spPr>
        <p:txBody>
          <a:bodyPr wrap="square" rtlCol="0">
            <a:spAutoFit/>
          </a:bodyPr>
          <a:lstStyle/>
          <a:p>
            <a:r>
              <a:rPr lang="es-CO" sz="800" b="1" i="1" dirty="0"/>
              <a:t>Comisión de Asuntos Sociales:</a:t>
            </a:r>
          </a:p>
          <a:p>
            <a:r>
              <a:rPr lang="es-CO" sz="800" dirty="0"/>
              <a:t>-</a:t>
            </a:r>
            <a:r>
              <a:rPr lang="es-CO" sz="800" dirty="0" err="1"/>
              <a:t>Nolver</a:t>
            </a:r>
            <a:r>
              <a:rPr lang="es-CO" sz="800" dirty="0"/>
              <a:t> Andrés Pérez</a:t>
            </a:r>
            <a:br>
              <a:rPr lang="es-CO" sz="800" dirty="0"/>
            </a:br>
            <a:r>
              <a:rPr lang="es-CO" sz="800" dirty="0"/>
              <a:t>-Carlos Augusto Mosquera Gómez</a:t>
            </a:r>
            <a:br>
              <a:rPr lang="es-CO" sz="800" dirty="0"/>
            </a:br>
            <a:r>
              <a:rPr lang="es-CO" sz="800" dirty="0"/>
              <a:t>-Óscar Darío Arias </a:t>
            </a:r>
            <a:r>
              <a:rPr lang="es-CO" sz="800" dirty="0" err="1"/>
              <a:t>Agudelo</a:t>
            </a:r>
            <a:r>
              <a:rPr lang="es-CO" sz="800" dirty="0"/>
              <a:t/>
            </a:r>
            <a:br>
              <a:rPr lang="es-CO" sz="800" dirty="0"/>
            </a:br>
            <a:r>
              <a:rPr lang="es-CO" sz="800" dirty="0"/>
              <a:t>-Jorge Enrique Giraldo Ospina</a:t>
            </a:r>
            <a:br>
              <a:rPr lang="es-CO" sz="800" dirty="0"/>
            </a:br>
            <a:r>
              <a:rPr lang="es-CO" sz="800" dirty="0"/>
              <a:t>-Daniel Rodrigo Villa Maldonado </a:t>
            </a:r>
            <a:r>
              <a:rPr lang="es-CO" sz="800" b="1" dirty="0"/>
              <a:t>(Presidente)</a:t>
            </a:r>
            <a:r>
              <a:rPr lang="es-CO" sz="800" dirty="0"/>
              <a:t/>
            </a:r>
            <a:br>
              <a:rPr lang="es-CO" sz="800" dirty="0"/>
            </a:br>
            <a:endParaRPr lang="es-CO" sz="700" i="1" dirty="0">
              <a:solidFill>
                <a:schemeClr val="bg2">
                  <a:lumMod val="50000"/>
                </a:schemeClr>
              </a:solidFill>
            </a:endParaRPr>
          </a:p>
        </p:txBody>
      </p:sp>
      <p:sp>
        <p:nvSpPr>
          <p:cNvPr id="14" name="Título 1"/>
          <p:cNvSpPr>
            <a:spLocks noGrp="1"/>
          </p:cNvSpPr>
          <p:nvPr>
            <p:ph type="title"/>
          </p:nvPr>
        </p:nvSpPr>
        <p:spPr>
          <a:xfrm>
            <a:off x="868615" y="155036"/>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2000" i="1" dirty="0">
                <a:solidFill>
                  <a:schemeClr val="accent5">
                    <a:lumMod val="50000"/>
                  </a:schemeClr>
                </a:solidFill>
                <a:latin typeface="Roboto"/>
                <a:cs typeface="Calibri Light" panose="020F0302020204030204"/>
              </a:rPr>
              <a:t>Comisiones permanentes.</a:t>
            </a:r>
            <a:endParaRPr lang="es-ES" sz="2000" i="1" dirty="0">
              <a:solidFill>
                <a:schemeClr val="accent5">
                  <a:lumMod val="50000"/>
                </a:schemeClr>
              </a:solidFill>
              <a:latin typeface="Calibri Light" panose="020F0302020204030204"/>
              <a:cs typeface="Calibri Light" panose="020F0302020204030204"/>
            </a:endParaRPr>
          </a:p>
        </p:txBody>
      </p:sp>
      <p:sp>
        <p:nvSpPr>
          <p:cNvPr id="13" name="12 CuadroTexto"/>
          <p:cNvSpPr txBox="1"/>
          <p:nvPr/>
        </p:nvSpPr>
        <p:spPr>
          <a:xfrm>
            <a:off x="2800710" y="3879011"/>
            <a:ext cx="2013693" cy="707886"/>
          </a:xfrm>
          <a:prstGeom prst="rect">
            <a:avLst/>
          </a:prstGeom>
          <a:noFill/>
        </p:spPr>
        <p:txBody>
          <a:bodyPr wrap="none" rtlCol="0">
            <a:spAutoFit/>
          </a:bodyPr>
          <a:lstStyle/>
          <a:p>
            <a:r>
              <a:rPr lang="es-CO" sz="800" dirty="0"/>
              <a:t>-Gloria Elena Montoya Castaño </a:t>
            </a:r>
            <a:r>
              <a:rPr lang="es-CO" sz="800" b="1" dirty="0"/>
              <a:t>(Presidenta)</a:t>
            </a:r>
            <a:r>
              <a:rPr lang="es-CO" sz="800" dirty="0"/>
              <a:t/>
            </a:r>
            <a:br>
              <a:rPr lang="es-CO" sz="800" dirty="0"/>
            </a:br>
            <a:r>
              <a:rPr lang="es-CO" sz="800" dirty="0"/>
              <a:t>-Edgar Ricardo Cardona </a:t>
            </a:r>
            <a:r>
              <a:rPr lang="es-CO" sz="800" dirty="0" err="1"/>
              <a:t>Ortíz</a:t>
            </a:r>
            <a:r>
              <a:rPr lang="es-CO" sz="800" dirty="0"/>
              <a:t/>
            </a:r>
            <a:br>
              <a:rPr lang="es-CO" sz="800" dirty="0"/>
            </a:br>
            <a:r>
              <a:rPr lang="es-CO" sz="800" dirty="0"/>
              <a:t>-Gabriel Jaime Giraldo Bustamante</a:t>
            </a:r>
            <a:br>
              <a:rPr lang="es-CO" sz="800" dirty="0"/>
            </a:br>
            <a:r>
              <a:rPr lang="es-CO" sz="800" dirty="0"/>
              <a:t>-Jesús Ernesto Zapata Orrego</a:t>
            </a:r>
            <a:br>
              <a:rPr lang="es-CO" sz="800" dirty="0"/>
            </a:br>
            <a:r>
              <a:rPr lang="es-CO" sz="800" dirty="0"/>
              <a:t>-Edwin Alexander Builes Toro</a:t>
            </a:r>
            <a:endParaRPr lang="es-CO" sz="700" i="1" dirty="0">
              <a:solidFill>
                <a:schemeClr val="bg2">
                  <a:lumMod val="50000"/>
                </a:schemeClr>
              </a:solidFill>
            </a:endParaRPr>
          </a:p>
        </p:txBody>
      </p:sp>
      <p:sp>
        <p:nvSpPr>
          <p:cNvPr id="15" name="14 CuadroTexto"/>
          <p:cNvSpPr txBox="1"/>
          <p:nvPr/>
        </p:nvSpPr>
        <p:spPr>
          <a:xfrm>
            <a:off x="7105290" y="3962400"/>
            <a:ext cx="2038710" cy="707886"/>
          </a:xfrm>
          <a:prstGeom prst="rect">
            <a:avLst/>
          </a:prstGeom>
          <a:noFill/>
        </p:spPr>
        <p:txBody>
          <a:bodyPr wrap="square" rtlCol="0">
            <a:spAutoFit/>
          </a:bodyPr>
          <a:lstStyle/>
          <a:p>
            <a:r>
              <a:rPr lang="es-CO" sz="800" dirty="0"/>
              <a:t>-Gustavo Gómez Suárez</a:t>
            </a:r>
            <a:br>
              <a:rPr lang="es-CO" sz="800" dirty="0"/>
            </a:br>
            <a:r>
              <a:rPr lang="es-CO" sz="800" dirty="0"/>
              <a:t>-Nicolás Álzate Maya</a:t>
            </a:r>
            <a:br>
              <a:rPr lang="es-CO" sz="800" dirty="0"/>
            </a:br>
            <a:r>
              <a:rPr lang="es-CO" sz="800" dirty="0"/>
              <a:t>-Juan Alberto Arboleda Rivas</a:t>
            </a:r>
            <a:br>
              <a:rPr lang="es-CO" sz="800" dirty="0"/>
            </a:br>
            <a:r>
              <a:rPr lang="es-CO" sz="800" dirty="0"/>
              <a:t>-</a:t>
            </a:r>
            <a:r>
              <a:rPr lang="es-CO" sz="800" dirty="0" err="1"/>
              <a:t>Jhon</a:t>
            </a:r>
            <a:r>
              <a:rPr lang="es-CO" sz="800" dirty="0"/>
              <a:t> Anderson Arango</a:t>
            </a:r>
            <a:br>
              <a:rPr lang="es-CO" sz="800" dirty="0"/>
            </a:br>
            <a:r>
              <a:rPr lang="es-CO" sz="800" dirty="0"/>
              <a:t>-Jesús Octavio Jiménez Gil</a:t>
            </a:r>
            <a:endParaRPr lang="es-CO" sz="700" i="1" dirty="0">
              <a:solidFill>
                <a:schemeClr val="bg2">
                  <a:lumMod val="50000"/>
                </a:schemeClr>
              </a:solidFill>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5458" y="-250"/>
            <a:ext cx="9207055" cy="5758756"/>
          </a:xfrm>
        </p:spPr>
      </p:pic>
      <p:sp>
        <p:nvSpPr>
          <p:cNvPr id="2" name="Título 1"/>
          <p:cNvSpPr>
            <a:spLocks noGrp="1"/>
          </p:cNvSpPr>
          <p:nvPr>
            <p:ph type="title"/>
          </p:nvPr>
        </p:nvSpPr>
        <p:spPr>
          <a:xfrm>
            <a:off x="845180" y="328714"/>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PRIMER PERIODO</a:t>
            </a:r>
            <a:br>
              <a:rPr lang="es-CO" sz="2000" b="1" i="1" dirty="0" smtClean="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Suscripción convenio interadministrativo con la Alcaldía de Bello</a:t>
            </a:r>
            <a:endParaRPr lang="es-ES" sz="20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79463" y="1231421"/>
            <a:ext cx="769167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El 7 de febrero de 2020 se suscribió el convenio del asunto entre La Alcaldía de Bello y El Concejo Municipal, </a:t>
            </a:r>
            <a:r>
              <a:rPr lang="es-CO" sz="1400" dirty="0" smtClean="0"/>
              <a:t>en cual la administración se comprometió  a </a:t>
            </a:r>
            <a:r>
              <a:rPr lang="es-CO" sz="1400" dirty="0"/>
              <a:t>brindar apoyo económico, logístico, tecnológico y humano para la ejecución de los diferentes planes y programas del Concejo Municipal.</a:t>
            </a:r>
          </a:p>
          <a:p>
            <a:endParaRPr lang="es-CO" sz="1400" dirty="0"/>
          </a:p>
          <a:p>
            <a:r>
              <a:rPr lang="es-CO" sz="1400" dirty="0"/>
              <a:t>   </a:t>
            </a:r>
            <a:r>
              <a:rPr lang="es-CO" sz="1400" dirty="0" smtClean="0"/>
              <a:t>Y </a:t>
            </a:r>
            <a:r>
              <a:rPr lang="es-CO" sz="1400" dirty="0"/>
              <a:t>se obtuvieron los siguientes logros:</a:t>
            </a:r>
          </a:p>
          <a:p>
            <a:r>
              <a:rPr lang="es-CO" sz="1600" dirty="0"/>
              <a:t> </a:t>
            </a:r>
          </a:p>
          <a:p>
            <a:endParaRPr lang="es-CO" sz="1600" dirty="0"/>
          </a:p>
          <a:p>
            <a:endParaRPr lang="es-ES" sz="1600" dirty="0">
              <a:solidFill>
                <a:schemeClr val="bg1">
                  <a:lumMod val="50000"/>
                </a:schemeClr>
              </a:solidFill>
              <a:latin typeface="Roboto"/>
            </a:endParaRPr>
          </a:p>
        </p:txBody>
      </p:sp>
      <p:pic>
        <p:nvPicPr>
          <p:cNvPr id="6" name="Imagen 6" descr="Mujer con cabello corto&#10;&#10;Descripción generada automáticamente"/>
          <p:cNvPicPr>
            <a:picLocks noChangeAspect="1"/>
          </p:cNvPicPr>
          <p:nvPr/>
        </p:nvPicPr>
        <p:blipFill>
          <a:blip r:embed="rId3" cstate="print"/>
          <a:srcRect t="7007" b="7916"/>
          <a:stretch>
            <a:fillRect/>
          </a:stretch>
        </p:blipFill>
        <p:spPr>
          <a:xfrm>
            <a:off x="5645433" y="2208363"/>
            <a:ext cx="1587071" cy="2924356"/>
          </a:xfrm>
          <a:prstGeom prst="rect">
            <a:avLst/>
          </a:prstGeom>
          <a:ln>
            <a:noFill/>
          </a:ln>
          <a:effectLst>
            <a:outerShdw blurRad="190500" algn="tl" rotWithShape="0">
              <a:srgbClr val="000000">
                <a:alpha val="70000"/>
              </a:srgbClr>
            </a:outerShdw>
          </a:effectLst>
        </p:spPr>
      </p:pic>
      <p:sp>
        <p:nvSpPr>
          <p:cNvPr id="9" name="8 CuadroTexto"/>
          <p:cNvSpPr txBox="1"/>
          <p:nvPr/>
        </p:nvSpPr>
        <p:spPr>
          <a:xfrm>
            <a:off x="948906" y="2311879"/>
            <a:ext cx="3243532" cy="3108543"/>
          </a:xfrm>
          <a:prstGeom prst="rect">
            <a:avLst/>
          </a:prstGeom>
          <a:noFill/>
        </p:spPr>
        <p:txBody>
          <a:bodyPr wrap="square" rtlCol="0">
            <a:spAutoFit/>
          </a:bodyPr>
          <a:lstStyle/>
          <a:p>
            <a:r>
              <a:rPr lang="es-CO" sz="1400" dirty="0"/>
              <a:t> </a:t>
            </a:r>
          </a:p>
          <a:p>
            <a:pPr lvl="0">
              <a:buFont typeface="Wingdings" panose="05000000000000000000" pitchFamily="2" charset="2"/>
              <a:buChar char="ü"/>
            </a:pPr>
            <a:r>
              <a:rPr lang="es-CO" sz="1400" dirty="0"/>
              <a:t>Apoyo profesional de una comunicadora de la Alcaldía de tiempo completo durante toda la vigencia 2020.</a:t>
            </a:r>
          </a:p>
          <a:p>
            <a:pPr lvl="0"/>
            <a:endParaRPr lang="es-CO" sz="1400" dirty="0"/>
          </a:p>
          <a:p>
            <a:pPr lvl="0">
              <a:buFont typeface="Wingdings" panose="05000000000000000000" pitchFamily="2" charset="2"/>
              <a:buChar char="ü"/>
            </a:pPr>
            <a:r>
              <a:rPr lang="es-CO" sz="1400" dirty="0"/>
              <a:t>Apoyo de un profesional en archivo y gestión documental para la elaboración de las Tablas de Retención Documental.</a:t>
            </a:r>
          </a:p>
          <a:p>
            <a:r>
              <a:rPr lang="es-CO" sz="1400" dirty="0"/>
              <a:t> </a:t>
            </a:r>
          </a:p>
          <a:p>
            <a:pPr lvl="0">
              <a:buFont typeface="Wingdings" panose="05000000000000000000" pitchFamily="2" charset="2"/>
              <a:buChar char="ü"/>
            </a:pPr>
            <a:r>
              <a:rPr lang="es-CO" sz="1400" dirty="0"/>
              <a:t>Vinculación parcial de los funcionarios de planta del Concejo Municipal a los programas de Bienestar Laboral de la Administración Central.</a:t>
            </a:r>
          </a:p>
          <a:p>
            <a:endParaRPr lang="es-CO" sz="1400" dirty="0"/>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sp>
        <p:nvSpPr>
          <p:cNvPr id="14" name="Título 1"/>
          <p:cNvSpPr>
            <a:spLocks noGrp="1"/>
          </p:cNvSpPr>
          <p:nvPr>
            <p:ph type="title"/>
          </p:nvPr>
        </p:nvSpPr>
        <p:spPr>
          <a:xfrm>
            <a:off x="868615" y="155036"/>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2000" b="1" i="1" dirty="0">
                <a:solidFill>
                  <a:srgbClr val="00B0F0"/>
                </a:solidFill>
              </a:rPr>
              <a:t>Desarrollo de la Temática Pública.</a:t>
            </a:r>
            <a:endParaRPr lang="es-ES" sz="2000" i="1" dirty="0">
              <a:solidFill>
                <a:schemeClr val="accent5">
                  <a:lumMod val="50000"/>
                </a:schemeClr>
              </a:solidFill>
              <a:latin typeface="Calibri Light" panose="020F0302020204030204"/>
              <a:cs typeface="Calibri Light" panose="020F0302020204030204"/>
            </a:endParaRPr>
          </a:p>
        </p:txBody>
      </p:sp>
      <p:sp>
        <p:nvSpPr>
          <p:cNvPr id="13" name="CuadroTexto 4"/>
          <p:cNvSpPr txBox="1"/>
          <p:nvPr/>
        </p:nvSpPr>
        <p:spPr>
          <a:xfrm>
            <a:off x="819509" y="1149614"/>
            <a:ext cx="81002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200" dirty="0"/>
              <a:t>En este periodo tuvimos la oportunidad de recibir en el recinto a cada uno de los secretarios y Gerentes del Gabinete Municipal y su equipo de trabajo. Teniendo en cuenta que este es el primer año de la administración actual, en cabeza del señor Alcalde Óscar Andrés Pérez.</a:t>
            </a:r>
          </a:p>
          <a:p>
            <a:r>
              <a:rPr lang="es-CO" sz="1200" dirty="0"/>
              <a:t>También contamos con la presentación </a:t>
            </a:r>
            <a:r>
              <a:rPr lang="es-CO" sz="1200" dirty="0" smtClean="0"/>
              <a:t> de </a:t>
            </a:r>
            <a:r>
              <a:rPr lang="es-CO" sz="1200" dirty="0"/>
              <a:t>Germán Torres,  </a:t>
            </a:r>
            <a:r>
              <a:rPr lang="es-CO" sz="1200" dirty="0" smtClean="0"/>
              <a:t>gerente </a:t>
            </a:r>
            <a:r>
              <a:rPr lang="es-CO" sz="1200" dirty="0"/>
              <a:t>de Inter Aseo; del capitán de Bomberos Nelson </a:t>
            </a:r>
            <a:r>
              <a:rPr lang="es-CO" sz="1200" dirty="0" err="1" smtClean="0"/>
              <a:t>Zulaica</a:t>
            </a:r>
            <a:r>
              <a:rPr lang="es-CO" sz="1200" dirty="0" smtClean="0"/>
              <a:t> , el </a:t>
            </a:r>
            <a:r>
              <a:rPr lang="es-CO" sz="1200" dirty="0"/>
              <a:t>capitán Gabriel Alejandro Giraldo de la Policía Nacional, adicional a esto, también presentó informe el entonces Gerente de Bello Salud, Luis Giraldo.</a:t>
            </a:r>
            <a:endParaRPr lang="es-CO" sz="1400" dirty="0"/>
          </a:p>
        </p:txBody>
      </p:sp>
      <p:pic>
        <p:nvPicPr>
          <p:cNvPr id="6" name="5 Imagen" descr="WhatsApp Image 2020-11-24 at 23.39.56.jpeg"/>
          <p:cNvPicPr>
            <a:picLocks noChangeAspect="1"/>
          </p:cNvPicPr>
          <p:nvPr/>
        </p:nvPicPr>
        <p:blipFill>
          <a:blip r:embed="rId3" cstate="print"/>
          <a:stretch>
            <a:fillRect/>
          </a:stretch>
        </p:blipFill>
        <p:spPr>
          <a:xfrm>
            <a:off x="5736564" y="2352255"/>
            <a:ext cx="1544130" cy="1453445"/>
          </a:xfrm>
          <a:prstGeom prst="rect">
            <a:avLst/>
          </a:prstGeom>
          <a:ln>
            <a:noFill/>
          </a:ln>
          <a:effectLst>
            <a:outerShdw blurRad="190500" algn="tl" rotWithShape="0">
              <a:srgbClr val="000000">
                <a:alpha val="70000"/>
              </a:srgbClr>
            </a:outerShdw>
          </a:effectLst>
        </p:spPr>
      </p:pic>
      <p:pic>
        <p:nvPicPr>
          <p:cNvPr id="7" name="6 Imagen" descr="WhatsApp Image 2020-11-24 at 23.41.17.jpeg"/>
          <p:cNvPicPr>
            <a:picLocks noChangeAspect="1"/>
          </p:cNvPicPr>
          <p:nvPr/>
        </p:nvPicPr>
        <p:blipFill>
          <a:blip r:embed="rId4" cstate="print"/>
          <a:srcRect l="12379" t="26757" b="42694"/>
          <a:stretch>
            <a:fillRect/>
          </a:stretch>
        </p:blipFill>
        <p:spPr>
          <a:xfrm>
            <a:off x="1440611" y="2346385"/>
            <a:ext cx="1854679" cy="1400520"/>
          </a:xfrm>
          <a:prstGeom prst="rect">
            <a:avLst/>
          </a:prstGeom>
          <a:ln>
            <a:noFill/>
          </a:ln>
          <a:effectLst>
            <a:outerShdw blurRad="190500" algn="tl" rotWithShape="0">
              <a:srgbClr val="000000">
                <a:alpha val="70000"/>
              </a:srgbClr>
            </a:outerShdw>
          </a:effectLst>
        </p:spPr>
      </p:pic>
      <p:pic>
        <p:nvPicPr>
          <p:cNvPr id="9" name="8 Imagen" descr="WhatsApp Image 2020-11-24 at 23.40.23.jpeg"/>
          <p:cNvPicPr>
            <a:picLocks noChangeAspect="1"/>
          </p:cNvPicPr>
          <p:nvPr/>
        </p:nvPicPr>
        <p:blipFill>
          <a:blip r:embed="rId5" cstate="print"/>
          <a:stretch>
            <a:fillRect/>
          </a:stretch>
        </p:blipFill>
        <p:spPr>
          <a:xfrm>
            <a:off x="3476445" y="2363639"/>
            <a:ext cx="2040095" cy="1449238"/>
          </a:xfrm>
          <a:prstGeom prst="rect">
            <a:avLst/>
          </a:prstGeom>
          <a:ln>
            <a:noFill/>
          </a:ln>
          <a:effectLst>
            <a:outerShdw blurRad="190500" algn="tl" rotWithShape="0">
              <a:srgbClr val="000000">
                <a:alpha val="70000"/>
              </a:srgbClr>
            </a:outerShdw>
          </a:effectLst>
        </p:spPr>
      </p:pic>
      <p:pic>
        <p:nvPicPr>
          <p:cNvPr id="10" name="9 Imagen" descr="21.BOMBEROS.jpg"/>
          <p:cNvPicPr>
            <a:picLocks noChangeAspect="1"/>
          </p:cNvPicPr>
          <p:nvPr/>
        </p:nvPicPr>
        <p:blipFill>
          <a:blip r:embed="rId6" cstate="print"/>
          <a:stretch>
            <a:fillRect/>
          </a:stretch>
        </p:blipFill>
        <p:spPr>
          <a:xfrm>
            <a:off x="3459194" y="3881887"/>
            <a:ext cx="2027208" cy="1427673"/>
          </a:xfrm>
          <a:prstGeom prst="rect">
            <a:avLst/>
          </a:prstGeom>
          <a:ln>
            <a:noFill/>
          </a:ln>
          <a:effectLst>
            <a:outerShdw blurRad="190500" algn="tl" rotWithShape="0">
              <a:srgbClr val="000000">
                <a:alpha val="70000"/>
              </a:srgbClr>
            </a:outerShdw>
          </a:effectLst>
        </p:spPr>
      </p:pic>
      <p:pic>
        <p:nvPicPr>
          <p:cNvPr id="11" name="10 Imagen" descr="WhatsApp Image 2020-11-24 at 23.39.56.jpeg"/>
          <p:cNvPicPr>
            <a:picLocks noChangeAspect="1"/>
          </p:cNvPicPr>
          <p:nvPr/>
        </p:nvPicPr>
        <p:blipFill>
          <a:blip r:embed="rId7" cstate="print"/>
          <a:srcRect l="4375" r="11250"/>
          <a:stretch>
            <a:fillRect/>
          </a:stretch>
        </p:blipFill>
        <p:spPr>
          <a:xfrm>
            <a:off x="5736566" y="3923742"/>
            <a:ext cx="1552755" cy="1382447"/>
          </a:xfrm>
          <a:prstGeom prst="rect">
            <a:avLst/>
          </a:prstGeom>
          <a:ln>
            <a:noFill/>
          </a:ln>
          <a:effectLst>
            <a:outerShdw blurRad="190500" algn="tl" rotWithShape="0">
              <a:srgbClr val="000000">
                <a:alpha val="70000"/>
              </a:srgbClr>
            </a:outerShdw>
          </a:effectLst>
        </p:spPr>
      </p:pic>
      <p:pic>
        <p:nvPicPr>
          <p:cNvPr id="12" name="11 Imagen" descr="WhatsApp Image 2020-11-24 at 23.41.17.jpeg"/>
          <p:cNvPicPr>
            <a:picLocks noChangeAspect="1"/>
          </p:cNvPicPr>
          <p:nvPr/>
        </p:nvPicPr>
        <p:blipFill>
          <a:blip r:embed="rId8" cstate="print"/>
          <a:srcRect t="3901" b="4939"/>
          <a:stretch>
            <a:fillRect/>
          </a:stretch>
        </p:blipFill>
        <p:spPr>
          <a:xfrm>
            <a:off x="1487938" y="3812877"/>
            <a:ext cx="1824605" cy="1512721"/>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156569"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PRIMER PERÍODO ORDINARIO</a:t>
            </a:r>
            <a:br>
              <a:rPr lang="es-CO" sz="2800" b="1" i="1" dirty="0">
                <a:solidFill>
                  <a:schemeClr val="accent5">
                    <a:lumMod val="50000"/>
                  </a:schemeClr>
                </a:solidFill>
                <a:latin typeface="Roboto"/>
                <a:cs typeface="Calibri Light" panose="020F0302020204030204"/>
              </a:rPr>
            </a:br>
            <a:r>
              <a:rPr lang="es-CO" sz="1600" b="1" i="1" dirty="0">
                <a:solidFill>
                  <a:schemeClr val="accent5">
                    <a:lumMod val="50000"/>
                  </a:schemeClr>
                </a:solidFill>
                <a:latin typeface="Roboto"/>
                <a:cs typeface="Calibri Light" panose="020F0302020204030204"/>
              </a:rPr>
              <a:t>SESIONES DECENTRALIZADAS  / </a:t>
            </a:r>
            <a:r>
              <a:rPr lang="es-CO" sz="1800" b="1" i="1" dirty="0">
                <a:solidFill>
                  <a:srgbClr val="00B0F0"/>
                </a:solidFill>
              </a:rPr>
              <a:t>Desarrollo de la Temática Pública.</a:t>
            </a:r>
            <a:br>
              <a:rPr lang="es-CO" sz="1800" b="1" i="1" dirty="0">
                <a:solidFill>
                  <a:srgbClr val="00B0F0"/>
                </a:solidFill>
              </a:rPr>
            </a:b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02323" y="911381"/>
            <a:ext cx="76916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En este período se realizaron tres sesiones descentralizadas</a:t>
            </a:r>
            <a:endParaRPr lang="es-CO" sz="1600" dirty="0"/>
          </a:p>
        </p:txBody>
      </p:sp>
      <p:pic>
        <p:nvPicPr>
          <p:cNvPr id="38914" name="Picture 2"/>
          <p:cNvPicPr>
            <a:picLocks noGrp="1" noChangeAspect="1" noChangeArrowheads="1"/>
          </p:cNvPicPr>
          <p:nvPr>
            <p:ph idx="1"/>
          </p:nvPr>
        </p:nvPicPr>
        <p:blipFill>
          <a:blip r:embed="rId3" cstate="print"/>
          <a:srcRect l="5437" t="37950" r="4477" b="38152"/>
          <a:stretch>
            <a:fillRect/>
          </a:stretch>
        </p:blipFill>
        <p:spPr bwMode="auto">
          <a:xfrm>
            <a:off x="2595352" y="1716807"/>
            <a:ext cx="2186609" cy="1256306"/>
          </a:xfrm>
          <a:prstGeom prst="rect">
            <a:avLst/>
          </a:prstGeom>
          <a:ln>
            <a:noFill/>
          </a:ln>
          <a:effectLst>
            <a:outerShdw blurRad="190500" algn="tl" rotWithShape="0">
              <a:srgbClr val="000000">
                <a:alpha val="70000"/>
              </a:srgbClr>
            </a:outerShdw>
          </a:effectLst>
        </p:spPr>
      </p:pic>
      <p:sp>
        <p:nvSpPr>
          <p:cNvPr id="13" name="CuadroTexto 4"/>
          <p:cNvSpPr txBox="1"/>
          <p:nvPr/>
        </p:nvSpPr>
        <p:spPr>
          <a:xfrm>
            <a:off x="987522" y="1273827"/>
            <a:ext cx="33946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7 de febrero de 2020</a:t>
            </a:r>
          </a:p>
          <a:p>
            <a:r>
              <a:rPr lang="es-CO" sz="800" b="1" dirty="0"/>
              <a:t>SESIÓN DESCENTRALIZADA COMUNA 1 PARÍS.</a:t>
            </a:r>
            <a:endParaRPr lang="es-CO" sz="800" dirty="0"/>
          </a:p>
        </p:txBody>
      </p:sp>
      <p:sp>
        <p:nvSpPr>
          <p:cNvPr id="14" name="CuadroTexto 4"/>
          <p:cNvSpPr txBox="1"/>
          <p:nvPr/>
        </p:nvSpPr>
        <p:spPr>
          <a:xfrm>
            <a:off x="1007069" y="3220240"/>
            <a:ext cx="72384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22 de febrero de 2020</a:t>
            </a:r>
          </a:p>
          <a:p>
            <a:r>
              <a:rPr lang="es-CO" sz="800" b="1" dirty="0"/>
              <a:t>SESIÓN DESCENTRALIZADA VEREDA POTRERITO</a:t>
            </a:r>
            <a:endParaRPr lang="es-CO" sz="800" dirty="0"/>
          </a:p>
        </p:txBody>
      </p:sp>
      <p:pic>
        <p:nvPicPr>
          <p:cNvPr id="18" name="17 Imagen" descr="5.jpg"/>
          <p:cNvPicPr>
            <a:picLocks noChangeAspect="1"/>
          </p:cNvPicPr>
          <p:nvPr/>
        </p:nvPicPr>
        <p:blipFill>
          <a:blip r:embed="rId4" cstate="print"/>
          <a:srcRect t="23682" b="20073"/>
          <a:stretch>
            <a:fillRect/>
          </a:stretch>
        </p:blipFill>
        <p:spPr>
          <a:xfrm>
            <a:off x="1114897" y="3633746"/>
            <a:ext cx="1167128" cy="1353945"/>
          </a:xfrm>
          <a:prstGeom prst="rect">
            <a:avLst/>
          </a:prstGeom>
          <a:ln>
            <a:noFill/>
          </a:ln>
          <a:effectLst>
            <a:outerShdw blurRad="190500" algn="tl" rotWithShape="0">
              <a:srgbClr val="000000">
                <a:alpha val="70000"/>
              </a:srgbClr>
            </a:outerShdw>
          </a:effectLst>
        </p:spPr>
      </p:pic>
      <p:pic>
        <p:nvPicPr>
          <p:cNvPr id="20" name="Picture 2"/>
          <p:cNvPicPr>
            <a:picLocks noChangeAspect="1" noChangeArrowheads="1"/>
          </p:cNvPicPr>
          <p:nvPr/>
        </p:nvPicPr>
        <p:blipFill>
          <a:blip r:embed="rId5" cstate="print"/>
          <a:srcRect t="30952" b="20359"/>
          <a:stretch>
            <a:fillRect/>
          </a:stretch>
        </p:blipFill>
        <p:spPr bwMode="auto">
          <a:xfrm>
            <a:off x="1146505" y="1677725"/>
            <a:ext cx="1191177" cy="1256140"/>
          </a:xfrm>
          <a:prstGeom prst="rect">
            <a:avLst/>
          </a:prstGeom>
          <a:ln>
            <a:noFill/>
          </a:ln>
          <a:effectLst>
            <a:outerShdw blurRad="190500" algn="tl" rotWithShape="0">
              <a:srgbClr val="000000">
                <a:alpha val="70000"/>
              </a:srgbClr>
            </a:outerShdw>
          </a:effectLst>
        </p:spPr>
      </p:pic>
      <p:pic>
        <p:nvPicPr>
          <p:cNvPr id="23" name="Picture 2"/>
          <p:cNvPicPr>
            <a:picLocks noChangeAspect="1" noChangeArrowheads="1"/>
          </p:cNvPicPr>
          <p:nvPr/>
        </p:nvPicPr>
        <p:blipFill>
          <a:blip r:embed="rId6" cstate="print"/>
          <a:srcRect t="36655" b="35251"/>
          <a:stretch>
            <a:fillRect/>
          </a:stretch>
        </p:blipFill>
        <p:spPr bwMode="auto">
          <a:xfrm>
            <a:off x="2577592" y="3601266"/>
            <a:ext cx="2260660" cy="1375576"/>
          </a:xfrm>
          <a:prstGeom prst="rect">
            <a:avLst/>
          </a:prstGeom>
          <a:ln>
            <a:noFill/>
          </a:ln>
          <a:effectLst>
            <a:outerShdw blurRad="190500" algn="tl" rotWithShape="0">
              <a:srgbClr val="000000">
                <a:alpha val="70000"/>
              </a:srgbClr>
            </a:outerShdw>
          </a:effectLst>
        </p:spPr>
      </p:pic>
      <p:pic>
        <p:nvPicPr>
          <p:cNvPr id="24" name="Picture 2"/>
          <p:cNvPicPr>
            <a:picLocks noChangeAspect="1" noChangeArrowheads="1"/>
          </p:cNvPicPr>
          <p:nvPr/>
        </p:nvPicPr>
        <p:blipFill>
          <a:blip r:embed="rId7" cstate="print"/>
          <a:srcRect l="13460" t="22057" b="34157"/>
          <a:stretch>
            <a:fillRect/>
          </a:stretch>
        </p:blipFill>
        <p:spPr bwMode="auto">
          <a:xfrm>
            <a:off x="5168347" y="3617845"/>
            <a:ext cx="1218994" cy="1335818"/>
          </a:xfrm>
          <a:prstGeom prst="rect">
            <a:avLst/>
          </a:prstGeom>
          <a:ln>
            <a:noFill/>
          </a:ln>
          <a:effectLst>
            <a:outerShdw blurRad="190500" algn="tl" rotWithShape="0">
              <a:srgbClr val="000000">
                <a:alpha val="70000"/>
              </a:srgbClr>
            </a:outerShdw>
          </a:effectLst>
        </p:spPr>
      </p:pic>
      <p:pic>
        <p:nvPicPr>
          <p:cNvPr id="26" name="Picture 2"/>
          <p:cNvPicPr>
            <a:picLocks noChangeAspect="1" noChangeArrowheads="1"/>
          </p:cNvPicPr>
          <p:nvPr/>
        </p:nvPicPr>
        <p:blipFill>
          <a:blip r:embed="rId8" cstate="print"/>
          <a:srcRect t="36046" b="33317"/>
          <a:stretch>
            <a:fillRect/>
          </a:stretch>
        </p:blipFill>
        <p:spPr bwMode="auto">
          <a:xfrm>
            <a:off x="6586523" y="3641698"/>
            <a:ext cx="2255327" cy="1280160"/>
          </a:xfrm>
          <a:prstGeom prst="rect">
            <a:avLst/>
          </a:prstGeom>
          <a:ln>
            <a:noFill/>
          </a:ln>
          <a:effectLst>
            <a:outerShdw blurRad="190500" algn="tl" rotWithShape="0">
              <a:srgbClr val="000000">
                <a:alpha val="70000"/>
              </a:srgbClr>
            </a:outerShdw>
          </a:effectLst>
        </p:spPr>
      </p:pic>
      <p:sp>
        <p:nvSpPr>
          <p:cNvPr id="15" name="CuadroTexto 4"/>
          <p:cNvSpPr txBox="1"/>
          <p:nvPr/>
        </p:nvSpPr>
        <p:spPr>
          <a:xfrm>
            <a:off x="4857907" y="1339963"/>
            <a:ext cx="33946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28 de febrero de 2020</a:t>
            </a:r>
          </a:p>
          <a:p>
            <a:r>
              <a:rPr lang="es-CO" sz="800" b="1" dirty="0"/>
              <a:t>SESIÓN DESCENTRALIZADA VEREDA HATOVIEJO.</a:t>
            </a:r>
            <a:endParaRPr lang="es-CO" sz="800" dirty="0"/>
          </a:p>
        </p:txBody>
      </p:sp>
      <p:cxnSp>
        <p:nvCxnSpPr>
          <p:cNvPr id="17" name="16 Conector recto"/>
          <p:cNvCxnSpPr/>
          <p:nvPr/>
        </p:nvCxnSpPr>
        <p:spPr>
          <a:xfrm>
            <a:off x="1121434" y="3165896"/>
            <a:ext cx="7332453" cy="8625"/>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2"/>
          <p:cNvPicPr>
            <a:picLocks noChangeAspect="1" noChangeArrowheads="1"/>
          </p:cNvPicPr>
          <p:nvPr/>
        </p:nvPicPr>
        <p:blipFill>
          <a:blip r:embed="rId9" cstate="print"/>
          <a:srcRect l="26617"/>
          <a:stretch>
            <a:fillRect/>
          </a:stretch>
        </p:blipFill>
        <p:spPr bwMode="auto">
          <a:xfrm>
            <a:off x="5029200" y="1705380"/>
            <a:ext cx="1328468" cy="1291839"/>
          </a:xfrm>
          <a:prstGeom prst="rect">
            <a:avLst/>
          </a:prstGeom>
          <a:ln>
            <a:noFill/>
          </a:ln>
          <a:effectLst>
            <a:outerShdw blurRad="190500" algn="tl" rotWithShape="0">
              <a:srgbClr val="000000">
                <a:alpha val="70000"/>
              </a:srgbClr>
            </a:outerShdw>
          </a:effectLst>
        </p:spPr>
      </p:pic>
      <p:pic>
        <p:nvPicPr>
          <p:cNvPr id="37" name="Picture 2"/>
          <p:cNvPicPr>
            <a:picLocks noChangeAspect="1" noChangeArrowheads="1"/>
          </p:cNvPicPr>
          <p:nvPr/>
        </p:nvPicPr>
        <p:blipFill>
          <a:blip r:embed="rId10" cstate="print"/>
          <a:srcRect t="19237"/>
          <a:stretch>
            <a:fillRect/>
          </a:stretch>
        </p:blipFill>
        <p:spPr bwMode="auto">
          <a:xfrm>
            <a:off x="6553199" y="1716657"/>
            <a:ext cx="2249629" cy="1302590"/>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156569"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PRIMER PERÍODO ORDINARIO</a:t>
            </a:r>
            <a:br>
              <a:rPr lang="es-CO" sz="2800" b="1" i="1" dirty="0">
                <a:solidFill>
                  <a:schemeClr val="accent5">
                    <a:lumMod val="50000"/>
                  </a:schemeClr>
                </a:solidFill>
                <a:latin typeface="Roboto"/>
                <a:cs typeface="Calibri Light" panose="020F0302020204030204"/>
              </a:rPr>
            </a:br>
            <a:r>
              <a:rPr lang="es-CO" sz="1200" b="1" i="1" dirty="0">
                <a:solidFill>
                  <a:schemeClr val="accent5">
                    <a:lumMod val="50000"/>
                  </a:schemeClr>
                </a:solidFill>
                <a:latin typeface="Roboto"/>
                <a:cs typeface="Calibri Light" panose="020F0302020204030204"/>
              </a:rPr>
              <a:t>PARTICIPACIÓN CIUDADANA  / </a:t>
            </a:r>
            <a:r>
              <a:rPr lang="es-CO" sz="1600" b="1" i="1" dirty="0">
                <a:solidFill>
                  <a:srgbClr val="00B0F0"/>
                </a:solidFill>
              </a:rPr>
              <a:t>Desarrollo de la Temática Pública.</a:t>
            </a:r>
            <a:r>
              <a:rPr lang="es-CO" sz="1800" b="1" i="1" dirty="0">
                <a:solidFill>
                  <a:srgbClr val="00B0F0"/>
                </a:solidFill>
              </a:rPr>
              <a:t/>
            </a:r>
            <a:br>
              <a:rPr lang="es-CO" sz="1800" b="1" i="1" dirty="0">
                <a:solidFill>
                  <a:srgbClr val="00B0F0"/>
                </a:solidFill>
              </a:rPr>
            </a:br>
            <a:endParaRPr lang="es-ES" sz="1800" i="1" dirty="0">
              <a:solidFill>
                <a:schemeClr val="accent5">
                  <a:lumMod val="50000"/>
                </a:schemeClr>
              </a:solidFill>
              <a:latin typeface="Calibri Light" panose="020F0302020204030204"/>
              <a:cs typeface="Calibri Light" panose="020F0302020204030204"/>
            </a:endParaRPr>
          </a:p>
        </p:txBody>
      </p:sp>
      <p:sp>
        <p:nvSpPr>
          <p:cNvPr id="13" name="CuadroTexto 4"/>
          <p:cNvSpPr txBox="1"/>
          <p:nvPr/>
        </p:nvSpPr>
        <p:spPr>
          <a:xfrm>
            <a:off x="987522" y="1273827"/>
            <a:ext cx="2230131" cy="337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16 de febrero de 2020</a:t>
            </a:r>
          </a:p>
          <a:p>
            <a:r>
              <a:rPr lang="es-CO" sz="800" b="1" dirty="0"/>
              <a:t>PLAN DE ACCIÓNC 2020 ASOCOMUNAL  BELLO .</a:t>
            </a:r>
            <a:endParaRPr lang="es-CO" sz="800" dirty="0"/>
          </a:p>
        </p:txBody>
      </p:sp>
      <p:sp>
        <p:nvSpPr>
          <p:cNvPr id="14" name="CuadroTexto 4"/>
          <p:cNvSpPr txBox="1"/>
          <p:nvPr/>
        </p:nvSpPr>
        <p:spPr>
          <a:xfrm>
            <a:off x="6260555" y="1141274"/>
            <a:ext cx="25642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8 de febrero de 2020</a:t>
            </a:r>
          </a:p>
          <a:p>
            <a:r>
              <a:rPr lang="es-CO" sz="800" b="1" dirty="0"/>
              <a:t>EL CONSEJO DE DANZA</a:t>
            </a:r>
            <a:endParaRPr lang="es-CO" sz="800" dirty="0"/>
          </a:p>
        </p:txBody>
      </p:sp>
      <p:pic>
        <p:nvPicPr>
          <p:cNvPr id="18" name="17 Imagen" descr="5.jpg"/>
          <p:cNvPicPr>
            <a:picLocks noChangeAspect="1"/>
          </p:cNvPicPr>
          <p:nvPr/>
        </p:nvPicPr>
        <p:blipFill>
          <a:blip r:embed="rId3" cstate="print"/>
          <a:stretch>
            <a:fillRect/>
          </a:stretch>
        </p:blipFill>
        <p:spPr>
          <a:xfrm>
            <a:off x="6342504" y="1578770"/>
            <a:ext cx="1877627" cy="1474981"/>
          </a:xfrm>
          <a:prstGeom prst="rect">
            <a:avLst/>
          </a:prstGeom>
          <a:ln>
            <a:noFill/>
          </a:ln>
          <a:effectLst>
            <a:outerShdw blurRad="190500" algn="tl" rotWithShape="0">
              <a:srgbClr val="000000">
                <a:alpha val="70000"/>
              </a:srgbClr>
            </a:outerShdw>
          </a:effectLst>
        </p:spPr>
      </p:pic>
      <p:pic>
        <p:nvPicPr>
          <p:cNvPr id="20" name="Picture 2"/>
          <p:cNvPicPr>
            <a:picLocks noChangeAspect="1" noChangeArrowheads="1"/>
          </p:cNvPicPr>
          <p:nvPr/>
        </p:nvPicPr>
        <p:blipFill>
          <a:blip r:embed="rId4" cstate="print"/>
          <a:stretch>
            <a:fillRect/>
          </a:stretch>
        </p:blipFill>
        <p:spPr bwMode="auto">
          <a:xfrm>
            <a:off x="1051614" y="1631562"/>
            <a:ext cx="2467963" cy="1445542"/>
          </a:xfrm>
          <a:prstGeom prst="rect">
            <a:avLst/>
          </a:prstGeom>
          <a:ln>
            <a:noFill/>
          </a:ln>
          <a:effectLst>
            <a:outerShdw blurRad="190500" algn="tl" rotWithShape="0">
              <a:srgbClr val="000000">
                <a:alpha val="70000"/>
              </a:srgbClr>
            </a:outerShdw>
          </a:effectLst>
        </p:spPr>
      </p:pic>
      <p:sp>
        <p:nvSpPr>
          <p:cNvPr id="15" name="CuadroTexto 4"/>
          <p:cNvSpPr txBox="1"/>
          <p:nvPr/>
        </p:nvSpPr>
        <p:spPr>
          <a:xfrm>
            <a:off x="3788231" y="1150181"/>
            <a:ext cx="22502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25 de febrero de 2020</a:t>
            </a:r>
          </a:p>
          <a:p>
            <a:r>
              <a:rPr lang="es-CO" sz="800" b="1" dirty="0"/>
              <a:t>SOCIALIZACIÓN BIENESTAR ANIMAL</a:t>
            </a:r>
            <a:endParaRPr lang="es-CO" sz="800" dirty="0"/>
          </a:p>
        </p:txBody>
      </p:sp>
      <p:pic>
        <p:nvPicPr>
          <p:cNvPr id="36" name="Picture 2"/>
          <p:cNvPicPr>
            <a:picLocks noChangeAspect="1" noChangeArrowheads="1"/>
          </p:cNvPicPr>
          <p:nvPr/>
        </p:nvPicPr>
        <p:blipFill>
          <a:blip r:embed="rId5" cstate="print"/>
          <a:stretch>
            <a:fillRect/>
          </a:stretch>
        </p:blipFill>
        <p:spPr bwMode="auto">
          <a:xfrm>
            <a:off x="3916393" y="1609199"/>
            <a:ext cx="2156603" cy="1485158"/>
          </a:xfrm>
          <a:prstGeom prst="rect">
            <a:avLst/>
          </a:prstGeom>
          <a:ln>
            <a:noFill/>
          </a:ln>
          <a:effectLst>
            <a:outerShdw blurRad="190500" algn="tl" rotWithShape="0">
              <a:srgbClr val="000000">
                <a:alpha val="70000"/>
              </a:srgbClr>
            </a:outerShdw>
          </a:effectLst>
        </p:spPr>
      </p:pic>
      <p:pic>
        <p:nvPicPr>
          <p:cNvPr id="21" name="Picture 2"/>
          <p:cNvPicPr>
            <a:picLocks noChangeAspect="1" noChangeArrowheads="1"/>
          </p:cNvPicPr>
          <p:nvPr/>
        </p:nvPicPr>
        <p:blipFill>
          <a:blip r:embed="rId6" cstate="print"/>
          <a:stretch>
            <a:fillRect/>
          </a:stretch>
        </p:blipFill>
        <p:spPr bwMode="auto">
          <a:xfrm>
            <a:off x="3899139" y="3165548"/>
            <a:ext cx="2173120" cy="1699750"/>
          </a:xfrm>
          <a:prstGeom prst="rect">
            <a:avLst/>
          </a:prstGeom>
          <a:ln>
            <a:noFill/>
          </a:ln>
          <a:effectLst>
            <a:outerShdw blurRad="190500" algn="tl" rotWithShape="0">
              <a:srgbClr val="000000">
                <a:alpha val="70000"/>
              </a:srgbClr>
            </a:outerShdw>
          </a:effectLst>
        </p:spPr>
      </p:pic>
      <p:pic>
        <p:nvPicPr>
          <p:cNvPr id="22" name="Picture 2"/>
          <p:cNvPicPr>
            <a:picLocks noChangeAspect="1" noChangeArrowheads="1"/>
          </p:cNvPicPr>
          <p:nvPr/>
        </p:nvPicPr>
        <p:blipFill>
          <a:blip r:embed="rId7" cstate="print"/>
          <a:stretch>
            <a:fillRect/>
          </a:stretch>
        </p:blipFill>
        <p:spPr bwMode="auto">
          <a:xfrm>
            <a:off x="1085274" y="3224573"/>
            <a:ext cx="2442929" cy="1657182"/>
          </a:xfrm>
          <a:prstGeom prst="rect">
            <a:avLst/>
          </a:prstGeom>
          <a:ln>
            <a:noFill/>
          </a:ln>
          <a:effectLst>
            <a:outerShdw blurRad="190500" algn="tl" rotWithShape="0">
              <a:srgbClr val="000000">
                <a:alpha val="70000"/>
              </a:srgbClr>
            </a:outerShdw>
          </a:effectLst>
        </p:spPr>
      </p:pic>
      <p:pic>
        <p:nvPicPr>
          <p:cNvPr id="25" name="24 Imagen" descr="5.jpg"/>
          <p:cNvPicPr>
            <a:picLocks noChangeAspect="1"/>
          </p:cNvPicPr>
          <p:nvPr/>
        </p:nvPicPr>
        <p:blipFill>
          <a:blip r:embed="rId8" cstate="print"/>
          <a:srcRect r="18639"/>
          <a:stretch>
            <a:fillRect/>
          </a:stretch>
        </p:blipFill>
        <p:spPr>
          <a:xfrm>
            <a:off x="6280030" y="3187439"/>
            <a:ext cx="1949570" cy="1669233"/>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pic>
        <p:nvPicPr>
          <p:cNvPr id="8" name="Imagen 6" descr="Mujer con cabello corto&#10;&#10;Descripción generada automáticamente"/>
          <p:cNvPicPr>
            <a:picLocks noChangeAspect="1"/>
          </p:cNvPicPr>
          <p:nvPr/>
        </p:nvPicPr>
        <p:blipFill>
          <a:blip r:embed="rId3" cstate="print"/>
          <a:stretch>
            <a:fillRect/>
          </a:stretch>
        </p:blipFill>
        <p:spPr>
          <a:xfrm>
            <a:off x="979367" y="2135676"/>
            <a:ext cx="1908205" cy="2444949"/>
          </a:xfrm>
          <a:prstGeom prst="rect">
            <a:avLst/>
          </a:prstGeom>
          <a:ln>
            <a:noFill/>
          </a:ln>
          <a:effectLst>
            <a:outerShdw blurRad="190500" algn="tl" rotWithShape="0">
              <a:srgbClr val="000000">
                <a:alpha val="70000"/>
              </a:srgbClr>
            </a:outerShdw>
          </a:effectLst>
        </p:spPr>
      </p:pic>
      <p:sp>
        <p:nvSpPr>
          <p:cNvPr id="14" name="Título 1"/>
          <p:cNvSpPr>
            <a:spLocks noGrp="1"/>
          </p:cNvSpPr>
          <p:nvPr>
            <p:ph type="title"/>
          </p:nvPr>
        </p:nvSpPr>
        <p:spPr>
          <a:xfrm>
            <a:off x="868615" y="155036"/>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Socialización políticas para la población LGTBI / </a:t>
            </a:r>
            <a:r>
              <a:rPr lang="es-CO" sz="1800" b="1" i="1" dirty="0">
                <a:solidFill>
                  <a:srgbClr val="00B0F0"/>
                </a:solidFill>
              </a:rPr>
              <a:t>Desarrollo de la Temática Pública.</a:t>
            </a:r>
            <a:endParaRPr lang="es-ES" sz="2000" i="1" dirty="0">
              <a:solidFill>
                <a:schemeClr val="accent5">
                  <a:lumMod val="50000"/>
                </a:schemeClr>
              </a:solidFill>
              <a:latin typeface="Calibri Light" panose="020F0302020204030204"/>
              <a:cs typeface="Calibri Light" panose="020F0302020204030204"/>
            </a:endParaRPr>
          </a:p>
        </p:txBody>
      </p:sp>
      <p:sp>
        <p:nvSpPr>
          <p:cNvPr id="13" name="CuadroTexto 4"/>
          <p:cNvSpPr txBox="1"/>
          <p:nvPr/>
        </p:nvSpPr>
        <p:spPr>
          <a:xfrm>
            <a:off x="901671" y="1149614"/>
            <a:ext cx="80180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La plenaria contó con la socialización de las políticas publicas para la población LGTBI donde contamos con la intervención del secretario de Participación e Inclusión Social David </a:t>
            </a:r>
            <a:r>
              <a:rPr lang="es-CO" sz="1400" dirty="0" err="1"/>
              <a:t>Lópera</a:t>
            </a:r>
            <a:r>
              <a:rPr lang="es-CO" sz="1400" dirty="0"/>
              <a:t>, la entonces directora de inclusión Lorena González , Fausto </a:t>
            </a:r>
            <a:r>
              <a:rPr lang="es-CO" sz="1400" dirty="0" err="1"/>
              <a:t>Arroyave</a:t>
            </a:r>
            <a:r>
              <a:rPr lang="es-CO" sz="1400" dirty="0"/>
              <a:t>, </a:t>
            </a:r>
            <a:r>
              <a:rPr lang="es-CO" sz="1400" dirty="0" err="1"/>
              <a:t>Krolina</a:t>
            </a:r>
            <a:r>
              <a:rPr lang="es-CO" sz="1400" dirty="0"/>
              <a:t> Tamayo y otros lideres de esta población.</a:t>
            </a:r>
            <a:endParaRPr lang="es-CO" sz="1600" dirty="0"/>
          </a:p>
        </p:txBody>
      </p:sp>
      <p:pic>
        <p:nvPicPr>
          <p:cNvPr id="11" name="Imagen 6" descr="Mujer con cabello corto&#10;&#10;Descripción generada automáticamente"/>
          <p:cNvPicPr>
            <a:picLocks noChangeAspect="1"/>
          </p:cNvPicPr>
          <p:nvPr/>
        </p:nvPicPr>
        <p:blipFill>
          <a:blip r:embed="rId4" cstate="print"/>
          <a:stretch>
            <a:fillRect/>
          </a:stretch>
        </p:blipFill>
        <p:spPr>
          <a:xfrm>
            <a:off x="3003698" y="2139351"/>
            <a:ext cx="2948528" cy="2518913"/>
          </a:xfrm>
          <a:prstGeom prst="rect">
            <a:avLst/>
          </a:prstGeom>
          <a:ln>
            <a:noFill/>
          </a:ln>
          <a:effectLst>
            <a:outerShdw blurRad="190500" algn="tl" rotWithShape="0">
              <a:srgbClr val="000000">
                <a:alpha val="70000"/>
              </a:srgbClr>
            </a:outerShdw>
          </a:effectLst>
        </p:spPr>
      </p:pic>
      <p:pic>
        <p:nvPicPr>
          <p:cNvPr id="12" name="Imagen 6" descr="Mujer con cabello corto&#10;&#10;Descripción generada automáticamente"/>
          <p:cNvPicPr>
            <a:picLocks noChangeAspect="1"/>
          </p:cNvPicPr>
          <p:nvPr/>
        </p:nvPicPr>
        <p:blipFill>
          <a:blip r:embed="rId5" cstate="print"/>
          <a:stretch>
            <a:fillRect/>
          </a:stretch>
        </p:blipFill>
        <p:spPr>
          <a:xfrm>
            <a:off x="6083329" y="2138726"/>
            <a:ext cx="2499953" cy="2532131"/>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pic>
        <p:nvPicPr>
          <p:cNvPr id="8" name="Imagen 6" descr="Mujer con cabello corto&#10;&#10;Descripción generada automáticamente"/>
          <p:cNvPicPr>
            <a:picLocks noChangeAspect="1"/>
          </p:cNvPicPr>
          <p:nvPr/>
        </p:nvPicPr>
        <p:blipFill>
          <a:blip r:embed="rId3" cstate="print"/>
          <a:stretch>
            <a:fillRect/>
          </a:stretch>
        </p:blipFill>
        <p:spPr>
          <a:xfrm>
            <a:off x="1005246" y="2210195"/>
            <a:ext cx="2065758" cy="2205313"/>
          </a:xfrm>
          <a:prstGeom prst="rect">
            <a:avLst/>
          </a:prstGeom>
          <a:ln>
            <a:noFill/>
          </a:ln>
          <a:effectLst>
            <a:outerShdw blurRad="190500" algn="tl" rotWithShape="0">
              <a:srgbClr val="000000">
                <a:alpha val="70000"/>
              </a:srgbClr>
            </a:outerShdw>
          </a:effectLst>
        </p:spPr>
      </p:pic>
      <p:sp>
        <p:nvSpPr>
          <p:cNvPr id="14" name="Título 1"/>
          <p:cNvSpPr>
            <a:spLocks noGrp="1"/>
          </p:cNvSpPr>
          <p:nvPr>
            <p:ph type="title"/>
          </p:nvPr>
        </p:nvSpPr>
        <p:spPr>
          <a:xfrm>
            <a:off x="868615" y="155036"/>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1600" i="1" dirty="0" err="1">
                <a:solidFill>
                  <a:schemeClr val="accent5">
                    <a:lumMod val="50000"/>
                  </a:schemeClr>
                </a:solidFill>
                <a:latin typeface="Roboto"/>
                <a:cs typeface="Calibri Light" panose="020F0302020204030204"/>
              </a:rPr>
              <a:t>Ciclocaminabilidad</a:t>
            </a:r>
            <a:r>
              <a:rPr lang="es-CO" sz="1600" i="1" dirty="0">
                <a:solidFill>
                  <a:schemeClr val="accent5">
                    <a:lumMod val="50000"/>
                  </a:schemeClr>
                </a:solidFill>
                <a:latin typeface="Roboto"/>
                <a:cs typeface="Calibri Light" panose="020F0302020204030204"/>
              </a:rPr>
              <a:t> sostenible/ </a:t>
            </a:r>
            <a:r>
              <a:rPr lang="es-CO" sz="1800" b="1" i="1" dirty="0">
                <a:solidFill>
                  <a:srgbClr val="00B0F0"/>
                </a:solidFill>
              </a:rPr>
              <a:t>Desarrollo de la Temática Pública.</a:t>
            </a:r>
            <a:endParaRPr lang="es-ES" sz="2000" i="1" dirty="0">
              <a:solidFill>
                <a:schemeClr val="accent5">
                  <a:lumMod val="50000"/>
                </a:schemeClr>
              </a:solidFill>
              <a:latin typeface="Calibri Light" panose="020F0302020204030204"/>
              <a:cs typeface="Calibri Light" panose="020F0302020204030204"/>
            </a:endParaRPr>
          </a:p>
        </p:txBody>
      </p:sp>
      <p:sp>
        <p:nvSpPr>
          <p:cNvPr id="13" name="CuadroTexto 4"/>
          <p:cNvSpPr txBox="1"/>
          <p:nvPr/>
        </p:nvSpPr>
        <p:spPr>
          <a:xfrm>
            <a:off x="901671" y="1149614"/>
            <a:ext cx="80180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Los concejales hicieron un recorrido por la </a:t>
            </a:r>
            <a:r>
              <a:rPr lang="es-CO" sz="1400" dirty="0" err="1"/>
              <a:t>ciclocaminabilidad</a:t>
            </a:r>
            <a:r>
              <a:rPr lang="es-CO" sz="1400" dirty="0"/>
              <a:t> de la ciudad , en el recinto se contó con la participación de Sebastián Matos, quien habló sobre “El Plan Maestro de la Bicicleta 2030” y los invitó a comprometerse con alternativas de movilidad sostenible.</a:t>
            </a:r>
            <a:endParaRPr lang="es-CO" sz="1600" dirty="0"/>
          </a:p>
        </p:txBody>
      </p:sp>
      <p:pic>
        <p:nvPicPr>
          <p:cNvPr id="10" name="Imagen 6" descr="Mujer con cabello corto&#10;&#10;Descripción generada automáticamente"/>
          <p:cNvPicPr>
            <a:picLocks noChangeAspect="1"/>
          </p:cNvPicPr>
          <p:nvPr/>
        </p:nvPicPr>
        <p:blipFill>
          <a:blip r:embed="rId4" cstate="print"/>
          <a:stretch>
            <a:fillRect/>
          </a:stretch>
        </p:blipFill>
        <p:spPr>
          <a:xfrm>
            <a:off x="3331336" y="2181441"/>
            <a:ext cx="1824551" cy="2205313"/>
          </a:xfrm>
          <a:prstGeom prst="rect">
            <a:avLst/>
          </a:prstGeom>
          <a:ln>
            <a:noFill/>
          </a:ln>
          <a:effectLst>
            <a:outerShdw blurRad="190500" algn="tl" rotWithShape="0">
              <a:srgbClr val="000000">
                <a:alpha val="70000"/>
              </a:srgbClr>
            </a:outerShdw>
          </a:effectLst>
        </p:spPr>
      </p:pic>
      <p:pic>
        <p:nvPicPr>
          <p:cNvPr id="15" name="Imagen 6" descr="Mujer con cabello corto&#10;&#10;Descripción generada automáticamente"/>
          <p:cNvPicPr>
            <a:picLocks noChangeAspect="1"/>
          </p:cNvPicPr>
          <p:nvPr/>
        </p:nvPicPr>
        <p:blipFill>
          <a:blip r:embed="rId5" cstate="print"/>
          <a:srcRect l="2487" r="3089"/>
          <a:stretch>
            <a:fillRect/>
          </a:stretch>
        </p:blipFill>
        <p:spPr>
          <a:xfrm>
            <a:off x="5253487" y="2191109"/>
            <a:ext cx="3692105" cy="2208361"/>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pic>
        <p:nvPicPr>
          <p:cNvPr id="8" name="Imagen 6" descr="Mujer con cabello corto&#10;&#10;Descripción generada automáticamente"/>
          <p:cNvPicPr>
            <a:picLocks noChangeAspect="1"/>
          </p:cNvPicPr>
          <p:nvPr/>
        </p:nvPicPr>
        <p:blipFill>
          <a:blip r:embed="rId3" cstate="print"/>
          <a:stretch>
            <a:fillRect/>
          </a:stretch>
        </p:blipFill>
        <p:spPr>
          <a:xfrm>
            <a:off x="1043346" y="2355542"/>
            <a:ext cx="2065758" cy="14878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ítulo 1"/>
          <p:cNvSpPr>
            <a:spLocks noGrp="1"/>
          </p:cNvSpPr>
          <p:nvPr>
            <p:ph type="title"/>
          </p:nvPr>
        </p:nvSpPr>
        <p:spPr>
          <a:xfrm>
            <a:off x="868615" y="155036"/>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1800" b="1" i="1" dirty="0" smtClean="0">
                <a:solidFill>
                  <a:srgbClr val="00B0F0"/>
                </a:solidFill>
              </a:rPr>
              <a:t>Jornada de inducción y reinduccción  de  los funcionarios del Concejo </a:t>
            </a:r>
            <a:endParaRPr lang="es-ES" sz="2000" i="1" dirty="0">
              <a:solidFill>
                <a:schemeClr val="accent5">
                  <a:lumMod val="50000"/>
                </a:schemeClr>
              </a:solidFill>
              <a:latin typeface="Calibri Light" panose="020F0302020204030204"/>
              <a:cs typeface="Calibri Light" panose="020F0302020204030204"/>
            </a:endParaRPr>
          </a:p>
        </p:txBody>
      </p:sp>
      <p:pic>
        <p:nvPicPr>
          <p:cNvPr id="10" name="Imagen 6" descr="Mujer con cabello corto&#10;&#10;Descripción generada automáticamente"/>
          <p:cNvPicPr>
            <a:picLocks noChangeAspect="1"/>
          </p:cNvPicPr>
          <p:nvPr/>
        </p:nvPicPr>
        <p:blipFill>
          <a:blip r:embed="rId4" cstate="print"/>
          <a:stretch>
            <a:fillRect/>
          </a:stretch>
        </p:blipFill>
        <p:spPr>
          <a:xfrm>
            <a:off x="3191636" y="3010712"/>
            <a:ext cx="2361546" cy="1713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6" descr="Mujer con cabello corto&#10;&#10;Descripción generada automáticamente"/>
          <p:cNvPicPr>
            <a:picLocks noChangeAspect="1"/>
          </p:cNvPicPr>
          <p:nvPr/>
        </p:nvPicPr>
        <p:blipFill>
          <a:blip r:embed="rId5" cstate="print"/>
          <a:stretch>
            <a:fillRect/>
          </a:stretch>
        </p:blipFill>
        <p:spPr>
          <a:xfrm>
            <a:off x="5659329" y="2313030"/>
            <a:ext cx="2349291" cy="1512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868651" y="1433459"/>
            <a:ext cx="8018042" cy="583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600" dirty="0"/>
              <a:t>Jornada de inducción, reinducción y capacitación en el programa de seguridad y salud en el trabajo realizada el día 21 de febrero de 2020.</a:t>
            </a: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2" name="Título 1"/>
          <p:cNvSpPr>
            <a:spLocks noGrp="1"/>
          </p:cNvSpPr>
          <p:nvPr>
            <p:ph type="title"/>
          </p:nvPr>
        </p:nvSpPr>
        <p:spPr>
          <a:xfrm>
            <a:off x="845181" y="734154"/>
            <a:ext cx="6856052" cy="876994"/>
          </a:xfrm>
        </p:spPr>
        <p:txBody>
          <a:bodyPr>
            <a:normAutofit fontScale="90000"/>
          </a:bodyPr>
          <a:lstStyle/>
          <a:p>
            <a:pPr lvl="0"/>
            <a:r>
              <a:rPr lang="es-CO" b="1" i="1" dirty="0">
                <a:solidFill>
                  <a:schemeClr val="accent5">
                    <a:lumMod val="50000"/>
                  </a:schemeClr>
                </a:solidFill>
                <a:latin typeface="Roboto"/>
                <a:cs typeface="Calibri Light" panose="020F0302020204030204"/>
              </a:rPr>
              <a:t>PLAN ESTRATÉGICO </a:t>
            </a:r>
            <a:br>
              <a:rPr lang="es-CO" b="1" i="1" dirty="0">
                <a:solidFill>
                  <a:schemeClr val="accent5">
                    <a:lumMod val="50000"/>
                  </a:schemeClr>
                </a:solidFill>
                <a:latin typeface="Roboto"/>
                <a:cs typeface="Calibri Light" panose="020F0302020204030204"/>
              </a:rPr>
            </a:br>
            <a:r>
              <a:rPr lang="es-CO" sz="2000" i="1" dirty="0">
                <a:solidFill>
                  <a:schemeClr val="accent5">
                    <a:lumMod val="50000"/>
                  </a:schemeClr>
                </a:solidFill>
                <a:latin typeface="Roboto"/>
                <a:cs typeface="Calibri Light" panose="020F0302020204030204"/>
              </a:rPr>
              <a:t>Concejo Municipal de Bello, vigencia 2020</a:t>
            </a:r>
            <a:r>
              <a:rPr lang="es-ES" i="1" dirty="0">
                <a:solidFill>
                  <a:schemeClr val="accent5">
                    <a:lumMod val="50000"/>
                  </a:schemeClr>
                </a:solidFill>
                <a:cs typeface="Calibri Light" panose="020F0302020204030204"/>
              </a:rPr>
              <a:t/>
            </a:r>
            <a:br>
              <a:rPr lang="es-ES" i="1" dirty="0">
                <a:solidFill>
                  <a:schemeClr val="accent5">
                    <a:lumMod val="50000"/>
                  </a:schemeClr>
                </a:solidFill>
                <a:cs typeface="Calibri Light" panose="020F0302020204030204"/>
              </a:rPr>
            </a:br>
            <a:endParaRPr lang="es-ES"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20516" y="1799613"/>
            <a:ext cx="437769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600" dirty="0"/>
              <a:t>Para este, se definieron TRES (3) líneas estratégicas, sobre las cuales se formuló el Plan de Acción 2020. </a:t>
            </a:r>
          </a:p>
          <a:p>
            <a:r>
              <a:rPr lang="es-CO" sz="1600" dirty="0"/>
              <a:t> </a:t>
            </a:r>
          </a:p>
          <a:p>
            <a:pPr marL="342900" indent="-342900">
              <a:lnSpc>
                <a:spcPct val="150000"/>
              </a:lnSpc>
              <a:buFont typeface="+mj-lt"/>
              <a:buAutoNum type="arabicPeriod"/>
            </a:pPr>
            <a:r>
              <a:rPr lang="es-CO" sz="1600" b="1" i="1" dirty="0">
                <a:solidFill>
                  <a:srgbClr val="00B0F0"/>
                </a:solidFill>
              </a:rPr>
              <a:t>Desarrollo de la Temática Pública.</a:t>
            </a:r>
          </a:p>
          <a:p>
            <a:pPr marL="342900" indent="-342900">
              <a:lnSpc>
                <a:spcPct val="150000"/>
              </a:lnSpc>
              <a:buFont typeface="+mj-lt"/>
              <a:buAutoNum type="arabicPeriod"/>
            </a:pPr>
            <a:r>
              <a:rPr lang="es-CO" sz="1600" b="1" i="1" dirty="0">
                <a:solidFill>
                  <a:srgbClr val="00B0F0"/>
                </a:solidFill>
              </a:rPr>
              <a:t>Fortalecimiento Organizacional y Liderazgo .</a:t>
            </a:r>
          </a:p>
          <a:p>
            <a:pPr marL="342900" indent="-342900">
              <a:lnSpc>
                <a:spcPct val="150000"/>
              </a:lnSpc>
              <a:buFont typeface="+mj-lt"/>
              <a:buAutoNum type="arabicPeriod"/>
            </a:pPr>
            <a:r>
              <a:rPr lang="es-CO" sz="1600" b="1" i="1" dirty="0">
                <a:solidFill>
                  <a:srgbClr val="00B0F0"/>
                </a:solidFill>
              </a:rPr>
              <a:t>Modernización del Concejo Municipal. </a:t>
            </a:r>
            <a:endParaRPr lang="es-CO" sz="1600" i="1" dirty="0">
              <a:solidFill>
                <a:srgbClr val="00B0F0"/>
              </a:solidFill>
            </a:endParaRPr>
          </a:p>
          <a:p>
            <a:endParaRPr lang="es-ES" sz="1600" dirty="0">
              <a:solidFill>
                <a:schemeClr val="bg1">
                  <a:lumMod val="50000"/>
                </a:schemeClr>
              </a:solidFill>
              <a:latin typeface="Roboto"/>
            </a:endParaRPr>
          </a:p>
          <a:p>
            <a:endParaRPr lang="es-CO" sz="1600" dirty="0">
              <a:latin typeface="Roboto"/>
            </a:endParaRPr>
          </a:p>
        </p:txBody>
      </p:sp>
      <p:pic>
        <p:nvPicPr>
          <p:cNvPr id="6" name="Imagen 5" descr="Imagen que contiene persona, ventana, frente, foto&#10;&#10;Descripción generada automáticamente"/>
          <p:cNvPicPr>
            <a:picLocks noChangeAspect="1"/>
          </p:cNvPicPr>
          <p:nvPr/>
        </p:nvPicPr>
        <p:blipFill>
          <a:blip r:embed="rId3" cstate="print"/>
          <a:srcRect b="14872"/>
          <a:stretch>
            <a:fillRect/>
          </a:stretch>
        </p:blipFill>
        <p:spPr>
          <a:xfrm>
            <a:off x="5189029" y="1904387"/>
            <a:ext cx="3376042" cy="1915964"/>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pic>
        <p:nvPicPr>
          <p:cNvPr id="8" name="Imagen 6" descr="Mujer con cabello corto&#10;&#10;Descripción generada automáticamente"/>
          <p:cNvPicPr>
            <a:picLocks noChangeAspect="1"/>
          </p:cNvPicPr>
          <p:nvPr/>
        </p:nvPicPr>
        <p:blipFill>
          <a:blip r:embed="rId3" cstate="print"/>
          <a:stretch>
            <a:fillRect/>
          </a:stretch>
        </p:blipFill>
        <p:spPr>
          <a:xfrm>
            <a:off x="937984" y="1882204"/>
            <a:ext cx="2805880" cy="3319524"/>
          </a:xfrm>
          <a:prstGeom prst="rect">
            <a:avLst/>
          </a:prstGeom>
          <a:ln>
            <a:noFill/>
          </a:ln>
          <a:effectLst>
            <a:outerShdw blurRad="190500" algn="tl" rotWithShape="0">
              <a:srgbClr val="000000">
                <a:alpha val="70000"/>
              </a:srgbClr>
            </a:outerShdw>
          </a:effectLst>
        </p:spPr>
      </p:pic>
      <p:sp>
        <p:nvSpPr>
          <p:cNvPr id="14" name="Título 1"/>
          <p:cNvSpPr>
            <a:spLocks noGrp="1"/>
          </p:cNvSpPr>
          <p:nvPr>
            <p:ph type="title"/>
          </p:nvPr>
        </p:nvSpPr>
        <p:spPr>
          <a:xfrm>
            <a:off x="868615" y="155036"/>
            <a:ext cx="6856052" cy="876994"/>
          </a:xfrm>
        </p:spPr>
        <p:txBody>
          <a:bodyPr>
            <a:normAutofit/>
          </a:bodyPr>
          <a:lstStyle/>
          <a:p>
            <a:pPr lvl="0"/>
            <a:r>
              <a:rPr lang="es-CO" sz="2800" b="1" i="1" dirty="0">
                <a:solidFill>
                  <a:schemeClr val="accent5">
                    <a:lumMod val="50000"/>
                  </a:schemeClr>
                </a:solidFill>
                <a:latin typeface="Roboto"/>
                <a:cs typeface="Calibri Light" panose="020F0302020204030204"/>
              </a:rPr>
              <a:t>PRIMER PERÍODO ORDINARIO</a:t>
            </a:r>
            <a:r>
              <a:rPr lang="es-CO" sz="3600" b="1" i="1" dirty="0">
                <a:solidFill>
                  <a:schemeClr val="accent5">
                    <a:lumMod val="50000"/>
                  </a:schemeClr>
                </a:solidFill>
                <a:latin typeface="Roboto"/>
                <a:cs typeface="Calibri Light" panose="020F0302020204030204"/>
              </a:rPr>
              <a:t/>
            </a:r>
            <a:br>
              <a:rPr lang="es-CO" sz="3600" b="1" i="1" dirty="0">
                <a:solidFill>
                  <a:schemeClr val="accent5">
                    <a:lumMod val="50000"/>
                  </a:schemeClr>
                </a:solidFill>
                <a:latin typeface="Roboto"/>
                <a:cs typeface="Calibri Light" panose="020F0302020204030204"/>
              </a:rPr>
            </a:br>
            <a:r>
              <a:rPr lang="es-CO" sz="1800" i="1" dirty="0">
                <a:solidFill>
                  <a:schemeClr val="accent5">
                    <a:lumMod val="50000"/>
                  </a:schemeClr>
                </a:solidFill>
                <a:latin typeface="Roboto"/>
                <a:cs typeface="Calibri Light" panose="020F0302020204030204"/>
              </a:rPr>
              <a:t>Talleres construyendo ciudad</a:t>
            </a:r>
            <a:endParaRPr lang="es-ES" sz="2000" i="1" dirty="0">
              <a:solidFill>
                <a:schemeClr val="accent5">
                  <a:lumMod val="50000"/>
                </a:schemeClr>
              </a:solidFill>
              <a:latin typeface="Calibri Light" panose="020F0302020204030204"/>
              <a:cs typeface="Calibri Light" panose="020F0302020204030204"/>
            </a:endParaRPr>
          </a:p>
        </p:txBody>
      </p:sp>
      <p:sp>
        <p:nvSpPr>
          <p:cNvPr id="13" name="CuadroTexto 4"/>
          <p:cNvSpPr txBox="1"/>
          <p:nvPr/>
        </p:nvSpPr>
        <p:spPr>
          <a:xfrm>
            <a:off x="927551" y="994338"/>
            <a:ext cx="80180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Entre el 1 y el 16 de febrero, los honorables concejales participaron activamente de los talleres “Construyendo Ciudad” invitación de la administración municipal para todos los ciudadanos para participar de la construcción del Plan de Desarrollo 2020 – 2023.</a:t>
            </a:r>
            <a:endParaRPr lang="es-CO" sz="1600" dirty="0"/>
          </a:p>
        </p:txBody>
      </p:sp>
      <p:pic>
        <p:nvPicPr>
          <p:cNvPr id="11" name="Imagen 6" descr="Mujer con cabello corto&#10;&#10;Descripción generada automáticamente"/>
          <p:cNvPicPr>
            <a:picLocks noChangeAspect="1"/>
          </p:cNvPicPr>
          <p:nvPr/>
        </p:nvPicPr>
        <p:blipFill>
          <a:blip r:embed="rId4" cstate="print"/>
          <a:stretch>
            <a:fillRect/>
          </a:stretch>
        </p:blipFill>
        <p:spPr>
          <a:xfrm>
            <a:off x="3928475" y="1895082"/>
            <a:ext cx="1851222" cy="1490807"/>
          </a:xfrm>
          <a:prstGeom prst="rect">
            <a:avLst/>
          </a:prstGeom>
          <a:ln>
            <a:noFill/>
          </a:ln>
          <a:effectLst>
            <a:outerShdw blurRad="190500" algn="tl" rotWithShape="0">
              <a:srgbClr val="000000">
                <a:alpha val="70000"/>
              </a:srgbClr>
            </a:outerShdw>
          </a:effectLst>
        </p:spPr>
      </p:pic>
      <p:pic>
        <p:nvPicPr>
          <p:cNvPr id="12" name="Imagen 6" descr="Mujer con cabello corto&#10;&#10;Descripción generada automáticamente"/>
          <p:cNvPicPr>
            <a:picLocks noChangeAspect="1"/>
          </p:cNvPicPr>
          <p:nvPr/>
        </p:nvPicPr>
        <p:blipFill>
          <a:blip r:embed="rId5" cstate="print"/>
          <a:stretch>
            <a:fillRect/>
          </a:stretch>
        </p:blipFill>
        <p:spPr>
          <a:xfrm>
            <a:off x="3999931" y="3452044"/>
            <a:ext cx="1788393" cy="1621496"/>
          </a:xfrm>
          <a:prstGeom prst="rect">
            <a:avLst/>
          </a:prstGeom>
          <a:ln>
            <a:noFill/>
          </a:ln>
          <a:effectLst>
            <a:outerShdw blurRad="190500" algn="tl" rotWithShape="0">
              <a:srgbClr val="000000">
                <a:alpha val="70000"/>
              </a:srgbClr>
            </a:outerShdw>
          </a:effectLst>
        </p:spPr>
      </p:pic>
      <p:pic>
        <p:nvPicPr>
          <p:cNvPr id="15" name="Imagen 6" descr="Mujer con cabello corto&#10;&#10;Descripción generada automáticamente"/>
          <p:cNvPicPr>
            <a:picLocks noChangeAspect="1"/>
          </p:cNvPicPr>
          <p:nvPr/>
        </p:nvPicPr>
        <p:blipFill>
          <a:blip r:embed="rId6" cstate="print"/>
          <a:stretch>
            <a:fillRect/>
          </a:stretch>
        </p:blipFill>
        <p:spPr>
          <a:xfrm>
            <a:off x="5883604" y="3470841"/>
            <a:ext cx="1233188" cy="1682815"/>
          </a:xfrm>
          <a:prstGeom prst="rect">
            <a:avLst/>
          </a:prstGeom>
          <a:ln>
            <a:noFill/>
          </a:ln>
          <a:effectLst>
            <a:outerShdw blurRad="190500" algn="tl" rotWithShape="0">
              <a:srgbClr val="000000">
                <a:alpha val="70000"/>
              </a:srgbClr>
            </a:outerShdw>
          </a:effectLst>
        </p:spPr>
      </p:pic>
      <p:pic>
        <p:nvPicPr>
          <p:cNvPr id="16" name="Imagen 6" descr="Mujer con cabello corto&#10;&#10;Descripción generada automáticamente"/>
          <p:cNvPicPr>
            <a:picLocks noChangeAspect="1"/>
          </p:cNvPicPr>
          <p:nvPr/>
        </p:nvPicPr>
        <p:blipFill>
          <a:blip r:embed="rId7" cstate="print"/>
          <a:stretch>
            <a:fillRect/>
          </a:stretch>
        </p:blipFill>
        <p:spPr>
          <a:xfrm>
            <a:off x="5883215" y="1918085"/>
            <a:ext cx="1656322" cy="1490807"/>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7"/>
            <a:ext cx="9207055" cy="6220269"/>
          </a:xfrm>
        </p:spPr>
      </p:pic>
      <p:sp>
        <p:nvSpPr>
          <p:cNvPr id="13" name="CuadroTexto 4"/>
          <p:cNvSpPr txBox="1"/>
          <p:nvPr/>
        </p:nvSpPr>
        <p:spPr>
          <a:xfrm>
            <a:off x="918925" y="1002964"/>
            <a:ext cx="80180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Se debatió en varias oportunidades y con diversos actores, como Empresas Públicas de Medellín y Comunidad Afectada, la problemática de malos olores generados por la Planta de Tratamiento Aguas Claras.</a:t>
            </a:r>
            <a:endParaRPr lang="es-CO" sz="1600" dirty="0"/>
          </a:p>
        </p:txBody>
      </p:sp>
      <p:pic>
        <p:nvPicPr>
          <p:cNvPr id="12" name="Imagen 6" descr="Mujer con cabello corto&#10;&#10;Descripción generada automáticamente"/>
          <p:cNvPicPr>
            <a:picLocks noChangeAspect="1"/>
          </p:cNvPicPr>
          <p:nvPr/>
        </p:nvPicPr>
        <p:blipFill>
          <a:blip r:embed="rId3" cstate="print"/>
          <a:stretch>
            <a:fillRect/>
          </a:stretch>
        </p:blipFill>
        <p:spPr>
          <a:xfrm>
            <a:off x="6009886" y="3381054"/>
            <a:ext cx="2400362" cy="1510123"/>
          </a:xfrm>
          <a:prstGeom prst="rect">
            <a:avLst/>
          </a:prstGeom>
          <a:ln>
            <a:noFill/>
          </a:ln>
          <a:effectLst>
            <a:outerShdw blurRad="190500" algn="tl" rotWithShape="0">
              <a:srgbClr val="000000">
                <a:alpha val="70000"/>
              </a:srgbClr>
            </a:outerShdw>
          </a:effectLst>
        </p:spPr>
      </p:pic>
      <p:sp>
        <p:nvSpPr>
          <p:cNvPr id="17" name="Título 1"/>
          <p:cNvSpPr>
            <a:spLocks noGrp="1"/>
          </p:cNvSpPr>
          <p:nvPr>
            <p:ph type="title"/>
          </p:nvPr>
        </p:nvSpPr>
        <p:spPr>
          <a:xfrm>
            <a:off x="868614" y="-138023"/>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Problemática</a:t>
            </a:r>
            <a:r>
              <a:rPr lang="es-CO" sz="1600" b="1" i="1" dirty="0">
                <a:solidFill>
                  <a:schemeClr val="accent5">
                    <a:lumMod val="50000"/>
                  </a:schemeClr>
                </a:solidFill>
                <a:latin typeface="Roboto"/>
                <a:cs typeface="Calibri Light" panose="020F0302020204030204"/>
              </a:rPr>
              <a:t> </a:t>
            </a:r>
            <a:r>
              <a:rPr lang="es-CO" sz="1600" i="1" dirty="0">
                <a:solidFill>
                  <a:schemeClr val="accent5">
                    <a:lumMod val="50000"/>
                  </a:schemeClr>
                </a:solidFill>
                <a:latin typeface="Roboto"/>
                <a:cs typeface="Calibri Light" panose="020F0302020204030204"/>
              </a:rPr>
              <a:t>de la PTAR</a:t>
            </a:r>
            <a:r>
              <a:rPr lang="es-CO" sz="1600" b="1" i="1" dirty="0">
                <a:solidFill>
                  <a:schemeClr val="accent5">
                    <a:lumMod val="50000"/>
                  </a:schemeClr>
                </a:solidFill>
                <a:latin typeface="Roboto"/>
                <a:cs typeface="Calibri Light" panose="020F0302020204030204"/>
              </a:rPr>
              <a:t> </a:t>
            </a:r>
            <a:r>
              <a:rPr lang="es-CO" sz="1600" i="1" dirty="0">
                <a:solidFill>
                  <a:schemeClr val="accent5">
                    <a:lumMod val="50000"/>
                  </a:schemeClr>
                </a:solidFill>
                <a:latin typeface="Roboto"/>
                <a:cs typeface="Calibri Light" panose="020F0302020204030204"/>
              </a:rPr>
              <a:t>/ </a:t>
            </a:r>
            <a:r>
              <a:rPr lang="es-CO" sz="1800" b="1" i="1" dirty="0">
                <a:solidFill>
                  <a:srgbClr val="00B0F0"/>
                </a:solidFill>
              </a:rPr>
              <a:t>Desarrollo de la Temática Pública.</a:t>
            </a:r>
            <a:endParaRPr lang="es-ES" sz="2000" i="1" dirty="0">
              <a:solidFill>
                <a:schemeClr val="accent5">
                  <a:lumMod val="50000"/>
                </a:schemeClr>
              </a:solidFill>
              <a:latin typeface="Calibri Light" panose="020F0302020204030204"/>
              <a:cs typeface="Calibri Light" panose="020F0302020204030204"/>
            </a:endParaRPr>
          </a:p>
        </p:txBody>
      </p:sp>
      <p:pic>
        <p:nvPicPr>
          <p:cNvPr id="18" name="Imagen 6" descr="Mujer con cabello corto&#10;&#10;Descripción generada automáticamente"/>
          <p:cNvPicPr>
            <a:picLocks noChangeAspect="1"/>
          </p:cNvPicPr>
          <p:nvPr/>
        </p:nvPicPr>
        <p:blipFill>
          <a:blip r:embed="rId4" cstate="print"/>
          <a:stretch>
            <a:fillRect/>
          </a:stretch>
        </p:blipFill>
        <p:spPr>
          <a:xfrm>
            <a:off x="1210788" y="1716658"/>
            <a:ext cx="1656028" cy="1489493"/>
          </a:xfrm>
          <a:prstGeom prst="rect">
            <a:avLst/>
          </a:prstGeom>
          <a:ln>
            <a:noFill/>
          </a:ln>
          <a:effectLst>
            <a:outerShdw blurRad="190500" algn="tl" rotWithShape="0">
              <a:srgbClr val="000000">
                <a:alpha val="70000"/>
              </a:srgbClr>
            </a:outerShdw>
          </a:effectLst>
        </p:spPr>
      </p:pic>
      <p:pic>
        <p:nvPicPr>
          <p:cNvPr id="19" name="Imagen 6" descr="Mujer con cabello corto&#10;&#10;Descripción generada automáticamente"/>
          <p:cNvPicPr>
            <a:picLocks noChangeAspect="1"/>
          </p:cNvPicPr>
          <p:nvPr/>
        </p:nvPicPr>
        <p:blipFill>
          <a:blip r:embed="rId5" cstate="print"/>
          <a:srcRect t="32041"/>
          <a:stretch>
            <a:fillRect/>
          </a:stretch>
        </p:blipFill>
        <p:spPr>
          <a:xfrm>
            <a:off x="3044795" y="2173856"/>
            <a:ext cx="2797501" cy="2268748"/>
          </a:xfrm>
          <a:prstGeom prst="rect">
            <a:avLst/>
          </a:prstGeom>
          <a:ln>
            <a:noFill/>
          </a:ln>
          <a:effectLst>
            <a:outerShdw blurRad="190500" algn="tl" rotWithShape="0">
              <a:srgbClr val="000000">
                <a:alpha val="70000"/>
              </a:srgbClr>
            </a:outerShdw>
          </a:effectLst>
        </p:spPr>
      </p:pic>
      <p:sp>
        <p:nvSpPr>
          <p:cNvPr id="20" name="CuadroTexto 4"/>
          <p:cNvSpPr txBox="1"/>
          <p:nvPr/>
        </p:nvSpPr>
        <p:spPr>
          <a:xfrm>
            <a:off x="3051530" y="4514202"/>
            <a:ext cx="23313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05 de febrero de 2020</a:t>
            </a:r>
          </a:p>
          <a:p>
            <a:r>
              <a:rPr lang="es-CO" sz="800" b="1" dirty="0"/>
              <a:t>CIUDADANIA PRESENTE DURANTE LA SESION ORDINARIA  DEL ANALISIS DE LAS AFECTACIONES POR LOS FUERTES OLORES EXPEDIDOS POR LA PTAR </a:t>
            </a:r>
            <a:endParaRPr lang="es-CO" sz="800" dirty="0"/>
          </a:p>
        </p:txBody>
      </p:sp>
      <p:sp>
        <p:nvSpPr>
          <p:cNvPr id="21" name="CuadroTexto 4"/>
          <p:cNvSpPr txBox="1"/>
          <p:nvPr/>
        </p:nvSpPr>
        <p:spPr>
          <a:xfrm>
            <a:off x="5990261" y="4951274"/>
            <a:ext cx="23313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t>CONCEJALES PRESENTES EN EL PLANTÓN A LA PTAR</a:t>
            </a:r>
            <a:endParaRPr lang="es-CO" sz="800" dirty="0"/>
          </a:p>
        </p:txBody>
      </p:sp>
      <p:sp>
        <p:nvSpPr>
          <p:cNvPr id="22" name="CuadroTexto 4"/>
          <p:cNvSpPr txBox="1"/>
          <p:nvPr/>
        </p:nvSpPr>
        <p:spPr>
          <a:xfrm>
            <a:off x="1053076" y="3283502"/>
            <a:ext cx="19489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t>CONCEJALES VISITAN LA PTAR</a:t>
            </a:r>
          </a:p>
          <a:p>
            <a:pPr>
              <a:buFont typeface="Wingdings" panose="05000000000000000000" pitchFamily="2" charset="2"/>
              <a:buChar char="ü"/>
            </a:pPr>
            <a:endParaRPr lang="es-CO" sz="800" b="1" dirty="0"/>
          </a:p>
        </p:txBody>
      </p:sp>
      <p:pic>
        <p:nvPicPr>
          <p:cNvPr id="23" name="Imagen 6" descr="Mujer con cabello corto&#10;&#10;Descripción generada automáticamente"/>
          <p:cNvPicPr>
            <a:picLocks noChangeAspect="1"/>
          </p:cNvPicPr>
          <p:nvPr/>
        </p:nvPicPr>
        <p:blipFill>
          <a:blip r:embed="rId6" cstate="print"/>
          <a:stretch>
            <a:fillRect/>
          </a:stretch>
        </p:blipFill>
        <p:spPr>
          <a:xfrm>
            <a:off x="6007010" y="1772167"/>
            <a:ext cx="2404932" cy="1308964"/>
          </a:xfrm>
          <a:prstGeom prst="rect">
            <a:avLst/>
          </a:prstGeom>
          <a:ln>
            <a:noFill/>
          </a:ln>
          <a:effectLst>
            <a:outerShdw blurRad="190500" algn="tl" rotWithShape="0">
              <a:srgbClr val="000000">
                <a:alpha val="70000"/>
              </a:srgbClr>
            </a:outerShdw>
          </a:effectLst>
        </p:spPr>
      </p:pic>
      <p:pic>
        <p:nvPicPr>
          <p:cNvPr id="24" name="Imagen 6" descr="Mujer con cabello corto&#10;&#10;Descripción generada automáticamente"/>
          <p:cNvPicPr>
            <a:picLocks noChangeAspect="1"/>
          </p:cNvPicPr>
          <p:nvPr/>
        </p:nvPicPr>
        <p:blipFill>
          <a:blip r:embed="rId7" cstate="print"/>
          <a:stretch>
            <a:fillRect/>
          </a:stretch>
        </p:blipFill>
        <p:spPr>
          <a:xfrm>
            <a:off x="1268296" y="3653177"/>
            <a:ext cx="1638805" cy="1437085"/>
          </a:xfrm>
          <a:prstGeom prst="rect">
            <a:avLst/>
          </a:prstGeom>
          <a:ln>
            <a:noFill/>
          </a:ln>
          <a:effectLst>
            <a:outerShdw blurRad="190500" algn="tl" rotWithShape="0">
              <a:srgbClr val="000000">
                <a:alpha val="70000"/>
              </a:srgbClr>
            </a:outerShdw>
          </a:effectLst>
        </p:spPr>
      </p:pic>
      <p:sp>
        <p:nvSpPr>
          <p:cNvPr id="25" name="CuadroTexto 4"/>
          <p:cNvSpPr txBox="1"/>
          <p:nvPr/>
        </p:nvSpPr>
        <p:spPr>
          <a:xfrm>
            <a:off x="1032947" y="5106686"/>
            <a:ext cx="19489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t>SANTIAGO OCHOA VICEPRESIDENTE DE AGUAS RESIDUALES DE EPM.</a:t>
            </a:r>
          </a:p>
          <a:p>
            <a:pPr>
              <a:buFont typeface="Wingdings" panose="05000000000000000000" pitchFamily="2" charset="2"/>
              <a:buChar char="ü"/>
            </a:pPr>
            <a:endParaRPr lang="es-CO" sz="800" b="1" dirty="0"/>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218850" y="0"/>
            <a:ext cx="9362850" cy="5842623"/>
          </a:xfrm>
        </p:spPr>
      </p:pic>
      <p:sp>
        <p:nvSpPr>
          <p:cNvPr id="9" name="Título 1"/>
          <p:cNvSpPr>
            <a:spLocks noGrp="1"/>
          </p:cNvSpPr>
          <p:nvPr>
            <p:ph type="title"/>
          </p:nvPr>
        </p:nvSpPr>
        <p:spPr>
          <a:xfrm>
            <a:off x="776170" y="268328"/>
            <a:ext cx="6856052" cy="876994"/>
          </a:xfrm>
        </p:spPr>
        <p:txBody>
          <a:bodyPr>
            <a:noAutofit/>
          </a:bodyPr>
          <a:lstStyle/>
          <a:p>
            <a:r>
              <a:rPr lang="es-CO" sz="2800" b="1" i="1" dirty="0">
                <a:solidFill>
                  <a:schemeClr val="bg1"/>
                </a:solidFill>
                <a:latin typeface="Roboto"/>
                <a:cs typeface="Calibri Light" panose="020F0302020204030204"/>
              </a:rPr>
              <a:t>PRIMER  PERÍODO ORDINARIO </a:t>
            </a:r>
            <a:r>
              <a:rPr lang="es-CO" sz="2000" b="1" i="1" dirty="0">
                <a:solidFill>
                  <a:schemeClr val="bg1"/>
                </a:solidFill>
                <a:latin typeface="Roboto"/>
                <a:cs typeface="Calibri Light" panose="020F0302020204030204"/>
              </a:rPr>
              <a:t/>
            </a:r>
            <a:br>
              <a:rPr lang="es-CO" sz="2000" b="1" i="1" dirty="0">
                <a:solidFill>
                  <a:schemeClr val="bg1"/>
                </a:solidFill>
                <a:latin typeface="Roboto"/>
                <a:cs typeface="Calibri Light" panose="020F0302020204030204"/>
              </a:rPr>
            </a:br>
            <a:r>
              <a:rPr lang="es-CO" sz="2000" b="1" i="1" dirty="0">
                <a:solidFill>
                  <a:schemeClr val="bg1"/>
                </a:solidFill>
                <a:latin typeface="Roboto"/>
                <a:cs typeface="Calibri Light" panose="020F0302020204030204"/>
              </a:rPr>
              <a:t>Reconocimientos y condecoraciones</a:t>
            </a:r>
            <a:endParaRPr lang="es-ES" sz="2000" i="1" dirty="0">
              <a:solidFill>
                <a:schemeClr val="bg1"/>
              </a:solidFill>
              <a:latin typeface="Calibri Light" panose="020F0302020204030204"/>
              <a:cs typeface="Calibri Light" panose="020F0302020204030204"/>
            </a:endParaRPr>
          </a:p>
        </p:txBody>
      </p:sp>
      <p:pic>
        <p:nvPicPr>
          <p:cNvPr id="12" name="Imagen 7" descr="Una persona con una camiseta roja&#10;&#10;Descripción generada automáticamente"/>
          <p:cNvPicPr>
            <a:picLocks noChangeAspect="1"/>
          </p:cNvPicPr>
          <p:nvPr/>
        </p:nvPicPr>
        <p:blipFill>
          <a:blip r:embed="rId3" cstate="print"/>
          <a:stretch>
            <a:fillRect/>
          </a:stretch>
        </p:blipFill>
        <p:spPr>
          <a:xfrm>
            <a:off x="4578658" y="1961072"/>
            <a:ext cx="1975932" cy="1316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6" name="15 Tabla"/>
          <p:cNvGraphicFramePr>
            <a:graphicFrameLocks noGrp="1"/>
          </p:cNvGraphicFramePr>
          <p:nvPr/>
        </p:nvGraphicFramePr>
        <p:xfrm>
          <a:off x="228600" y="1963981"/>
          <a:ext cx="4107180" cy="2857685"/>
        </p:xfrm>
        <a:graphic>
          <a:graphicData uri="http://schemas.openxmlformats.org/drawingml/2006/table">
            <a:tbl>
              <a:tblPr>
                <a:tableStyleId>{35758FB7-9AC5-4552-8A53-C91805E547FA}</a:tableStyleId>
              </a:tblPr>
              <a:tblGrid>
                <a:gridCol w="1075259"/>
                <a:gridCol w="2082341"/>
                <a:gridCol w="949580"/>
              </a:tblGrid>
              <a:tr h="522071">
                <a:tc>
                  <a:txBody>
                    <a:bodyPr/>
                    <a:lstStyle/>
                    <a:p>
                      <a:pPr algn="ctr">
                        <a:lnSpc>
                          <a:spcPct val="115000"/>
                        </a:lnSpc>
                        <a:spcAft>
                          <a:spcPts val="0"/>
                        </a:spcAft>
                      </a:pPr>
                      <a:r>
                        <a:rPr lang="es-CO" sz="1000" b="1" dirty="0">
                          <a:solidFill>
                            <a:schemeClr val="bg1"/>
                          </a:solidFill>
                        </a:rPr>
                        <a:t>Nombre</a:t>
                      </a:r>
                      <a:endParaRPr lang="es-CO" sz="1400" b="1" dirty="0">
                        <a:solidFill>
                          <a:schemeClr val="bg1"/>
                        </a:solidFill>
                        <a:latin typeface="Arial" panose="020B0604020202020204"/>
                        <a:ea typeface="Arial" panose="020B0604020202020204"/>
                      </a:endParaRPr>
                    </a:p>
                  </a:txBody>
                  <a:tcPr marL="68580" marR="68580" marT="0" marB="0" anchor="ctr">
                    <a:solidFill>
                      <a:schemeClr val="accent4"/>
                    </a:solidFill>
                  </a:tcPr>
                </a:tc>
                <a:tc>
                  <a:txBody>
                    <a:bodyPr/>
                    <a:lstStyle/>
                    <a:p>
                      <a:pPr algn="ctr">
                        <a:lnSpc>
                          <a:spcPct val="115000"/>
                        </a:lnSpc>
                        <a:spcAft>
                          <a:spcPts val="0"/>
                        </a:spcAft>
                      </a:pPr>
                      <a:r>
                        <a:rPr lang="es-CO" sz="1000" b="1" dirty="0">
                          <a:solidFill>
                            <a:schemeClr val="bg1"/>
                          </a:solidFill>
                        </a:rPr>
                        <a:t>Motivo de postulación</a:t>
                      </a:r>
                      <a:endParaRPr lang="es-CO" sz="1400" b="1" dirty="0">
                        <a:solidFill>
                          <a:schemeClr val="bg1"/>
                        </a:solidFill>
                        <a:latin typeface="Arial" panose="020B0604020202020204"/>
                        <a:ea typeface="Arial" panose="020B0604020202020204"/>
                      </a:endParaRPr>
                    </a:p>
                  </a:txBody>
                  <a:tcPr marL="68580" marR="68580" marT="0" marB="0" anchor="ctr">
                    <a:solidFill>
                      <a:schemeClr val="accent4"/>
                    </a:solidFill>
                  </a:tcPr>
                </a:tc>
                <a:tc>
                  <a:txBody>
                    <a:bodyPr/>
                    <a:lstStyle/>
                    <a:p>
                      <a:pPr algn="ctr">
                        <a:lnSpc>
                          <a:spcPct val="115000"/>
                        </a:lnSpc>
                        <a:spcAft>
                          <a:spcPts val="0"/>
                        </a:spcAft>
                      </a:pPr>
                      <a:r>
                        <a:rPr lang="es-CO" sz="1000" b="1" dirty="0">
                          <a:solidFill>
                            <a:schemeClr val="bg1"/>
                          </a:solidFill>
                        </a:rPr>
                        <a:t>Tipo de condecoración</a:t>
                      </a:r>
                      <a:endParaRPr lang="es-CO" sz="1400" b="1" dirty="0">
                        <a:solidFill>
                          <a:schemeClr val="bg1"/>
                        </a:solidFill>
                        <a:latin typeface="Arial" panose="020B0604020202020204"/>
                        <a:ea typeface="Arial" panose="020B0604020202020204"/>
                      </a:endParaRPr>
                    </a:p>
                  </a:txBody>
                  <a:tcPr marL="68580" marR="68580" marT="0" marB="0" anchor="ctr">
                    <a:solidFill>
                      <a:schemeClr val="accent4"/>
                    </a:solidFill>
                  </a:tcPr>
                </a:tc>
              </a:tr>
              <a:tr h="959048">
                <a:tc>
                  <a:txBody>
                    <a:bodyPr/>
                    <a:lstStyle/>
                    <a:p>
                      <a:pPr>
                        <a:lnSpc>
                          <a:spcPct val="115000"/>
                        </a:lnSpc>
                        <a:spcAft>
                          <a:spcPts val="0"/>
                        </a:spcAft>
                      </a:pPr>
                      <a:r>
                        <a:rPr lang="es-CO" sz="800"/>
                        <a:t>Fábrica de Hilados y Tejidos del Hato - Fabricato</a:t>
                      </a:r>
                      <a:endParaRPr lang="es-CO" sz="1100">
                        <a:latin typeface="Arial" panose="020B0604020202020204"/>
                        <a:ea typeface="Arial" panose="020B0604020202020204"/>
                      </a:endParaRPr>
                    </a:p>
                  </a:txBody>
                  <a:tcPr marL="68580" marR="68580" marT="0" marB="0">
                    <a:solidFill>
                      <a:schemeClr val="bg1"/>
                    </a:solidFill>
                  </a:tcPr>
                </a:tc>
                <a:tc>
                  <a:txBody>
                    <a:bodyPr/>
                    <a:lstStyle/>
                    <a:p>
                      <a:pPr algn="just">
                        <a:lnSpc>
                          <a:spcPct val="115000"/>
                        </a:lnSpc>
                        <a:spcAft>
                          <a:spcPts val="0"/>
                        </a:spcAft>
                      </a:pPr>
                      <a:r>
                        <a:rPr lang="es-CO" sz="800" dirty="0"/>
                        <a:t>Que cumple 100 años de funcionamiento,  caracterizándose por su innovación, compromiso con la protección del medio ambiente, y entrega a las comunidades y de esa manera con el desarrollo del Municipio de Bello.</a:t>
                      </a:r>
                      <a:endParaRPr lang="es-CO" sz="1100" dirty="0">
                        <a:latin typeface="Arial" panose="020B0604020202020204"/>
                        <a:ea typeface="Arial" panose="020B0604020202020204"/>
                      </a:endParaRPr>
                    </a:p>
                  </a:txBody>
                  <a:tcPr marL="68580" marR="68580" marT="0" marB="0">
                    <a:solidFill>
                      <a:schemeClr val="bg1"/>
                    </a:solidFill>
                  </a:tcPr>
                </a:tc>
                <a:tc>
                  <a:txBody>
                    <a:bodyPr/>
                    <a:lstStyle/>
                    <a:p>
                      <a:pPr>
                        <a:lnSpc>
                          <a:spcPct val="115000"/>
                        </a:lnSpc>
                        <a:spcAft>
                          <a:spcPts val="0"/>
                        </a:spcAft>
                      </a:pPr>
                      <a:r>
                        <a:rPr lang="es-CO" sz="800" dirty="0"/>
                        <a:t>“Orden Roberto López de Mesa”, categoría oro</a:t>
                      </a:r>
                      <a:endParaRPr lang="es-CO" sz="1100" dirty="0">
                        <a:latin typeface="Arial" panose="020B0604020202020204"/>
                        <a:ea typeface="Arial" panose="020B0604020202020204"/>
                      </a:endParaRPr>
                    </a:p>
                  </a:txBody>
                  <a:tcPr marL="68580" marR="68580" marT="0" marB="0">
                    <a:solidFill>
                      <a:schemeClr val="bg1"/>
                    </a:solidFill>
                  </a:tcPr>
                </a:tc>
              </a:tr>
              <a:tr h="548027">
                <a:tc>
                  <a:txBody>
                    <a:bodyPr/>
                    <a:lstStyle/>
                    <a:p>
                      <a:pPr>
                        <a:lnSpc>
                          <a:spcPct val="115000"/>
                        </a:lnSpc>
                        <a:spcAft>
                          <a:spcPts val="0"/>
                        </a:spcAft>
                      </a:pPr>
                      <a:r>
                        <a:rPr lang="es-CO" sz="800"/>
                        <a:t>Jorge Alejandro Lema Galeano</a:t>
                      </a:r>
                      <a:endParaRPr lang="es-CO" sz="1100">
                        <a:latin typeface="Arial" panose="020B0604020202020204"/>
                        <a:ea typeface="Arial" panose="020B0604020202020204"/>
                      </a:endParaRPr>
                    </a:p>
                  </a:txBody>
                  <a:tcPr marL="68580" marR="68580" marT="0" marB="0">
                    <a:solidFill>
                      <a:schemeClr val="bg1"/>
                    </a:solidFill>
                  </a:tcPr>
                </a:tc>
                <a:tc>
                  <a:txBody>
                    <a:bodyPr/>
                    <a:lstStyle/>
                    <a:p>
                      <a:pPr algn="just">
                        <a:lnSpc>
                          <a:spcPct val="115000"/>
                        </a:lnSpc>
                        <a:spcAft>
                          <a:spcPts val="0"/>
                        </a:spcAft>
                      </a:pPr>
                      <a:r>
                        <a:rPr lang="es-CO" sz="800"/>
                        <a:t>Gratitud por sus 4 años de liderazgo y apoyo a la defensa de los derechos humanos del municipio de Bello.</a:t>
                      </a:r>
                      <a:endParaRPr lang="es-CO" sz="1100">
                        <a:latin typeface="Arial" panose="020B0604020202020204"/>
                        <a:ea typeface="Arial" panose="020B0604020202020204"/>
                      </a:endParaRPr>
                    </a:p>
                  </a:txBody>
                  <a:tcPr marL="68580" marR="68580" marT="0" marB="0">
                    <a:solidFill>
                      <a:schemeClr val="bg1"/>
                    </a:solidFill>
                  </a:tcPr>
                </a:tc>
                <a:tc>
                  <a:txBody>
                    <a:bodyPr/>
                    <a:lstStyle/>
                    <a:p>
                      <a:pPr>
                        <a:lnSpc>
                          <a:spcPct val="115000"/>
                        </a:lnSpc>
                        <a:spcAft>
                          <a:spcPts val="0"/>
                        </a:spcAft>
                      </a:pPr>
                      <a:r>
                        <a:rPr lang="es-CO" sz="800"/>
                        <a:t>“Orden Roberto López de Mesa”, nota de estilo</a:t>
                      </a:r>
                      <a:endParaRPr lang="es-CO" sz="1100">
                        <a:latin typeface="Arial" panose="020B0604020202020204"/>
                        <a:ea typeface="Arial" panose="020B0604020202020204"/>
                      </a:endParaRPr>
                    </a:p>
                  </a:txBody>
                  <a:tcPr marL="68580" marR="68580" marT="0" marB="0">
                    <a:solidFill>
                      <a:schemeClr val="bg1"/>
                    </a:solidFill>
                  </a:tcPr>
                </a:tc>
              </a:tr>
              <a:tr h="278438">
                <a:tc>
                  <a:txBody>
                    <a:bodyPr/>
                    <a:lstStyle/>
                    <a:p>
                      <a:pPr>
                        <a:lnSpc>
                          <a:spcPct val="115000"/>
                        </a:lnSpc>
                        <a:spcAft>
                          <a:spcPts val="0"/>
                        </a:spcAft>
                      </a:pPr>
                      <a:r>
                        <a:rPr lang="es-CO" sz="800"/>
                        <a:t>Blanca Libia Betancur González</a:t>
                      </a:r>
                      <a:endParaRPr lang="es-CO" sz="1100">
                        <a:latin typeface="Arial" panose="020B0604020202020204"/>
                        <a:ea typeface="Arial" panose="020B0604020202020204"/>
                      </a:endParaRPr>
                    </a:p>
                  </a:txBody>
                  <a:tcPr marL="68580" marR="68580" marT="0" marB="0">
                    <a:solidFill>
                      <a:schemeClr val="bg1"/>
                    </a:solidFill>
                  </a:tcPr>
                </a:tc>
                <a:tc>
                  <a:txBody>
                    <a:bodyPr/>
                    <a:lstStyle/>
                    <a:p>
                      <a:pPr algn="just">
                        <a:lnSpc>
                          <a:spcPct val="115000"/>
                        </a:lnSpc>
                        <a:spcAft>
                          <a:spcPts val="0"/>
                        </a:spcAft>
                      </a:pPr>
                      <a:r>
                        <a:rPr lang="es-CO" sz="800"/>
                        <a:t>Reconocimiento a mujer Bellanita Betsabé Espinal</a:t>
                      </a:r>
                      <a:endParaRPr lang="es-CO" sz="1100">
                        <a:latin typeface="Arial" panose="020B0604020202020204"/>
                        <a:ea typeface="Arial" panose="020B0604020202020204"/>
                      </a:endParaRPr>
                    </a:p>
                  </a:txBody>
                  <a:tcPr marL="68580" marR="68580" marT="0" marB="0">
                    <a:solidFill>
                      <a:schemeClr val="bg1"/>
                    </a:solidFill>
                  </a:tcPr>
                </a:tc>
                <a:tc>
                  <a:txBody>
                    <a:bodyPr/>
                    <a:lstStyle/>
                    <a:p>
                      <a:pPr>
                        <a:lnSpc>
                          <a:spcPct val="115000"/>
                        </a:lnSpc>
                        <a:spcAft>
                          <a:spcPts val="0"/>
                        </a:spcAft>
                      </a:pPr>
                      <a:r>
                        <a:rPr lang="es-CO" sz="800"/>
                        <a:t>Moción de honor</a:t>
                      </a:r>
                      <a:endParaRPr lang="es-CO" sz="1100">
                        <a:latin typeface="Arial" panose="020B0604020202020204"/>
                        <a:ea typeface="Arial" panose="020B0604020202020204"/>
                      </a:endParaRPr>
                    </a:p>
                  </a:txBody>
                  <a:tcPr marL="68580" marR="68580" marT="0" marB="0">
                    <a:solidFill>
                      <a:schemeClr val="bg1"/>
                    </a:solidFill>
                  </a:tcPr>
                </a:tc>
              </a:tr>
              <a:tr h="548123">
                <a:tc>
                  <a:txBody>
                    <a:bodyPr/>
                    <a:lstStyle/>
                    <a:p>
                      <a:pPr>
                        <a:lnSpc>
                          <a:spcPct val="115000"/>
                        </a:lnSpc>
                        <a:spcAft>
                          <a:spcPts val="0"/>
                        </a:spcAft>
                      </a:pPr>
                      <a:r>
                        <a:rPr lang="es-CO" sz="800" dirty="0" err="1"/>
                        <a:t>Yan</a:t>
                      </a:r>
                      <a:r>
                        <a:rPr lang="es-CO" sz="800" dirty="0"/>
                        <a:t> </a:t>
                      </a:r>
                      <a:r>
                        <a:rPr lang="es-CO" sz="800" dirty="0" err="1"/>
                        <a:t>Marcily</a:t>
                      </a:r>
                      <a:r>
                        <a:rPr lang="es-CO" sz="800" dirty="0"/>
                        <a:t> </a:t>
                      </a:r>
                      <a:r>
                        <a:rPr lang="es-CO" sz="800" dirty="0" err="1"/>
                        <a:t>Zuluaga</a:t>
                      </a:r>
                      <a:r>
                        <a:rPr lang="es-CO" sz="800" dirty="0"/>
                        <a:t> Suárez</a:t>
                      </a:r>
                      <a:endParaRPr lang="es-CO" sz="1100" dirty="0">
                        <a:latin typeface="Arial" panose="020B0604020202020204"/>
                        <a:ea typeface="Arial" panose="020B0604020202020204"/>
                      </a:endParaRPr>
                    </a:p>
                  </a:txBody>
                  <a:tcPr marL="68580" marR="68580" marT="0" marB="0">
                    <a:solidFill>
                      <a:schemeClr val="bg1"/>
                    </a:solidFill>
                  </a:tcPr>
                </a:tc>
                <a:tc>
                  <a:txBody>
                    <a:bodyPr/>
                    <a:lstStyle/>
                    <a:p>
                      <a:pPr algn="just">
                        <a:lnSpc>
                          <a:spcPct val="115000"/>
                        </a:lnSpc>
                        <a:spcAft>
                          <a:spcPts val="0"/>
                        </a:spcAft>
                      </a:pPr>
                      <a:r>
                        <a:rPr lang="es-CO" sz="800"/>
                        <a:t>Por su compromiso y entrega a las comunidades, contribuyendo de esta manera al desarrollo del Municipio de Bello.</a:t>
                      </a:r>
                      <a:endParaRPr lang="es-CO" sz="1100">
                        <a:latin typeface="Arial" panose="020B0604020202020204"/>
                        <a:ea typeface="Arial" panose="020B0604020202020204"/>
                      </a:endParaRPr>
                    </a:p>
                  </a:txBody>
                  <a:tcPr marL="68580" marR="68580" marT="0" marB="0">
                    <a:solidFill>
                      <a:schemeClr val="bg1"/>
                    </a:solidFill>
                  </a:tcPr>
                </a:tc>
                <a:tc>
                  <a:txBody>
                    <a:bodyPr/>
                    <a:lstStyle/>
                    <a:p>
                      <a:pPr>
                        <a:lnSpc>
                          <a:spcPct val="115000"/>
                        </a:lnSpc>
                        <a:spcAft>
                          <a:spcPts val="0"/>
                        </a:spcAft>
                      </a:pPr>
                      <a:r>
                        <a:rPr lang="es-CO" sz="800" dirty="0" smtClean="0"/>
                        <a:t>“Orden </a:t>
                      </a:r>
                      <a:r>
                        <a:rPr lang="es-CO" sz="800" dirty="0"/>
                        <a:t>Roberto López de mesa”, categoría oro</a:t>
                      </a:r>
                      <a:endParaRPr lang="es-CO" sz="1100" dirty="0">
                        <a:latin typeface="Arial" panose="020B0604020202020204"/>
                        <a:ea typeface="Arial" panose="020B0604020202020204"/>
                      </a:endParaRPr>
                    </a:p>
                  </a:txBody>
                  <a:tcPr marL="68580" marR="68580" marT="0" marB="0">
                    <a:solidFill>
                      <a:schemeClr val="bg1"/>
                    </a:solidFill>
                  </a:tcPr>
                </a:tc>
              </a:tr>
            </a:tbl>
          </a:graphicData>
        </a:graphic>
      </p:graphicFrame>
      <p:pic>
        <p:nvPicPr>
          <p:cNvPr id="6" name="Imagen 7" descr="Una persona con una camiseta roja&#10;&#10;Descripción generada automáticamente"/>
          <p:cNvPicPr>
            <a:picLocks noChangeAspect="1"/>
          </p:cNvPicPr>
          <p:nvPr/>
        </p:nvPicPr>
        <p:blipFill>
          <a:blip r:embed="rId4" cstate="print"/>
          <a:stretch>
            <a:fillRect/>
          </a:stretch>
        </p:blipFill>
        <p:spPr>
          <a:xfrm>
            <a:off x="6724001" y="1958196"/>
            <a:ext cx="1975449" cy="1316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7" descr="Una persona con una camiseta roja&#10;&#10;Descripción generada automáticamente"/>
          <p:cNvPicPr>
            <a:picLocks noChangeAspect="1"/>
          </p:cNvPicPr>
          <p:nvPr/>
        </p:nvPicPr>
        <p:blipFill>
          <a:blip r:embed="rId5" cstate="print"/>
          <a:stretch>
            <a:fillRect/>
          </a:stretch>
        </p:blipFill>
        <p:spPr>
          <a:xfrm>
            <a:off x="6711899" y="3536830"/>
            <a:ext cx="1905890" cy="1475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descr="Una persona con una camiseta roja&#10;&#10;Descripción generada automáticamente"/>
          <p:cNvPicPr>
            <a:picLocks noChangeAspect="1"/>
          </p:cNvPicPr>
          <p:nvPr/>
        </p:nvPicPr>
        <p:blipFill>
          <a:blip r:embed="rId6" cstate="print"/>
          <a:srcRect t="13602" b="28829"/>
          <a:stretch>
            <a:fillRect/>
          </a:stretch>
        </p:blipFill>
        <p:spPr>
          <a:xfrm>
            <a:off x="4552301" y="3554082"/>
            <a:ext cx="1943390" cy="1483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pic>
        <p:nvPicPr>
          <p:cNvPr id="10" name="Imagen 6" descr="Mujer con cabello corto&#10;&#10;Descripción generada automáticamente"/>
          <p:cNvPicPr>
            <a:picLocks noChangeAspect="1"/>
          </p:cNvPicPr>
          <p:nvPr/>
        </p:nvPicPr>
        <p:blipFill>
          <a:blip r:embed="rId3" cstate="print"/>
          <a:srcRect t="23094" b="38382"/>
          <a:stretch>
            <a:fillRect/>
          </a:stretch>
        </p:blipFill>
        <p:spPr>
          <a:xfrm>
            <a:off x="1147314" y="3800479"/>
            <a:ext cx="2374422" cy="1021687"/>
          </a:xfrm>
          <a:prstGeom prst="rect">
            <a:avLst/>
          </a:prstGeom>
          <a:ln>
            <a:noFill/>
          </a:ln>
          <a:effectLst>
            <a:outerShdw blurRad="190500" algn="tl" rotWithShape="0">
              <a:srgbClr val="000000">
                <a:alpha val="70000"/>
              </a:srgbClr>
            </a:outerShdw>
          </a:effectLst>
        </p:spPr>
      </p:pic>
      <p:sp>
        <p:nvSpPr>
          <p:cNvPr id="14" name="Título 1"/>
          <p:cNvSpPr>
            <a:spLocks noGrp="1"/>
          </p:cNvSpPr>
          <p:nvPr>
            <p:ph type="title"/>
          </p:nvPr>
        </p:nvSpPr>
        <p:spPr>
          <a:xfrm>
            <a:off x="868615" y="155036"/>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PRIMER  PERÍODO ORDINARIO</a:t>
            </a:r>
            <a:br>
              <a:rPr lang="es-CO" sz="3600" b="1" i="1" dirty="0">
                <a:solidFill>
                  <a:schemeClr val="accent5">
                    <a:lumMod val="50000"/>
                  </a:schemeClr>
                </a:solidFill>
                <a:latin typeface="Roboto"/>
                <a:cs typeface="Calibri Light" panose="020F0302020204030204"/>
              </a:rPr>
            </a:br>
            <a:r>
              <a:rPr lang="es-CO" sz="2000" i="1" dirty="0">
                <a:solidFill>
                  <a:schemeClr val="accent5">
                    <a:lumMod val="50000"/>
                  </a:schemeClr>
                </a:solidFill>
                <a:latin typeface="Roboto"/>
                <a:cs typeface="Calibri Light" panose="020F0302020204030204"/>
              </a:rPr>
              <a:t>Comisiones Accidentales.</a:t>
            </a:r>
            <a:endParaRPr lang="es-ES" sz="2000" i="1" dirty="0">
              <a:solidFill>
                <a:schemeClr val="accent5">
                  <a:lumMod val="50000"/>
                </a:schemeClr>
              </a:solidFill>
              <a:latin typeface="Calibri Light" panose="020F0302020204030204"/>
              <a:cs typeface="Calibri Light" panose="020F0302020204030204"/>
            </a:endParaRPr>
          </a:p>
        </p:txBody>
      </p:sp>
      <p:sp>
        <p:nvSpPr>
          <p:cNvPr id="15" name="14 CuadroTexto"/>
          <p:cNvSpPr txBox="1"/>
          <p:nvPr/>
        </p:nvSpPr>
        <p:spPr>
          <a:xfrm>
            <a:off x="1092679" y="2168105"/>
            <a:ext cx="2435526" cy="184666"/>
          </a:xfrm>
          <a:prstGeom prst="rect">
            <a:avLst/>
          </a:prstGeom>
          <a:noFill/>
        </p:spPr>
        <p:txBody>
          <a:bodyPr wrap="square" rtlCol="0">
            <a:spAutoFit/>
          </a:bodyPr>
          <a:lstStyle/>
          <a:p>
            <a:r>
              <a:rPr lang="es-CO" sz="600" dirty="0"/>
              <a:t>COMISIÓN ACCIDENTAL PARQUES Y OFICIOS.</a:t>
            </a:r>
            <a:endParaRPr lang="es-CO" sz="500" i="1" dirty="0">
              <a:solidFill>
                <a:schemeClr val="bg2">
                  <a:lumMod val="50000"/>
                </a:schemeClr>
              </a:solidFill>
            </a:endParaRPr>
          </a:p>
        </p:txBody>
      </p:sp>
      <p:pic>
        <p:nvPicPr>
          <p:cNvPr id="16" name="Imagen 6" descr="Mujer con cabello corto&#10;&#10;Descripción generada automáticamente"/>
          <p:cNvPicPr>
            <a:picLocks noChangeAspect="1"/>
          </p:cNvPicPr>
          <p:nvPr/>
        </p:nvPicPr>
        <p:blipFill>
          <a:blip r:embed="rId4" cstate="print"/>
          <a:srcRect t="9968" b="49041"/>
          <a:stretch>
            <a:fillRect/>
          </a:stretch>
        </p:blipFill>
        <p:spPr>
          <a:xfrm>
            <a:off x="1107749" y="1199071"/>
            <a:ext cx="2403203" cy="974785"/>
          </a:xfrm>
          <a:prstGeom prst="rect">
            <a:avLst/>
          </a:prstGeom>
          <a:ln>
            <a:noFill/>
          </a:ln>
          <a:effectLst>
            <a:outerShdw blurRad="190500" algn="tl" rotWithShape="0">
              <a:srgbClr val="000000">
                <a:alpha val="70000"/>
              </a:srgbClr>
            </a:outerShdw>
          </a:effectLst>
        </p:spPr>
      </p:pic>
      <p:pic>
        <p:nvPicPr>
          <p:cNvPr id="17" name="Imagen 6" descr="Mujer con cabello corto&#10;&#10;Descripción generada automáticamente"/>
          <p:cNvPicPr>
            <a:picLocks noChangeAspect="1"/>
          </p:cNvPicPr>
          <p:nvPr/>
        </p:nvPicPr>
        <p:blipFill>
          <a:blip r:embed="rId5" cstate="print"/>
          <a:srcRect t="22298" b="35041"/>
          <a:stretch>
            <a:fillRect/>
          </a:stretch>
        </p:blipFill>
        <p:spPr>
          <a:xfrm>
            <a:off x="1128722" y="2484406"/>
            <a:ext cx="2399482" cy="1035169"/>
          </a:xfrm>
          <a:prstGeom prst="rect">
            <a:avLst/>
          </a:prstGeom>
          <a:ln>
            <a:noFill/>
          </a:ln>
          <a:effectLst>
            <a:outerShdw blurRad="190500" algn="tl" rotWithShape="0">
              <a:srgbClr val="000000">
                <a:alpha val="70000"/>
              </a:srgbClr>
            </a:outerShdw>
          </a:effectLst>
        </p:spPr>
      </p:pic>
      <p:sp>
        <p:nvSpPr>
          <p:cNvPr id="18" name="17 CuadroTexto"/>
          <p:cNvSpPr txBox="1"/>
          <p:nvPr/>
        </p:nvSpPr>
        <p:spPr>
          <a:xfrm>
            <a:off x="1132935" y="3536829"/>
            <a:ext cx="2435526" cy="184666"/>
          </a:xfrm>
          <a:prstGeom prst="rect">
            <a:avLst/>
          </a:prstGeom>
          <a:noFill/>
        </p:spPr>
        <p:txBody>
          <a:bodyPr wrap="square" rtlCol="0">
            <a:spAutoFit/>
          </a:bodyPr>
          <a:lstStyle/>
          <a:p>
            <a:r>
              <a:rPr lang="es-CO" sz="600" dirty="0"/>
              <a:t>COMISIÓN ACCIDENTAL DE EDUCACIÓN.</a:t>
            </a:r>
            <a:endParaRPr lang="es-CO" sz="500" i="1" dirty="0">
              <a:solidFill>
                <a:schemeClr val="bg2">
                  <a:lumMod val="50000"/>
                </a:schemeClr>
              </a:solidFill>
            </a:endParaRPr>
          </a:p>
        </p:txBody>
      </p:sp>
      <p:sp>
        <p:nvSpPr>
          <p:cNvPr id="19" name="18 CuadroTexto"/>
          <p:cNvSpPr txBox="1"/>
          <p:nvPr/>
        </p:nvSpPr>
        <p:spPr>
          <a:xfrm>
            <a:off x="1092679" y="4876799"/>
            <a:ext cx="2435526" cy="276999"/>
          </a:xfrm>
          <a:prstGeom prst="rect">
            <a:avLst/>
          </a:prstGeom>
          <a:noFill/>
        </p:spPr>
        <p:txBody>
          <a:bodyPr wrap="square" rtlCol="0">
            <a:spAutoFit/>
          </a:bodyPr>
          <a:lstStyle/>
          <a:p>
            <a:r>
              <a:rPr lang="es-CO" sz="600" dirty="0"/>
              <a:t>COMISIÓN ACCIDENTAL DE CUPOS PARA TAXIS ACOMPAÑADOS DE CONDUCTORES DEL GREMIO</a:t>
            </a:r>
            <a:endParaRPr lang="es-CO" sz="500" i="1" dirty="0">
              <a:solidFill>
                <a:schemeClr val="bg2">
                  <a:lumMod val="50000"/>
                </a:schemeClr>
              </a:solidFill>
            </a:endParaRPr>
          </a:p>
        </p:txBody>
      </p:sp>
      <p:sp>
        <p:nvSpPr>
          <p:cNvPr id="20" name="19 CuadroTexto"/>
          <p:cNvSpPr txBox="1"/>
          <p:nvPr/>
        </p:nvSpPr>
        <p:spPr>
          <a:xfrm>
            <a:off x="4169434" y="1268082"/>
            <a:ext cx="3335548" cy="3416320"/>
          </a:xfrm>
          <a:prstGeom prst="rect">
            <a:avLst/>
          </a:prstGeom>
          <a:noFill/>
        </p:spPr>
        <p:txBody>
          <a:bodyPr wrap="square" rtlCol="0">
            <a:spAutoFit/>
          </a:bodyPr>
          <a:lstStyle/>
          <a:p>
            <a:r>
              <a:rPr lang="es-CO" sz="1600" dirty="0"/>
              <a:t>En este periodo se conformaron y presentaron informe seis </a:t>
            </a:r>
            <a:r>
              <a:rPr lang="es-CO" sz="1600" dirty="0" smtClean="0"/>
              <a:t>Comisiones </a:t>
            </a:r>
            <a:r>
              <a:rPr lang="es-CO" sz="1600" dirty="0"/>
              <a:t>A</a:t>
            </a:r>
            <a:r>
              <a:rPr lang="es-CO" sz="1600" dirty="0" smtClean="0"/>
              <a:t>ccidentales</a:t>
            </a:r>
            <a:r>
              <a:rPr lang="es-CO" sz="1600" dirty="0"/>
              <a:t>:</a:t>
            </a:r>
          </a:p>
          <a:p>
            <a:endParaRPr lang="es-CO" sz="1600" dirty="0"/>
          </a:p>
          <a:p>
            <a:endParaRPr lang="es-CO" sz="1600" dirty="0"/>
          </a:p>
          <a:p>
            <a:pPr marL="228600" indent="-228600">
              <a:buFont typeface="+mj-lt"/>
              <a:buAutoNum type="arabicPeriod"/>
            </a:pPr>
            <a:r>
              <a:rPr lang="es-CO" sz="1400" i="1" dirty="0"/>
              <a:t>Comisión </a:t>
            </a:r>
            <a:r>
              <a:rPr lang="es-CO" sz="1400" i="1" dirty="0" smtClean="0"/>
              <a:t>Accidental  </a:t>
            </a:r>
            <a:r>
              <a:rPr lang="es-CO" sz="1400" i="1" dirty="0"/>
              <a:t>Central </a:t>
            </a:r>
            <a:r>
              <a:rPr lang="es-CO" sz="1400" i="1" dirty="0" smtClean="0"/>
              <a:t>Park</a:t>
            </a:r>
            <a:endParaRPr lang="es-CO" sz="1400" i="1" dirty="0"/>
          </a:p>
          <a:p>
            <a:pPr marL="228600" indent="-228600">
              <a:buFont typeface="+mj-lt"/>
              <a:buAutoNum type="arabicPeriod"/>
            </a:pPr>
            <a:r>
              <a:rPr lang="es-CO" sz="1400" i="1" dirty="0"/>
              <a:t>Comisión </a:t>
            </a:r>
            <a:r>
              <a:rPr lang="es-CO" sz="1400" i="1" dirty="0" smtClean="0"/>
              <a:t>Accidental  </a:t>
            </a:r>
            <a:r>
              <a:rPr lang="es-CO" sz="1400" i="1" dirty="0"/>
              <a:t>Plaza de Mercado</a:t>
            </a:r>
          </a:p>
          <a:p>
            <a:pPr marL="228600" indent="-228600">
              <a:buFont typeface="+mj-lt"/>
              <a:buAutoNum type="arabicPeriod"/>
            </a:pPr>
            <a:r>
              <a:rPr lang="es-CO" sz="1400" i="1" dirty="0"/>
              <a:t>Comisión </a:t>
            </a:r>
            <a:r>
              <a:rPr lang="es-CO" sz="1400" i="1" dirty="0" smtClean="0"/>
              <a:t>Accidental  </a:t>
            </a:r>
            <a:r>
              <a:rPr lang="es-CO" sz="1400" i="1" dirty="0"/>
              <a:t>Aumento de cupos para taxis</a:t>
            </a:r>
          </a:p>
          <a:p>
            <a:pPr marL="228600" indent="-228600">
              <a:buFont typeface="+mj-lt"/>
              <a:buAutoNum type="arabicPeriod"/>
            </a:pPr>
            <a:r>
              <a:rPr lang="es-CO" sz="1400" i="1" dirty="0"/>
              <a:t>Comisión </a:t>
            </a:r>
            <a:r>
              <a:rPr lang="es-CO" sz="1400" i="1" dirty="0" smtClean="0"/>
              <a:t>Accidental  </a:t>
            </a:r>
            <a:r>
              <a:rPr lang="es-CO" sz="1400" i="1" dirty="0"/>
              <a:t>Parques de Artes y Oficios</a:t>
            </a:r>
          </a:p>
          <a:p>
            <a:pPr marL="228600" indent="-228600">
              <a:buFont typeface="+mj-lt"/>
              <a:buAutoNum type="arabicPeriod"/>
            </a:pPr>
            <a:r>
              <a:rPr lang="es-CO" sz="1400" i="1" dirty="0"/>
              <a:t>Comisión </a:t>
            </a:r>
            <a:r>
              <a:rPr lang="es-CO" sz="1400" i="1" dirty="0" smtClean="0"/>
              <a:t>Accidental  </a:t>
            </a:r>
            <a:r>
              <a:rPr lang="es-CO" sz="1400" i="1" dirty="0"/>
              <a:t>de Educación</a:t>
            </a:r>
          </a:p>
          <a:p>
            <a:pPr marL="228600" indent="-228600">
              <a:buFont typeface="+mj-lt"/>
              <a:buAutoNum type="arabicPeriod"/>
            </a:pPr>
            <a:r>
              <a:rPr lang="es-CO" sz="1400" i="1" dirty="0"/>
              <a:t>Comisión </a:t>
            </a:r>
            <a:r>
              <a:rPr lang="es-CO" sz="1400" i="1" dirty="0" smtClean="0"/>
              <a:t>Accidental  </a:t>
            </a:r>
            <a:r>
              <a:rPr lang="es-CO" sz="1400" i="1" dirty="0"/>
              <a:t>Aplicación ley 1989 (Mujer)</a:t>
            </a:r>
          </a:p>
          <a:p>
            <a:pPr marL="228600" indent="-228600">
              <a:buFont typeface="+mj-lt"/>
              <a:buAutoNum type="arabicPeriod"/>
            </a:pPr>
            <a:endParaRPr lang="es-CO" sz="1000" i="1" dirty="0">
              <a:solidFill>
                <a:schemeClr val="bg2">
                  <a:lumMod val="50000"/>
                </a:schemeClr>
              </a:solidFill>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5458" y="-250"/>
            <a:ext cx="9207055" cy="5758756"/>
          </a:xfrm>
        </p:spPr>
      </p:pic>
      <p:sp>
        <p:nvSpPr>
          <p:cNvPr id="2" name="Título 1"/>
          <p:cNvSpPr>
            <a:spLocks noGrp="1"/>
          </p:cNvSpPr>
          <p:nvPr>
            <p:ph type="title"/>
          </p:nvPr>
        </p:nvSpPr>
        <p:spPr>
          <a:xfrm>
            <a:off x="853807" y="458110"/>
            <a:ext cx="6856052" cy="876994"/>
          </a:xfrm>
        </p:spPr>
        <p:txBody>
          <a:bodyPr>
            <a:noAutofit/>
          </a:bodyPr>
          <a:lstStyle/>
          <a:p>
            <a:r>
              <a:rPr lang="es-CO" sz="3600" b="1" i="1" dirty="0">
                <a:solidFill>
                  <a:schemeClr val="accent5">
                    <a:lumMod val="50000"/>
                  </a:schemeClr>
                </a:solidFill>
                <a:latin typeface="Roboto"/>
                <a:cs typeface="Calibri Light" panose="020F0302020204030204"/>
              </a:rPr>
              <a:t>TRÁMITE Y APROBACIÓN ACUERDOS MUNICIPALES </a:t>
            </a:r>
            <a:endParaRPr lang="es-ES" sz="36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65727" y="1369442"/>
            <a:ext cx="7345158" cy="438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200" b="1" i="1" dirty="0">
                <a:solidFill>
                  <a:schemeClr val="accent1">
                    <a:lumMod val="50000"/>
                  </a:schemeClr>
                </a:solidFill>
                <a:latin typeface="Roboto"/>
                <a:cs typeface="Calibri Light" panose="020F0302020204030204"/>
              </a:rPr>
              <a:t>PRIMER PERÍODO ORDINARIO: DE ENERO 2 A FEBRERO 29 DE 2020. </a:t>
            </a:r>
            <a:br>
              <a:rPr lang="es-CO" sz="1200" b="1" i="1" dirty="0">
                <a:solidFill>
                  <a:schemeClr val="accent1">
                    <a:lumMod val="50000"/>
                  </a:schemeClr>
                </a:solidFill>
                <a:latin typeface="Roboto"/>
                <a:cs typeface="Calibri Light" panose="020F0302020204030204"/>
              </a:rPr>
            </a:br>
            <a:r>
              <a:rPr lang="es-CO" sz="1000" b="1" i="1" dirty="0">
                <a:solidFill>
                  <a:schemeClr val="accent1">
                    <a:lumMod val="50000"/>
                  </a:schemeClr>
                </a:solidFill>
                <a:latin typeface="Roboto"/>
                <a:cs typeface="Calibri Light" panose="020F0302020204030204"/>
              </a:rPr>
              <a:t>(Prorrogado 6 días, hasta marzo 6 de 2020)</a:t>
            </a:r>
            <a:endParaRPr lang="es-ES" sz="1200" dirty="0">
              <a:solidFill>
                <a:schemeClr val="accent1">
                  <a:lumMod val="50000"/>
                </a:schemeClr>
              </a:solidFill>
              <a:latin typeface="Roboto"/>
            </a:endParaRPr>
          </a:p>
        </p:txBody>
      </p:sp>
      <p:graphicFrame>
        <p:nvGraphicFramePr>
          <p:cNvPr id="7" name="6 Tabla"/>
          <p:cNvGraphicFramePr>
            <a:graphicFrameLocks noGrp="1"/>
          </p:cNvGraphicFramePr>
          <p:nvPr/>
        </p:nvGraphicFramePr>
        <p:xfrm>
          <a:off x="967058" y="1765768"/>
          <a:ext cx="7616225" cy="3219757"/>
        </p:xfrm>
        <a:graphic>
          <a:graphicData uri="http://schemas.openxmlformats.org/drawingml/2006/table">
            <a:tbl>
              <a:tblPr>
                <a:tableStyleId>{35758FB7-9AC5-4552-8A53-C91805E547FA}</a:tableStyleId>
              </a:tblPr>
              <a:tblGrid>
                <a:gridCol w="5131817"/>
                <a:gridCol w="914400"/>
                <a:gridCol w="1570008"/>
              </a:tblGrid>
              <a:tr h="372767">
                <a:tc>
                  <a:txBody>
                    <a:bodyPr/>
                    <a:lstStyle/>
                    <a:p>
                      <a:pPr algn="ctr">
                        <a:lnSpc>
                          <a:spcPct val="115000"/>
                        </a:lnSpc>
                        <a:spcAft>
                          <a:spcPts val="0"/>
                        </a:spcAft>
                      </a:pPr>
                      <a:r>
                        <a:rPr lang="es-CO" sz="1200" b="1" dirty="0">
                          <a:solidFill>
                            <a:schemeClr val="bg1"/>
                          </a:solidFill>
                        </a:rPr>
                        <a:t>PROYECTO DE ACUERDO </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r>
                        <a:rPr lang="es-CO" sz="1200" b="1" dirty="0">
                          <a:solidFill>
                            <a:schemeClr val="bg1"/>
                          </a:solidFill>
                        </a:rPr>
                        <a:t>Nº de ACUERDO</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endParaRPr lang="es-CO" sz="1200" b="1" dirty="0">
                        <a:solidFill>
                          <a:schemeClr val="bg1"/>
                        </a:solidFill>
                      </a:endParaRPr>
                    </a:p>
                    <a:p>
                      <a:pPr algn="ctr">
                        <a:lnSpc>
                          <a:spcPct val="115000"/>
                        </a:lnSpc>
                        <a:spcAft>
                          <a:spcPts val="0"/>
                        </a:spcAft>
                      </a:pPr>
                      <a:r>
                        <a:rPr lang="es-CO" sz="1200" b="1" dirty="0">
                          <a:solidFill>
                            <a:schemeClr val="bg1"/>
                          </a:solidFill>
                        </a:rPr>
                        <a:t>CONCEJAL PONENTE(S)</a:t>
                      </a:r>
                      <a:endParaRPr lang="es-CO" sz="1200" b="1" dirty="0">
                        <a:solidFill>
                          <a:schemeClr val="bg1"/>
                        </a:solidFill>
                        <a:latin typeface="Arial" panose="020B0604020202020204"/>
                        <a:ea typeface="Arial" panose="020B0604020202020204"/>
                      </a:endParaRPr>
                    </a:p>
                  </a:txBody>
                  <a:tcPr marL="42508" marR="42508" marT="0" marB="0">
                    <a:solidFill>
                      <a:srgbClr val="00B0F0"/>
                    </a:solidFill>
                  </a:tcPr>
                </a:tc>
              </a:tr>
              <a:tr h="648290">
                <a:tc>
                  <a:txBody>
                    <a:bodyPr/>
                    <a:lstStyle/>
                    <a:p>
                      <a:pPr>
                        <a:spcAft>
                          <a:spcPts val="0"/>
                        </a:spcAft>
                      </a:pPr>
                      <a:r>
                        <a:rPr lang="es-CO" sz="1050" dirty="0"/>
                        <a:t>Proyecto de </a:t>
                      </a:r>
                      <a:r>
                        <a:rPr lang="es-CO" sz="1050" dirty="0" smtClean="0"/>
                        <a:t>Acuerdo </a:t>
                      </a:r>
                      <a:r>
                        <a:rPr lang="es-CO" sz="1050" dirty="0"/>
                        <a:t>N°. 001 del 09 de febrero de 2020 </a:t>
                      </a:r>
                      <a:r>
                        <a:rPr lang="es-CO" sz="1050" dirty="0" smtClean="0"/>
                        <a:t>“Por </a:t>
                      </a:r>
                      <a:r>
                        <a:rPr lang="es-CO" sz="1050" dirty="0"/>
                        <a:t>medio del cual se autoriza al alcalde municipal otorga un incentivo tributario por pago anticipado pronto pago del impuesto predial unificado en el municipio de bello durante el periodo constitucional"</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a:t>001</a:t>
                      </a:r>
                    </a:p>
                    <a:p>
                      <a:pPr algn="ctr">
                        <a:lnSpc>
                          <a:spcPct val="115000"/>
                        </a:lnSpc>
                        <a:spcAft>
                          <a:spcPts val="0"/>
                        </a:spcAft>
                      </a:pPr>
                      <a:r>
                        <a:rPr lang="es-CO" sz="1050"/>
                        <a:t>Aprobado</a:t>
                      </a:r>
                      <a:endParaRPr lang="es-CO" sz="105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a:t>Rafael Cárdenas y Edgar Cardona</a:t>
                      </a:r>
                      <a:endParaRPr lang="es-CO" sz="1050">
                        <a:latin typeface="Arial" panose="020B0604020202020204"/>
                        <a:ea typeface="Arial" panose="020B0604020202020204"/>
                      </a:endParaRPr>
                    </a:p>
                  </a:txBody>
                  <a:tcPr marL="42508" marR="42508" marT="0" marB="0" anchor="ctr">
                    <a:solidFill>
                      <a:schemeClr val="bg1"/>
                    </a:solidFill>
                  </a:tcPr>
                </a:tc>
              </a:tr>
              <a:tr h="648290">
                <a:tc>
                  <a:txBody>
                    <a:bodyPr/>
                    <a:lstStyle/>
                    <a:p>
                      <a:pPr>
                        <a:spcAft>
                          <a:spcPts val="0"/>
                        </a:spcAft>
                      </a:pPr>
                      <a:r>
                        <a:rPr lang="es-CO" sz="1050" dirty="0"/>
                        <a:t>Proyecto de </a:t>
                      </a:r>
                      <a:r>
                        <a:rPr lang="es-CO" sz="1050" dirty="0" smtClean="0"/>
                        <a:t>Acuerdo </a:t>
                      </a:r>
                      <a:r>
                        <a:rPr lang="es-CO" sz="1050" dirty="0"/>
                        <a:t>N°. 002 de </a:t>
                      </a:r>
                      <a:r>
                        <a:rPr lang="es-CO" sz="1050" dirty="0" smtClean="0"/>
                        <a:t>2020  “Por </a:t>
                      </a:r>
                      <a:r>
                        <a:rPr lang="es-CO" sz="1050" dirty="0"/>
                        <a:t>medio del cual se otorgan facultades </a:t>
                      </a:r>
                      <a:r>
                        <a:rPr lang="es-CO" sz="1050" i="1" dirty="0" err="1"/>
                        <a:t>protempore</a:t>
                      </a:r>
                      <a:r>
                        <a:rPr lang="es-CO" sz="1050" dirty="0"/>
                        <a:t> al alcalde para reestructurar y modernizar la administración del municipio de </a:t>
                      </a:r>
                      <a:r>
                        <a:rPr lang="es-CO" sz="1050" dirty="0" smtClean="0"/>
                        <a:t>Bello </a:t>
                      </a:r>
                      <a:r>
                        <a:rPr lang="es-CO" sz="1050" dirty="0"/>
                        <a:t>y para la creación de establecimientos públicos del orden municipal".</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a:t>002</a:t>
                      </a:r>
                    </a:p>
                    <a:p>
                      <a:pPr algn="ctr">
                        <a:lnSpc>
                          <a:spcPct val="115000"/>
                        </a:lnSpc>
                        <a:spcAft>
                          <a:spcPts val="0"/>
                        </a:spcAft>
                      </a:pPr>
                      <a:r>
                        <a:rPr lang="es-CO" sz="1050"/>
                        <a:t>Aprobado</a:t>
                      </a:r>
                      <a:endParaRPr lang="es-CO" sz="105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t>Duván Bedoya García, Edwin Builes Toro y Ernesto Zapata</a:t>
                      </a:r>
                      <a:endParaRPr lang="es-CO" sz="1050" dirty="0">
                        <a:latin typeface="Arial" panose="020B0604020202020204"/>
                        <a:ea typeface="Arial" panose="020B0604020202020204"/>
                      </a:endParaRPr>
                    </a:p>
                  </a:txBody>
                  <a:tcPr marL="42508" marR="42508" marT="0" marB="0" anchor="ctr">
                    <a:solidFill>
                      <a:schemeClr val="bg1"/>
                    </a:solidFill>
                  </a:tcPr>
                </a:tc>
              </a:tr>
              <a:tr h="648290">
                <a:tc>
                  <a:txBody>
                    <a:bodyPr/>
                    <a:lstStyle/>
                    <a:p>
                      <a:pPr>
                        <a:spcAft>
                          <a:spcPts val="0"/>
                        </a:spcAft>
                      </a:pPr>
                      <a:r>
                        <a:rPr lang="es-CO" sz="1050" dirty="0"/>
                        <a:t>Proyecto de </a:t>
                      </a:r>
                      <a:r>
                        <a:rPr lang="es-CO" sz="1050" dirty="0" smtClean="0"/>
                        <a:t>Acuerdo </a:t>
                      </a:r>
                      <a:r>
                        <a:rPr lang="es-CO" sz="1050" dirty="0"/>
                        <a:t>N°.  003 del 19 de febrero de 2020 </a:t>
                      </a:r>
                      <a:r>
                        <a:rPr lang="es-CO" sz="1050" dirty="0" smtClean="0"/>
                        <a:t>“por </a:t>
                      </a:r>
                      <a:r>
                        <a:rPr lang="es-CO" sz="1050" dirty="0"/>
                        <a:t>medio del cual se autoriza el otorgamiento de subsidios en dinero o en especie para las familias que ingresan al programa de subsidio de arrendamiento otorgados por la administración municipal".</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dirty="0"/>
                        <a:t>003</a:t>
                      </a:r>
                    </a:p>
                    <a:p>
                      <a:pPr algn="ctr">
                        <a:lnSpc>
                          <a:spcPct val="115000"/>
                        </a:lnSpc>
                        <a:spcAft>
                          <a:spcPts val="0"/>
                        </a:spcAft>
                      </a:pPr>
                      <a:r>
                        <a:rPr lang="es-CO" sz="1050" dirty="0"/>
                        <a:t>Aprobado</a:t>
                      </a:r>
                      <a:endParaRPr lang="es-CO" sz="105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t>Edgar Cardona</a:t>
                      </a:r>
                      <a:endParaRPr lang="es-CO" sz="1050" dirty="0">
                        <a:latin typeface="Arial" panose="020B0604020202020204"/>
                        <a:ea typeface="Arial" panose="020B0604020202020204"/>
                      </a:endParaRPr>
                    </a:p>
                  </a:txBody>
                  <a:tcPr marL="42508" marR="42508" marT="0" marB="0" anchor="ctr">
                    <a:solidFill>
                      <a:schemeClr val="bg1"/>
                    </a:solidFill>
                  </a:tcPr>
                </a:tc>
              </a:tr>
              <a:tr h="486217">
                <a:tc>
                  <a:txBody>
                    <a:bodyPr/>
                    <a:lstStyle/>
                    <a:p>
                      <a:pPr>
                        <a:spcAft>
                          <a:spcPts val="0"/>
                        </a:spcAft>
                      </a:pPr>
                      <a:r>
                        <a:rPr lang="es-CO" sz="1050" dirty="0"/>
                        <a:t>Proyecto de </a:t>
                      </a:r>
                      <a:r>
                        <a:rPr lang="es-CO" sz="1050" dirty="0" smtClean="0"/>
                        <a:t>Acuerdo </a:t>
                      </a:r>
                      <a:r>
                        <a:rPr lang="es-CO" sz="1050" dirty="0"/>
                        <a:t>N° 004 del 20 de febrero de 2020 </a:t>
                      </a:r>
                      <a:r>
                        <a:rPr lang="es-CO" sz="1050" dirty="0" smtClean="0"/>
                        <a:t>“Por </a:t>
                      </a:r>
                      <a:r>
                        <a:rPr lang="es-CO" sz="1050" dirty="0"/>
                        <a:t>medio del cual se cambia de nombre a una institución educativa del municipio de </a:t>
                      </a:r>
                      <a:r>
                        <a:rPr lang="es-CO" sz="1050" dirty="0" smtClean="0"/>
                        <a:t>Bello</a:t>
                      </a:r>
                      <a:r>
                        <a:rPr lang="es-CO" sz="1050" dirty="0"/>
                        <a:t>".</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a:t>004</a:t>
                      </a:r>
                    </a:p>
                    <a:p>
                      <a:pPr algn="ctr">
                        <a:lnSpc>
                          <a:spcPct val="115000"/>
                        </a:lnSpc>
                        <a:spcAft>
                          <a:spcPts val="0"/>
                        </a:spcAft>
                      </a:pPr>
                      <a:r>
                        <a:rPr lang="es-CO" sz="1050"/>
                        <a:t>Aprobado</a:t>
                      </a:r>
                      <a:endParaRPr lang="es-CO" sz="105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a:t>Gabriel Jaime Giraldo Bustamante</a:t>
                      </a:r>
                      <a:endParaRPr lang="es-CO" sz="1050">
                        <a:latin typeface="Arial" panose="020B0604020202020204"/>
                        <a:ea typeface="Arial" panose="020B0604020202020204"/>
                      </a:endParaRPr>
                    </a:p>
                  </a:txBody>
                  <a:tcPr marL="42508" marR="42508" marT="0" marB="0" anchor="ctr">
                    <a:solidFill>
                      <a:schemeClr val="bg1"/>
                    </a:solidFill>
                  </a:tcPr>
                </a:tc>
              </a:tr>
              <a:tr h="321180">
                <a:tc>
                  <a:txBody>
                    <a:bodyPr/>
                    <a:lstStyle/>
                    <a:p>
                      <a:pPr algn="just">
                        <a:lnSpc>
                          <a:spcPct val="115000"/>
                        </a:lnSpc>
                        <a:spcAft>
                          <a:spcPts val="0"/>
                        </a:spcAft>
                      </a:pPr>
                      <a:r>
                        <a:rPr lang="es-CO" sz="1050" dirty="0"/>
                        <a:t>Proyecto de </a:t>
                      </a:r>
                      <a:r>
                        <a:rPr lang="es-CO" sz="1050" dirty="0" smtClean="0"/>
                        <a:t>Acuerdo </a:t>
                      </a:r>
                      <a:r>
                        <a:rPr lang="es-CO" sz="1050" dirty="0"/>
                        <a:t>N°. 05. Radicado 0000095 de </a:t>
                      </a:r>
                      <a:r>
                        <a:rPr lang="es-CO" sz="1050" dirty="0" smtClean="0"/>
                        <a:t>17-02-“Por </a:t>
                      </a:r>
                      <a:r>
                        <a:rPr lang="es-CO" sz="1050" dirty="0"/>
                        <a:t>medio del cual se establecen buenas prácticas ambientales 2020”</a:t>
                      </a:r>
                      <a:endParaRPr lang="es-CO" sz="1050" dirty="0">
                        <a:latin typeface="Arial" panose="020B0604020202020204"/>
                        <a:ea typeface="Arial" panose="020B0604020202020204"/>
                      </a:endParaRPr>
                    </a:p>
                  </a:txBody>
                  <a:tcPr marL="42508" marR="42508" marT="0" marB="0">
                    <a:solidFill>
                      <a:schemeClr val="bg1"/>
                    </a:solidFill>
                  </a:tcPr>
                </a:tc>
                <a:tc>
                  <a:txBody>
                    <a:bodyPr/>
                    <a:lstStyle/>
                    <a:p>
                      <a:pPr algn="ctr">
                        <a:lnSpc>
                          <a:spcPct val="115000"/>
                        </a:lnSpc>
                        <a:spcAft>
                          <a:spcPts val="0"/>
                        </a:spcAft>
                      </a:pPr>
                      <a:r>
                        <a:rPr lang="es-CO" sz="1050" dirty="0">
                          <a:solidFill>
                            <a:srgbClr val="FF0000"/>
                          </a:solidFill>
                        </a:rPr>
                        <a:t>Retirado</a:t>
                      </a:r>
                      <a:endParaRPr lang="es-CO" sz="1050" b="1" dirty="0">
                        <a:solidFill>
                          <a:srgbClr val="FF0000"/>
                        </a:solidFill>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endParaRPr lang="es-CO" sz="1050" dirty="0"/>
                    </a:p>
                    <a:p>
                      <a:pPr algn="ctr">
                        <a:lnSpc>
                          <a:spcPct val="115000"/>
                        </a:lnSpc>
                        <a:spcAft>
                          <a:spcPts val="0"/>
                        </a:spcAft>
                      </a:pPr>
                      <a:r>
                        <a:rPr lang="es-CO" sz="1050" dirty="0"/>
                        <a:t>N/A</a:t>
                      </a:r>
                      <a:endParaRPr lang="es-CO" sz="1050" dirty="0">
                        <a:latin typeface="Arial" panose="020B0604020202020204"/>
                        <a:ea typeface="Arial" panose="020B0604020202020204"/>
                      </a:endParaRPr>
                    </a:p>
                  </a:txBody>
                  <a:tcPr marL="42508" marR="42508" marT="0" marB="0" anchor="ctr">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5458" y="-250"/>
            <a:ext cx="9207055" cy="5758756"/>
          </a:xfrm>
        </p:spPr>
      </p:pic>
      <p:sp>
        <p:nvSpPr>
          <p:cNvPr id="2" name="Título 1"/>
          <p:cNvSpPr>
            <a:spLocks noGrp="1"/>
          </p:cNvSpPr>
          <p:nvPr>
            <p:ph type="title"/>
          </p:nvPr>
        </p:nvSpPr>
        <p:spPr>
          <a:xfrm>
            <a:off x="845180" y="328714"/>
            <a:ext cx="6856052" cy="876994"/>
          </a:xfrm>
        </p:spPr>
        <p:txBody>
          <a:bodyPr>
            <a:noAutofit/>
          </a:bodyPr>
          <a:lstStyle/>
          <a:p>
            <a:r>
              <a:rPr lang="es-CO" sz="2000" b="1" i="1" dirty="0">
                <a:solidFill>
                  <a:schemeClr val="accent5">
                    <a:lumMod val="50000"/>
                  </a:schemeClr>
                </a:solidFill>
                <a:latin typeface="Roboto"/>
                <a:cs typeface="Calibri Light" panose="020F0302020204030204"/>
              </a:rPr>
              <a:t>COVID -19</a:t>
            </a:r>
            <a:br>
              <a:rPr lang="es-CO" sz="2000" b="1" i="1" dirty="0">
                <a:solidFill>
                  <a:schemeClr val="accent5">
                    <a:lumMod val="50000"/>
                  </a:schemeClr>
                </a:solidFill>
                <a:latin typeface="Roboto"/>
                <a:cs typeface="Calibri Light" panose="020F0302020204030204"/>
              </a:rPr>
            </a:br>
            <a:r>
              <a:rPr lang="es-CO" sz="2000" b="1" i="1" dirty="0">
                <a:solidFill>
                  <a:schemeClr val="accent5">
                    <a:lumMod val="50000"/>
                  </a:schemeClr>
                </a:solidFill>
                <a:latin typeface="Roboto"/>
                <a:cs typeface="Calibri Light" panose="020F0302020204030204"/>
              </a:rPr>
              <a:t>Primer periodo de cuarentena.</a:t>
            </a:r>
            <a:endParaRPr lang="es-ES" sz="2000" i="1" dirty="0">
              <a:solidFill>
                <a:schemeClr val="accent5">
                  <a:lumMod val="50000"/>
                </a:schemeClr>
              </a:solidFill>
              <a:latin typeface="Calibri Light" panose="020F0302020204030204"/>
              <a:cs typeface="Calibri Light" panose="020F0302020204030204"/>
            </a:endParaRPr>
          </a:p>
        </p:txBody>
      </p:sp>
      <p:pic>
        <p:nvPicPr>
          <p:cNvPr id="8" name="Imagen 5" descr="Imagen que contiene persona, ventana, frente, foto&#10;&#10;Descripción generada automáticamente"/>
          <p:cNvPicPr>
            <a:picLocks noChangeAspect="1"/>
          </p:cNvPicPr>
          <p:nvPr/>
        </p:nvPicPr>
        <p:blipFill>
          <a:blip r:embed="rId3" cstate="print"/>
          <a:stretch>
            <a:fillRect/>
          </a:stretch>
        </p:blipFill>
        <p:spPr>
          <a:xfrm>
            <a:off x="3249328" y="3053751"/>
            <a:ext cx="3029982" cy="1679531"/>
          </a:xfrm>
          <a:prstGeom prst="rect">
            <a:avLst/>
          </a:prstGeom>
          <a:ln>
            <a:noFill/>
          </a:ln>
          <a:effectLst>
            <a:outerShdw blurRad="190500" algn="tl" rotWithShape="0">
              <a:srgbClr val="000000">
                <a:alpha val="70000"/>
              </a:srgbClr>
            </a:outerShdw>
          </a:effectLst>
        </p:spPr>
      </p:pic>
      <p:pic>
        <p:nvPicPr>
          <p:cNvPr id="10" name="Imagen 5" descr="Imagen que contiene persona, ventana, frente, foto&#10;&#10;Descripción generada automáticamente"/>
          <p:cNvPicPr>
            <a:picLocks noChangeAspect="1"/>
          </p:cNvPicPr>
          <p:nvPr/>
        </p:nvPicPr>
        <p:blipFill>
          <a:blip r:embed="rId4" cstate="print"/>
          <a:stretch>
            <a:fillRect/>
          </a:stretch>
        </p:blipFill>
        <p:spPr>
          <a:xfrm>
            <a:off x="6451185" y="2803585"/>
            <a:ext cx="2462886" cy="2221154"/>
          </a:xfrm>
          <a:prstGeom prst="rect">
            <a:avLst/>
          </a:prstGeom>
          <a:ln>
            <a:noFill/>
          </a:ln>
          <a:effectLst>
            <a:outerShdw blurRad="190500" algn="tl" rotWithShape="0">
              <a:srgbClr val="000000">
                <a:alpha val="70000"/>
              </a:srgbClr>
            </a:outerShdw>
          </a:effectLst>
        </p:spPr>
      </p:pic>
      <p:pic>
        <p:nvPicPr>
          <p:cNvPr id="11" name="Imagen 5" descr="Imagen que contiene persona, ventana, frente, foto&#10;&#10;Descripción generada automáticamente"/>
          <p:cNvPicPr>
            <a:picLocks noChangeAspect="1"/>
          </p:cNvPicPr>
          <p:nvPr/>
        </p:nvPicPr>
        <p:blipFill>
          <a:blip r:embed="rId5" cstate="print"/>
          <a:stretch>
            <a:fillRect/>
          </a:stretch>
        </p:blipFill>
        <p:spPr>
          <a:xfrm>
            <a:off x="1035521" y="2812879"/>
            <a:ext cx="2052736" cy="2379984"/>
          </a:xfrm>
          <a:prstGeom prst="rect">
            <a:avLst/>
          </a:prstGeom>
          <a:ln>
            <a:noFill/>
          </a:ln>
          <a:effectLst>
            <a:outerShdw blurRad="190500" algn="tl" rotWithShape="0">
              <a:srgbClr val="000000">
                <a:alpha val="70000"/>
              </a:srgbClr>
            </a:outerShdw>
          </a:effectLst>
        </p:spPr>
      </p:pic>
      <p:sp>
        <p:nvSpPr>
          <p:cNvPr id="12" name="CuadroTexto 4"/>
          <p:cNvSpPr txBox="1"/>
          <p:nvPr/>
        </p:nvSpPr>
        <p:spPr>
          <a:xfrm>
            <a:off x="831222" y="1309057"/>
            <a:ext cx="769167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Debido a la pandemia a raíz del Covid-19, el 16 de marzo de 2020, en cumplimiento a las directrices nacionales y locales se emitió la Circular Interna Nº02 de 2020, mediante la cual </a:t>
            </a:r>
            <a:r>
              <a:rPr lang="es-CO" sz="1400" b="1" dirty="0"/>
              <a:t>los funcionarios </a:t>
            </a:r>
            <a:r>
              <a:rPr lang="es-CO" sz="1400" dirty="0"/>
              <a:t>de planta y contratistas fueron remitidos al “Trabajo en Casa”, acatando el aislamiento social obligatorio.</a:t>
            </a:r>
          </a:p>
          <a:p>
            <a:r>
              <a:rPr lang="es-CO" sz="1400" dirty="0"/>
              <a:t>El </a:t>
            </a:r>
            <a:r>
              <a:rPr lang="es-CO" sz="1400" dirty="0" smtClean="0"/>
              <a:t>Concejo </a:t>
            </a:r>
            <a:r>
              <a:rPr lang="es-CO" sz="1400" dirty="0"/>
              <a:t>aportó en campañas de solidaridad y diferentes estrategias de comunicación para promover el cuidado de la salud física y mental.</a:t>
            </a:r>
            <a:r>
              <a:rPr lang="es-CO" sz="1600" dirty="0"/>
              <a:t> </a:t>
            </a:r>
          </a:p>
          <a:p>
            <a:endParaRPr lang="es-CO" sz="1600" dirty="0"/>
          </a:p>
          <a:p>
            <a:endParaRPr lang="es-ES" sz="1600" dirty="0">
              <a:solidFill>
                <a:schemeClr val="bg1">
                  <a:lumMod val="50000"/>
                </a:schemeClr>
              </a:solidFill>
              <a:latin typeface="Roboto"/>
            </a:endParaRP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2" name="Título 1"/>
          <p:cNvSpPr>
            <a:spLocks noGrp="1"/>
          </p:cNvSpPr>
          <p:nvPr>
            <p:ph type="title"/>
          </p:nvPr>
        </p:nvSpPr>
        <p:spPr>
          <a:xfrm>
            <a:off x="845180" y="328714"/>
            <a:ext cx="6856052" cy="876994"/>
          </a:xfrm>
        </p:spPr>
        <p:txBody>
          <a:bodyPr>
            <a:noAutofit/>
          </a:bodyPr>
          <a:lstStyle/>
          <a:p>
            <a:r>
              <a:rPr lang="es-CO" sz="2000" b="1" i="1" dirty="0">
                <a:solidFill>
                  <a:schemeClr val="accent5">
                    <a:lumMod val="50000"/>
                  </a:schemeClr>
                </a:solidFill>
                <a:latin typeface="Roboto"/>
                <a:cs typeface="Calibri Light" panose="020F0302020204030204"/>
              </a:rPr>
              <a:t>TRABAJO EN CASA Y SESIONES NO PRESENCIALES</a:t>
            </a:r>
            <a:endParaRPr lang="es-ES" sz="2000" i="1" dirty="0">
              <a:solidFill>
                <a:schemeClr val="accent5">
                  <a:lumMod val="50000"/>
                </a:schemeClr>
              </a:solidFill>
              <a:latin typeface="Calibri Light" panose="020F0302020204030204"/>
              <a:cs typeface="Calibri Light" panose="020F0302020204030204"/>
            </a:endParaRPr>
          </a:p>
        </p:txBody>
      </p:sp>
      <p:pic>
        <p:nvPicPr>
          <p:cNvPr id="8" name="Imagen 5" descr="Imagen que contiene persona, ventana, frente, foto&#10;&#10;Descripción generada automáticamente"/>
          <p:cNvPicPr>
            <a:picLocks noChangeAspect="1"/>
          </p:cNvPicPr>
          <p:nvPr/>
        </p:nvPicPr>
        <p:blipFill>
          <a:blip r:embed="rId3" cstate="print"/>
          <a:stretch>
            <a:fillRect/>
          </a:stretch>
        </p:blipFill>
        <p:spPr>
          <a:xfrm>
            <a:off x="3249328" y="2403785"/>
            <a:ext cx="2906319" cy="2064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5" descr="Imagen que contiene persona, ventana, frente, foto&#10;&#10;Descripción generada automáticamente"/>
          <p:cNvPicPr>
            <a:picLocks noChangeAspect="1"/>
          </p:cNvPicPr>
          <p:nvPr/>
        </p:nvPicPr>
        <p:blipFill>
          <a:blip r:embed="rId4" cstate="print"/>
          <a:stretch>
            <a:fillRect/>
          </a:stretch>
        </p:blipFill>
        <p:spPr>
          <a:xfrm>
            <a:off x="844014" y="2389517"/>
            <a:ext cx="2306571" cy="2126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5" descr="Imagen que contiene persona, ventana, frente, foto&#10;&#10;Descripción generada automáticamente"/>
          <p:cNvPicPr>
            <a:picLocks noChangeAspect="1"/>
          </p:cNvPicPr>
          <p:nvPr/>
        </p:nvPicPr>
        <p:blipFill>
          <a:blip r:embed="rId5" cstate="print"/>
          <a:stretch>
            <a:fillRect/>
          </a:stretch>
        </p:blipFill>
        <p:spPr>
          <a:xfrm>
            <a:off x="6300078" y="2435317"/>
            <a:ext cx="2289126" cy="2110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uadroTexto 4"/>
          <p:cNvSpPr txBox="1"/>
          <p:nvPr/>
        </p:nvSpPr>
        <p:spPr>
          <a:xfrm>
            <a:off x="742083" y="1081897"/>
            <a:ext cx="769167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De manera similar para los Honorables Concejales, se expidió La Resolución 037 de mayo 5 de 2020 </a:t>
            </a:r>
            <a:r>
              <a:rPr lang="es-CO" sz="1400" b="1" dirty="0" smtClean="0"/>
              <a:t>“Por medio de la cual se adoptan las sesiones no presenciales y/o mixtas en el Concejo Municipal de Bello, para que sus miembros puedan deliberar y decidir por cualquier medio de comunicación simultánea”</a:t>
            </a:r>
            <a:r>
              <a:rPr lang="es-CO" sz="1400" dirty="0" smtClean="0"/>
              <a:t>.</a:t>
            </a:r>
            <a:r>
              <a:rPr lang="es-CO" sz="1600" dirty="0" smtClean="0"/>
              <a:t> </a:t>
            </a:r>
            <a:endParaRPr lang="es-CO" sz="1600" dirty="0"/>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138352" y="-250"/>
            <a:ext cx="9362850" cy="5842623"/>
          </a:xfrm>
        </p:spPr>
      </p:pic>
      <p:pic>
        <p:nvPicPr>
          <p:cNvPr id="2049" name="Picture 1"/>
          <p:cNvPicPr>
            <a:picLocks noChangeAspect="1" noChangeArrowheads="1"/>
          </p:cNvPicPr>
          <p:nvPr/>
        </p:nvPicPr>
        <p:blipFill>
          <a:blip r:embed="rId3" cstate="print"/>
          <a:stretch>
            <a:fillRect/>
          </a:stretch>
        </p:blipFill>
        <p:spPr bwMode="auto">
          <a:xfrm rot="21161572">
            <a:off x="2689631" y="1974147"/>
            <a:ext cx="3960498" cy="2208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6" descr="Mujer con cabello corto&#10;&#10;Descripción generada automáticamente"/>
          <p:cNvPicPr>
            <a:picLocks noChangeAspect="1"/>
          </p:cNvPicPr>
          <p:nvPr/>
        </p:nvPicPr>
        <p:blipFill>
          <a:blip r:embed="rId4" cstate="print"/>
          <a:srcRect b="23417"/>
          <a:stretch>
            <a:fillRect/>
          </a:stretch>
        </p:blipFill>
        <p:spPr>
          <a:xfrm rot="578474">
            <a:off x="6332995" y="1587580"/>
            <a:ext cx="2355617" cy="320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7" descr="Una persona con una camiseta roja&#10;&#10;Descripción generada automáticamente"/>
          <p:cNvPicPr>
            <a:picLocks noChangeAspect="1"/>
          </p:cNvPicPr>
          <p:nvPr/>
        </p:nvPicPr>
        <p:blipFill>
          <a:blip r:embed="rId5" cstate="print"/>
          <a:srcRect l="1292" t="10943" b="30291"/>
          <a:stretch>
            <a:fillRect/>
          </a:stretch>
        </p:blipFill>
        <p:spPr>
          <a:xfrm rot="240000">
            <a:off x="111634" y="1296541"/>
            <a:ext cx="2551299" cy="3289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ítulo 1"/>
          <p:cNvSpPr>
            <a:spLocks noGrp="1"/>
          </p:cNvSpPr>
          <p:nvPr>
            <p:ph type="title"/>
          </p:nvPr>
        </p:nvSpPr>
        <p:spPr>
          <a:xfrm>
            <a:off x="776170" y="268328"/>
            <a:ext cx="6856052" cy="876994"/>
          </a:xfrm>
        </p:spPr>
        <p:txBody>
          <a:bodyPr>
            <a:noAutofit/>
          </a:bodyPr>
          <a:lstStyle/>
          <a:p>
            <a:r>
              <a:rPr lang="es-CO" sz="2000" b="1" i="1" dirty="0">
                <a:solidFill>
                  <a:schemeClr val="bg1"/>
                </a:solidFill>
                <a:latin typeface="Roboto"/>
                <a:cs typeface="Calibri Light" panose="020F0302020204030204"/>
              </a:rPr>
              <a:t>SESIONES EXTRAORDINARIAS</a:t>
            </a:r>
            <a:br>
              <a:rPr lang="es-CO" sz="2000" b="1" i="1" dirty="0">
                <a:solidFill>
                  <a:schemeClr val="bg1"/>
                </a:solidFill>
                <a:latin typeface="Roboto"/>
                <a:cs typeface="Calibri Light" panose="020F0302020204030204"/>
              </a:rPr>
            </a:br>
            <a:r>
              <a:rPr lang="es-CO" sz="1400" b="1" i="1" dirty="0">
                <a:solidFill>
                  <a:schemeClr val="bg1"/>
                </a:solidFill>
                <a:latin typeface="Roboto"/>
                <a:cs typeface="Calibri Light" panose="020F0302020204030204"/>
              </a:rPr>
              <a:t>DE MAYO 07 A MAYO 26 DE 2020</a:t>
            </a:r>
            <a:endParaRPr lang="es-ES" sz="2000" i="1" dirty="0">
              <a:solidFill>
                <a:schemeClr val="bg1"/>
              </a:solidFill>
              <a:latin typeface="Calibri Light" panose="020F0302020204030204"/>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2" name="Título 1"/>
          <p:cNvSpPr>
            <a:spLocks noGrp="1"/>
          </p:cNvSpPr>
          <p:nvPr>
            <p:ph type="title"/>
          </p:nvPr>
        </p:nvSpPr>
        <p:spPr>
          <a:xfrm>
            <a:off x="853807" y="458110"/>
            <a:ext cx="6856052" cy="876994"/>
          </a:xfrm>
        </p:spPr>
        <p:txBody>
          <a:bodyPr>
            <a:noAutofit/>
          </a:bodyPr>
          <a:lstStyle/>
          <a:p>
            <a:r>
              <a:rPr lang="es-CO" sz="2400" b="1" i="1" dirty="0">
                <a:solidFill>
                  <a:schemeClr val="accent5">
                    <a:lumMod val="50000"/>
                  </a:schemeClr>
                </a:solidFill>
                <a:latin typeface="Roboto"/>
                <a:cs typeface="Calibri Light" panose="020F0302020204030204"/>
              </a:rPr>
              <a:t>SESIONES EXTRAORDINARIAS</a:t>
            </a:r>
            <a:br>
              <a:rPr lang="es-CO" sz="2400" b="1" i="1" dirty="0">
                <a:solidFill>
                  <a:schemeClr val="accent5">
                    <a:lumMod val="50000"/>
                  </a:schemeClr>
                </a:solidFill>
                <a:latin typeface="Roboto"/>
                <a:cs typeface="Calibri Light" panose="020F0302020204030204"/>
              </a:rPr>
            </a:br>
            <a:r>
              <a:rPr lang="es-CO" sz="1800" i="1" dirty="0">
                <a:solidFill>
                  <a:schemeClr val="accent5">
                    <a:lumMod val="50000"/>
                  </a:schemeClr>
                </a:solidFill>
                <a:latin typeface="Roboto"/>
                <a:cs typeface="Calibri Light" panose="020F0302020204030204"/>
              </a:rPr>
              <a:t> </a:t>
            </a:r>
            <a:r>
              <a:rPr lang="es-CO" sz="1600" i="1" dirty="0">
                <a:solidFill>
                  <a:schemeClr val="accent5">
                    <a:lumMod val="50000"/>
                  </a:schemeClr>
                </a:solidFill>
                <a:latin typeface="Roboto"/>
                <a:cs typeface="Calibri Light" panose="020F0302020204030204"/>
              </a:rPr>
              <a:t>De mayo 07 a mayo 26 de 2020 </a:t>
            </a:r>
            <a:br>
              <a:rPr lang="es-CO" sz="1600"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Trámite y aprobación de Acuerdos Municipales</a:t>
            </a:r>
            <a:endParaRPr lang="es-ES" sz="1800" i="1" dirty="0">
              <a:solidFill>
                <a:schemeClr val="tx2"/>
              </a:solidFill>
              <a:latin typeface="Calibri Light" panose="020F0302020204030204"/>
              <a:cs typeface="Calibri Light" panose="020F0302020204030204"/>
            </a:endParaRPr>
          </a:p>
        </p:txBody>
      </p:sp>
      <p:graphicFrame>
        <p:nvGraphicFramePr>
          <p:cNvPr id="8" name="7 Tabla"/>
          <p:cNvGraphicFramePr>
            <a:graphicFrameLocks noGrp="1"/>
          </p:cNvGraphicFramePr>
          <p:nvPr/>
        </p:nvGraphicFramePr>
        <p:xfrm>
          <a:off x="992937" y="2165230"/>
          <a:ext cx="7616225" cy="2362006"/>
        </p:xfrm>
        <a:graphic>
          <a:graphicData uri="http://schemas.openxmlformats.org/drawingml/2006/table">
            <a:tbl>
              <a:tblPr>
                <a:tableStyleId>{35758FB7-9AC5-4552-8A53-C91805E547FA}</a:tableStyleId>
              </a:tblPr>
              <a:tblGrid>
                <a:gridCol w="5131817"/>
                <a:gridCol w="914400"/>
                <a:gridCol w="1570008"/>
              </a:tblGrid>
              <a:tr h="391009">
                <a:tc>
                  <a:txBody>
                    <a:bodyPr/>
                    <a:lstStyle/>
                    <a:p>
                      <a:pPr algn="ctr">
                        <a:lnSpc>
                          <a:spcPct val="115000"/>
                        </a:lnSpc>
                        <a:spcAft>
                          <a:spcPts val="0"/>
                        </a:spcAft>
                      </a:pPr>
                      <a:r>
                        <a:rPr lang="es-CO" sz="1200" b="1" dirty="0">
                          <a:solidFill>
                            <a:schemeClr val="bg1"/>
                          </a:solidFill>
                        </a:rPr>
                        <a:t>PROYECTO DE ACUERDO </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r>
                        <a:rPr lang="es-CO" sz="1200" b="1" dirty="0">
                          <a:solidFill>
                            <a:schemeClr val="bg1"/>
                          </a:solidFill>
                        </a:rPr>
                        <a:t>Nº de ACUERDO</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endParaRPr lang="es-CO" sz="1200" b="1" dirty="0">
                        <a:solidFill>
                          <a:schemeClr val="bg1"/>
                        </a:solidFill>
                      </a:endParaRPr>
                    </a:p>
                    <a:p>
                      <a:pPr algn="ctr">
                        <a:lnSpc>
                          <a:spcPct val="115000"/>
                        </a:lnSpc>
                        <a:spcAft>
                          <a:spcPts val="0"/>
                        </a:spcAft>
                      </a:pPr>
                      <a:r>
                        <a:rPr lang="es-CO" sz="1200" b="1" dirty="0">
                          <a:solidFill>
                            <a:schemeClr val="bg1"/>
                          </a:solidFill>
                        </a:rPr>
                        <a:t>CONCEJAL PONENTE(S)</a:t>
                      </a:r>
                      <a:endParaRPr lang="es-CO" sz="1200" b="1" dirty="0">
                        <a:solidFill>
                          <a:schemeClr val="bg1"/>
                        </a:solidFill>
                        <a:latin typeface="Arial" panose="020B0604020202020204"/>
                        <a:ea typeface="Arial" panose="020B0604020202020204"/>
                      </a:endParaRPr>
                    </a:p>
                  </a:txBody>
                  <a:tcPr marL="42508" marR="42508" marT="0" marB="0">
                    <a:solidFill>
                      <a:srgbClr val="00B0F0"/>
                    </a:solidFill>
                  </a:tcPr>
                </a:tc>
              </a:tr>
              <a:tr h="602193">
                <a:tc>
                  <a:txBody>
                    <a:bodyPr/>
                    <a:lstStyle/>
                    <a:p>
                      <a:pPr>
                        <a:spcAft>
                          <a:spcPts val="0"/>
                        </a:spcAft>
                      </a:pPr>
                      <a:r>
                        <a:rPr lang="es-CO" sz="1050" dirty="0"/>
                        <a:t>Proyecto de </a:t>
                      </a:r>
                      <a:r>
                        <a:rPr lang="es-CO" sz="1050" dirty="0" smtClean="0"/>
                        <a:t>Acuerdo </a:t>
                      </a:r>
                      <a:r>
                        <a:rPr lang="es-CO" sz="1050" dirty="0"/>
                        <a:t>N°. 006</a:t>
                      </a:r>
                      <a:r>
                        <a:rPr lang="es-CO" sz="1050" baseline="0" dirty="0"/>
                        <a:t> </a:t>
                      </a:r>
                      <a:r>
                        <a:rPr lang="es-CO" sz="1050" dirty="0" smtClean="0"/>
                        <a:t>“Por </a:t>
                      </a:r>
                      <a:r>
                        <a:rPr lang="es-CO" sz="1050" dirty="0"/>
                        <a:t>medio del cual se adopta el </a:t>
                      </a:r>
                      <a:r>
                        <a:rPr lang="es-CO" sz="1050" dirty="0" smtClean="0"/>
                        <a:t>Plan </a:t>
                      </a:r>
                      <a:r>
                        <a:rPr lang="es-CO" sz="1050" dirty="0"/>
                        <a:t>de </a:t>
                      </a:r>
                      <a:r>
                        <a:rPr lang="es-CO" sz="1050" dirty="0" smtClean="0"/>
                        <a:t>Desarrollo </a:t>
                      </a:r>
                      <a:r>
                        <a:rPr lang="es-CO" sz="1050" dirty="0"/>
                        <a:t>del </a:t>
                      </a:r>
                      <a:r>
                        <a:rPr lang="es-CO" sz="1050" dirty="0" smtClean="0"/>
                        <a:t>Municipio </a:t>
                      </a:r>
                      <a:r>
                        <a:rPr lang="es-CO" sz="1050" dirty="0"/>
                        <a:t>de Bello- Antioquia, para el periodo 2020-2023, denominado </a:t>
                      </a:r>
                      <a:r>
                        <a:rPr lang="es-CO" sz="1050" dirty="0" smtClean="0"/>
                        <a:t>“Por </a:t>
                      </a:r>
                      <a:r>
                        <a:rPr lang="es-CO" sz="1050" dirty="0"/>
                        <a:t>el Bello que queremos".</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dirty="0"/>
                        <a:t>005</a:t>
                      </a:r>
                    </a:p>
                    <a:p>
                      <a:pPr algn="ctr">
                        <a:lnSpc>
                          <a:spcPct val="115000"/>
                        </a:lnSpc>
                        <a:spcAft>
                          <a:spcPts val="0"/>
                        </a:spcAft>
                      </a:pPr>
                      <a:r>
                        <a:rPr lang="es-CO" sz="1050" dirty="0"/>
                        <a:t>Aprobado</a:t>
                      </a:r>
                      <a:endParaRPr lang="es-CO" sz="105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latin typeface="+mn-lt"/>
                          <a:ea typeface="Arial" panose="020B0604020202020204"/>
                        </a:rPr>
                        <a:t>Gloria Montoya, Duván Bedoya, Edwin Builes, Rafael Cárdenas y Edgar Cardona</a:t>
                      </a:r>
                    </a:p>
                  </a:txBody>
                  <a:tcPr marL="42508" marR="42508" marT="0" marB="0" anchor="ctr">
                    <a:solidFill>
                      <a:schemeClr val="bg1"/>
                    </a:solidFill>
                  </a:tcPr>
                </a:tc>
              </a:tr>
              <a:tr h="602645">
                <a:tc>
                  <a:txBody>
                    <a:bodyPr/>
                    <a:lstStyle/>
                    <a:p>
                      <a:pPr>
                        <a:spcAft>
                          <a:spcPts val="0"/>
                        </a:spcAft>
                      </a:pPr>
                      <a:r>
                        <a:rPr lang="es-CO" sz="1050" dirty="0"/>
                        <a:t>Proyecto de </a:t>
                      </a:r>
                      <a:r>
                        <a:rPr lang="es-CO" sz="1050" dirty="0" smtClean="0"/>
                        <a:t>Acuerdo </a:t>
                      </a:r>
                      <a:r>
                        <a:rPr lang="es-CO" sz="1050" dirty="0"/>
                        <a:t>N°007 del 05 de mayo  </a:t>
                      </a:r>
                      <a:r>
                        <a:rPr lang="es-CO" sz="1050" dirty="0" smtClean="0"/>
                        <a:t>2020 “Por </a:t>
                      </a:r>
                      <a:r>
                        <a:rPr lang="es-CO" sz="1050" dirty="0"/>
                        <a:t>medio del cual otorga un beneficio temporal sobre los intereses de mora de multas originados por infracción a las normas de tránsito en el municipio de Bello"</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endParaRPr lang="es-CO" sz="1050" dirty="0"/>
                    </a:p>
                    <a:p>
                      <a:pPr algn="ctr">
                        <a:lnSpc>
                          <a:spcPct val="115000"/>
                        </a:lnSpc>
                        <a:spcAft>
                          <a:spcPts val="0"/>
                        </a:spcAft>
                      </a:pPr>
                      <a:r>
                        <a:rPr lang="es-CO" sz="1050" dirty="0">
                          <a:solidFill>
                            <a:srgbClr val="FF0000"/>
                          </a:solidFill>
                          <a:latin typeface="+mn-lt"/>
                          <a:ea typeface="+mn-ea"/>
                        </a:rPr>
                        <a:t>Retirado</a:t>
                      </a:r>
                      <a:endParaRPr lang="es-CO" sz="1050" dirty="0">
                        <a:solidFill>
                          <a:srgbClr val="FF0000"/>
                        </a:solidFill>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latin typeface="Arial" panose="020B0604020202020204"/>
                          <a:ea typeface="Arial" panose="020B0604020202020204"/>
                        </a:rPr>
                        <a:t>N/A</a:t>
                      </a:r>
                    </a:p>
                  </a:txBody>
                  <a:tcPr marL="42508" marR="42508" marT="0" marB="0" anchor="ctr">
                    <a:solidFill>
                      <a:schemeClr val="bg1"/>
                    </a:solidFill>
                  </a:tcPr>
                </a:tc>
              </a:tr>
              <a:tr h="602645">
                <a:tc>
                  <a:txBody>
                    <a:bodyPr/>
                    <a:lstStyle/>
                    <a:p>
                      <a:pPr>
                        <a:spcAft>
                          <a:spcPts val="0"/>
                        </a:spcAft>
                      </a:pPr>
                      <a:r>
                        <a:rPr lang="es-CO" sz="1050" dirty="0"/>
                        <a:t>Proyecto de </a:t>
                      </a:r>
                      <a:r>
                        <a:rPr lang="es-CO" sz="1050" dirty="0" smtClean="0"/>
                        <a:t>Acuerdo </a:t>
                      </a:r>
                      <a:r>
                        <a:rPr lang="es-CO" sz="1050" dirty="0"/>
                        <a:t>N°008 </a:t>
                      </a:r>
                      <a:r>
                        <a:rPr lang="es-CO" sz="1050" dirty="0" smtClean="0"/>
                        <a:t>“Por </a:t>
                      </a:r>
                      <a:r>
                        <a:rPr lang="es-CO" sz="1050" dirty="0"/>
                        <a:t>medio del cual se establece la asignación salarial para el alcalde y se determina la asignación salarial del personero y contralor general del municipio de Bello”</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dirty="0"/>
                        <a:t>006</a:t>
                      </a:r>
                    </a:p>
                    <a:p>
                      <a:pPr algn="ctr">
                        <a:lnSpc>
                          <a:spcPct val="115000"/>
                        </a:lnSpc>
                        <a:spcAft>
                          <a:spcPts val="0"/>
                        </a:spcAft>
                      </a:pPr>
                      <a:r>
                        <a:rPr lang="es-CO" sz="1050" dirty="0"/>
                        <a:t>Aprobado</a:t>
                      </a:r>
                      <a:endParaRPr lang="es-CO" sz="105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latin typeface="+mn-lt"/>
                          <a:ea typeface="Arial" panose="020B0604020202020204"/>
                        </a:rPr>
                        <a:t>Rafael Cárdenas y Edgar Cardona</a:t>
                      </a:r>
                    </a:p>
                  </a:txBody>
                  <a:tcPr marL="42508" marR="42508" marT="0" marB="0" anchor="ctr">
                    <a:solidFill>
                      <a:schemeClr val="bg1"/>
                    </a:solidFill>
                  </a:tcPr>
                </a:tc>
              </a:tr>
            </a:tbl>
          </a:graphicData>
        </a:graphic>
      </p:graphicFrame>
      <p:sp>
        <p:nvSpPr>
          <p:cNvPr id="9" name="CuadroTexto 4"/>
          <p:cNvSpPr txBox="1"/>
          <p:nvPr/>
        </p:nvSpPr>
        <p:spPr>
          <a:xfrm>
            <a:off x="940491" y="1461460"/>
            <a:ext cx="7691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El señor Alcalde convocó al </a:t>
            </a:r>
            <a:r>
              <a:rPr lang="es-CO" sz="1400" dirty="0" smtClean="0"/>
              <a:t>honorable </a:t>
            </a:r>
            <a:r>
              <a:rPr lang="es-CO" sz="1400" dirty="0"/>
              <a:t>Concejo Municipal de Bello, a veinte (20) </a:t>
            </a:r>
            <a:r>
              <a:rPr lang="es-CO" sz="1400" dirty="0" smtClean="0"/>
              <a:t>sesiones </a:t>
            </a:r>
            <a:r>
              <a:rPr lang="es-CO" sz="1400" dirty="0"/>
              <a:t>e</a:t>
            </a:r>
            <a:r>
              <a:rPr lang="es-CO" sz="1400" dirty="0" smtClean="0"/>
              <a:t>xtraordinarias</a:t>
            </a:r>
            <a:r>
              <a:rPr lang="es-CO" sz="1400" dirty="0"/>
              <a:t>, para que se ocuparan del estudio y trámite de los siguientes </a:t>
            </a:r>
            <a:r>
              <a:rPr lang="es-CO" sz="1400" dirty="0" smtClean="0"/>
              <a:t>proyectos </a:t>
            </a:r>
            <a:r>
              <a:rPr lang="es-CO" sz="1400" dirty="0"/>
              <a:t>de </a:t>
            </a:r>
            <a:r>
              <a:rPr lang="es-CO" sz="1400" dirty="0" smtClean="0"/>
              <a:t>acuerdo</a:t>
            </a:r>
            <a:r>
              <a:rPr lang="es-CO" sz="1400" dirty="0"/>
              <a:t>:</a:t>
            </a:r>
            <a:endParaRPr lang="es-CO" sz="1600" dirty="0"/>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0"/>
            <a:ext cx="9207055" cy="5758756"/>
          </a:xfrm>
        </p:spPr>
      </p:pic>
      <p:sp>
        <p:nvSpPr>
          <p:cNvPr id="2" name="Título 1"/>
          <p:cNvSpPr>
            <a:spLocks noGrp="1"/>
          </p:cNvSpPr>
          <p:nvPr>
            <p:ph type="title"/>
          </p:nvPr>
        </p:nvSpPr>
        <p:spPr>
          <a:xfrm>
            <a:off x="862434" y="294208"/>
            <a:ext cx="6856052" cy="876994"/>
          </a:xfrm>
        </p:spPr>
        <p:txBody>
          <a:bodyPr>
            <a:noAutofit/>
          </a:bodyPr>
          <a:lstStyle/>
          <a:p>
            <a:r>
              <a:rPr lang="es-CO" sz="1800" b="1" i="1" dirty="0">
                <a:solidFill>
                  <a:schemeClr val="accent5">
                    <a:lumMod val="50000"/>
                  </a:schemeClr>
                </a:solidFill>
                <a:latin typeface="Roboto"/>
                <a:cs typeface="Calibri Light" panose="020F0302020204030204"/>
              </a:rPr>
              <a:t>SESIONES EXTRAORDINARIAS</a:t>
            </a:r>
            <a:br>
              <a:rPr lang="es-CO" sz="1800" b="1" i="1" dirty="0">
                <a:solidFill>
                  <a:schemeClr val="accent5">
                    <a:lumMod val="50000"/>
                  </a:schemeClr>
                </a:solidFill>
                <a:latin typeface="Roboto"/>
                <a:cs typeface="Calibri Light" panose="020F0302020204030204"/>
              </a:rPr>
            </a:br>
            <a:r>
              <a:rPr lang="es-CO" sz="1800" i="1" dirty="0">
                <a:solidFill>
                  <a:schemeClr val="accent5">
                    <a:lumMod val="50000"/>
                  </a:schemeClr>
                </a:solidFill>
                <a:latin typeface="Roboto"/>
                <a:cs typeface="Calibri Light" panose="020F0302020204030204"/>
              </a:rPr>
              <a:t>De mayo 07 a mayo 26 de 2020 </a:t>
            </a:r>
            <a:r>
              <a:rPr lang="es-CO" sz="1800" b="1" i="1" dirty="0">
                <a:solidFill>
                  <a:schemeClr val="accent5">
                    <a:lumMod val="50000"/>
                  </a:schemeClr>
                </a:solidFill>
                <a:latin typeface="Roboto"/>
                <a:cs typeface="Calibri Light" panose="020F0302020204030204"/>
              </a:rPr>
              <a:t> </a:t>
            </a:r>
            <a:br>
              <a:rPr lang="es-CO" sz="1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Acuerdo N°005 Plan De Desarrollo</a:t>
            </a:r>
            <a:endParaRPr lang="es-ES" sz="1800" i="1" dirty="0">
              <a:solidFill>
                <a:schemeClr val="tx2"/>
              </a:solidFill>
              <a:latin typeface="Calibri Light" panose="020F0302020204030204"/>
              <a:cs typeface="Calibri Light" panose="020F0302020204030204"/>
            </a:endParaRPr>
          </a:p>
        </p:txBody>
      </p:sp>
      <p:sp>
        <p:nvSpPr>
          <p:cNvPr id="10" name="CuadroTexto 4"/>
          <p:cNvSpPr txBox="1"/>
          <p:nvPr/>
        </p:nvSpPr>
        <p:spPr>
          <a:xfrm>
            <a:off x="849051" y="1141420"/>
            <a:ext cx="769167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Dado el  alcance e impacto para la comunidad, el Plan de Desarrollo, su estudio, debate y aprobación de este, ocupó la mayor parte del tiempo de las sesiones extraordinarias; la metodología utilizada, consistió en la presentación de cada uno de los pactos en los que se divide este plan. Su socialización fue coordinada por el secretario de Planeación y contamos con la participación de todos los secretarios del Gabinete Municipal.</a:t>
            </a:r>
          </a:p>
        </p:txBody>
      </p:sp>
      <p:pic>
        <p:nvPicPr>
          <p:cNvPr id="35842" name="Picture 2"/>
          <p:cNvPicPr>
            <a:picLocks noChangeAspect="1" noChangeArrowheads="1"/>
          </p:cNvPicPr>
          <p:nvPr/>
        </p:nvPicPr>
        <p:blipFill>
          <a:blip r:embed="rId3" cstate="print"/>
          <a:srcRect/>
          <a:stretch>
            <a:fillRect/>
          </a:stretch>
        </p:blipFill>
        <p:spPr bwMode="auto">
          <a:xfrm rot="21279088">
            <a:off x="2852934" y="2648924"/>
            <a:ext cx="3769815" cy="2120522"/>
          </a:xfrm>
          <a:prstGeom prst="rect">
            <a:avLst/>
          </a:prstGeom>
          <a:ln>
            <a:noFill/>
          </a:ln>
          <a:effectLst>
            <a:outerShdw blurRad="190500" algn="tl" rotWithShape="0">
              <a:srgbClr val="000000">
                <a:alpha val="70000"/>
              </a:srgbClr>
            </a:outerShdw>
          </a:effectLst>
        </p:spPr>
      </p:pic>
      <p:pic>
        <p:nvPicPr>
          <p:cNvPr id="13" name="Imagen 5" descr="Imagen que contiene persona, ventana, frente, foto&#10;&#10;Descripción generada automáticamente"/>
          <p:cNvPicPr>
            <a:picLocks noChangeAspect="1"/>
          </p:cNvPicPr>
          <p:nvPr/>
        </p:nvPicPr>
        <p:blipFill>
          <a:blip r:embed="rId4" cstate="print"/>
          <a:srcRect t="13834" b="28678"/>
          <a:stretch>
            <a:fillRect/>
          </a:stretch>
        </p:blipFill>
        <p:spPr>
          <a:xfrm rot="321800">
            <a:off x="6645955" y="2531855"/>
            <a:ext cx="1883343" cy="2344944"/>
          </a:xfrm>
          <a:prstGeom prst="rect">
            <a:avLst/>
          </a:prstGeom>
          <a:ln>
            <a:noFill/>
          </a:ln>
          <a:effectLst>
            <a:outerShdw blurRad="190500" algn="tl" rotWithShape="0">
              <a:srgbClr val="000000">
                <a:alpha val="70000"/>
              </a:srgbClr>
            </a:outerShdw>
          </a:effectLst>
        </p:spPr>
      </p:pic>
      <p:pic>
        <p:nvPicPr>
          <p:cNvPr id="14" name="Imagen 5" descr="Imagen que contiene persona, ventana, frente, foto&#10;&#10;Descripción generada automáticamente"/>
          <p:cNvPicPr>
            <a:picLocks noChangeAspect="1"/>
          </p:cNvPicPr>
          <p:nvPr/>
        </p:nvPicPr>
        <p:blipFill>
          <a:blip r:embed="rId5" cstate="print"/>
          <a:srcRect l="1803" r="8052"/>
          <a:stretch>
            <a:fillRect/>
          </a:stretch>
        </p:blipFill>
        <p:spPr>
          <a:xfrm rot="290652">
            <a:off x="613562" y="2512394"/>
            <a:ext cx="2140584" cy="2379813"/>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sp>
        <p:nvSpPr>
          <p:cNvPr id="2" name="Título 1"/>
          <p:cNvSpPr>
            <a:spLocks noGrp="1"/>
          </p:cNvSpPr>
          <p:nvPr>
            <p:ph type="title"/>
          </p:nvPr>
        </p:nvSpPr>
        <p:spPr>
          <a:xfrm>
            <a:off x="612268" y="190691"/>
            <a:ext cx="6856052" cy="876994"/>
          </a:xfrm>
        </p:spPr>
        <p:txBody>
          <a:bodyPr>
            <a:noAutofit/>
          </a:bodyPr>
          <a:lstStyle/>
          <a:p>
            <a:r>
              <a:rPr lang="es-CO" sz="2000" b="1" i="1" dirty="0">
                <a:solidFill>
                  <a:schemeClr val="accent5">
                    <a:lumMod val="50000"/>
                  </a:schemeClr>
                </a:solidFill>
                <a:latin typeface="Roboto"/>
                <a:cs typeface="Calibri Light" panose="020F0302020204030204"/>
              </a:rPr>
              <a:t>PLAN DE ACCIÓN 2020 </a:t>
            </a:r>
            <a:r>
              <a:rPr lang="es-CO" sz="1600" b="1" i="1" dirty="0">
                <a:solidFill>
                  <a:schemeClr val="accent5">
                    <a:lumMod val="50000"/>
                  </a:schemeClr>
                </a:solidFill>
                <a:latin typeface="Roboto"/>
                <a:cs typeface="Calibri Light" panose="020F0302020204030204"/>
              </a:rPr>
              <a:t/>
            </a:r>
            <a:br>
              <a:rPr lang="es-CO" sz="16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Proceso misional (Debate de la temática pública)</a:t>
            </a:r>
            <a:endParaRPr lang="es-ES" sz="3200" i="1" dirty="0">
              <a:solidFill>
                <a:schemeClr val="accent5">
                  <a:lumMod val="50000"/>
                </a:schemeClr>
              </a:solidFill>
              <a:latin typeface="Calibri Light" panose="020F0302020204030204"/>
              <a:cs typeface="Calibri Light" panose="020F0302020204030204"/>
            </a:endParaRPr>
          </a:p>
        </p:txBody>
      </p:sp>
      <p:graphicFrame>
        <p:nvGraphicFramePr>
          <p:cNvPr id="7" name="6 Tabla"/>
          <p:cNvGraphicFramePr>
            <a:graphicFrameLocks noGrp="1"/>
          </p:cNvGraphicFramePr>
          <p:nvPr/>
        </p:nvGraphicFramePr>
        <p:xfrm>
          <a:off x="759124" y="1007853"/>
          <a:ext cx="7548115" cy="3900579"/>
        </p:xfrm>
        <a:graphic>
          <a:graphicData uri="http://schemas.openxmlformats.org/drawingml/2006/table">
            <a:tbl>
              <a:tblPr>
                <a:tableStyleId>{35758FB7-9AC5-4552-8A53-C91805E547FA}</a:tableStyleId>
              </a:tblPr>
              <a:tblGrid>
                <a:gridCol w="1913873"/>
                <a:gridCol w="1913873"/>
                <a:gridCol w="2074379"/>
                <a:gridCol w="459487"/>
                <a:gridCol w="1186503"/>
              </a:tblGrid>
              <a:tr h="371873">
                <a:tc>
                  <a:txBody>
                    <a:bodyPr/>
                    <a:lstStyle/>
                    <a:p>
                      <a:pPr algn="ctr">
                        <a:lnSpc>
                          <a:spcPct val="115000"/>
                        </a:lnSpc>
                        <a:spcAft>
                          <a:spcPts val="0"/>
                        </a:spcAft>
                      </a:pPr>
                      <a:r>
                        <a:rPr lang="es-CO" sz="1050" b="1" dirty="0">
                          <a:solidFill>
                            <a:schemeClr val="bg1"/>
                          </a:solidFill>
                        </a:rPr>
                        <a:t>LÍNEA ESTRATÉGICA</a:t>
                      </a:r>
                      <a:endParaRPr lang="es-CO" sz="1050" b="1" dirty="0">
                        <a:solidFill>
                          <a:schemeClr val="bg1"/>
                        </a:solidFill>
                        <a:latin typeface="Arial" panose="020B0604020202020204"/>
                        <a:ea typeface="Arial" panose="020B0604020202020204"/>
                        <a:cs typeface="Times New Roman" panose="02020603050405020304"/>
                      </a:endParaRPr>
                    </a:p>
                  </a:txBody>
                  <a:tcPr marL="22760" marR="22760" marT="0" marB="0" anchor="ctr">
                    <a:solidFill>
                      <a:srgbClr val="00B0F0"/>
                    </a:solidFill>
                  </a:tcPr>
                </a:tc>
                <a:tc>
                  <a:txBody>
                    <a:bodyPr/>
                    <a:lstStyle/>
                    <a:p>
                      <a:pPr algn="ctr">
                        <a:lnSpc>
                          <a:spcPct val="115000"/>
                        </a:lnSpc>
                        <a:spcAft>
                          <a:spcPts val="0"/>
                        </a:spcAft>
                      </a:pPr>
                      <a:r>
                        <a:rPr lang="es-CO" sz="1050" b="1" dirty="0">
                          <a:solidFill>
                            <a:schemeClr val="bg1"/>
                          </a:solidFill>
                        </a:rPr>
                        <a:t>PROGRAMA</a:t>
                      </a:r>
                      <a:endParaRPr lang="es-CO" sz="1050" b="1" dirty="0">
                        <a:solidFill>
                          <a:schemeClr val="bg1"/>
                        </a:solidFill>
                        <a:latin typeface="Arial" panose="020B0604020202020204"/>
                        <a:ea typeface="Arial" panose="020B0604020202020204"/>
                        <a:cs typeface="Times New Roman" panose="02020603050405020304"/>
                      </a:endParaRPr>
                    </a:p>
                  </a:txBody>
                  <a:tcPr marL="22760" marR="22760" marT="0" marB="0" anchor="ctr">
                    <a:solidFill>
                      <a:srgbClr val="00B0F0"/>
                    </a:solidFill>
                  </a:tcPr>
                </a:tc>
                <a:tc>
                  <a:txBody>
                    <a:bodyPr/>
                    <a:lstStyle/>
                    <a:p>
                      <a:pPr algn="ctr">
                        <a:lnSpc>
                          <a:spcPct val="115000"/>
                        </a:lnSpc>
                        <a:spcAft>
                          <a:spcPts val="0"/>
                        </a:spcAft>
                      </a:pPr>
                      <a:r>
                        <a:rPr lang="es-CO" sz="1050" b="1" dirty="0">
                          <a:solidFill>
                            <a:schemeClr val="bg1"/>
                          </a:solidFill>
                        </a:rPr>
                        <a:t>ACTIVIDAD</a:t>
                      </a:r>
                      <a:endParaRPr lang="es-CO" sz="1050" b="1" dirty="0">
                        <a:solidFill>
                          <a:schemeClr val="bg1"/>
                        </a:solidFill>
                        <a:latin typeface="Arial" panose="020B0604020202020204"/>
                        <a:ea typeface="Arial" panose="020B0604020202020204"/>
                        <a:cs typeface="Times New Roman" panose="02020603050405020304"/>
                      </a:endParaRPr>
                    </a:p>
                  </a:txBody>
                  <a:tcPr marL="22760" marR="22760" marT="0" marB="0" anchor="ctr">
                    <a:solidFill>
                      <a:srgbClr val="00B0F0"/>
                    </a:solidFill>
                  </a:tcPr>
                </a:tc>
                <a:tc>
                  <a:txBody>
                    <a:bodyPr/>
                    <a:lstStyle/>
                    <a:p>
                      <a:pPr algn="ctr">
                        <a:lnSpc>
                          <a:spcPct val="115000"/>
                        </a:lnSpc>
                        <a:spcAft>
                          <a:spcPts val="0"/>
                        </a:spcAft>
                      </a:pPr>
                      <a:r>
                        <a:rPr lang="es-CO" sz="1050" b="1" dirty="0">
                          <a:solidFill>
                            <a:schemeClr val="bg1"/>
                          </a:solidFill>
                        </a:rPr>
                        <a:t>PLAZO</a:t>
                      </a:r>
                      <a:endParaRPr lang="es-CO" sz="1050" b="1" dirty="0">
                        <a:solidFill>
                          <a:schemeClr val="bg1"/>
                        </a:solidFill>
                        <a:latin typeface="Arial" panose="020B0604020202020204"/>
                        <a:ea typeface="Arial" panose="020B0604020202020204"/>
                        <a:cs typeface="Times New Roman" panose="02020603050405020304"/>
                      </a:endParaRPr>
                    </a:p>
                  </a:txBody>
                  <a:tcPr marL="22760" marR="22760" marT="0" marB="0" anchor="ctr">
                    <a:solidFill>
                      <a:srgbClr val="00B0F0"/>
                    </a:solidFill>
                  </a:tcPr>
                </a:tc>
                <a:tc>
                  <a:txBody>
                    <a:bodyPr/>
                    <a:lstStyle/>
                    <a:p>
                      <a:pPr algn="ctr">
                        <a:lnSpc>
                          <a:spcPct val="115000"/>
                        </a:lnSpc>
                        <a:spcAft>
                          <a:spcPts val="0"/>
                        </a:spcAft>
                      </a:pPr>
                      <a:r>
                        <a:rPr lang="es-CO" sz="1050" b="1" dirty="0">
                          <a:solidFill>
                            <a:schemeClr val="bg1"/>
                          </a:solidFill>
                        </a:rPr>
                        <a:t>% DE CUMPLIMIENTO</a:t>
                      </a:r>
                      <a:endParaRPr lang="es-CO" sz="1050" b="1" dirty="0">
                        <a:solidFill>
                          <a:schemeClr val="bg1"/>
                        </a:solidFill>
                        <a:latin typeface="Arial" panose="020B0604020202020204"/>
                        <a:ea typeface="Arial" panose="020B0604020202020204"/>
                        <a:cs typeface="Times New Roman" panose="02020603050405020304"/>
                      </a:endParaRPr>
                    </a:p>
                  </a:txBody>
                  <a:tcPr marL="22760" marR="22760" marT="0" marB="0" anchor="ctr">
                    <a:solidFill>
                      <a:srgbClr val="00B0F0"/>
                    </a:solidFill>
                  </a:tcPr>
                </a:tc>
              </a:tr>
              <a:tr h="478728">
                <a:tc rowSpan="8">
                  <a:txBody>
                    <a:bodyPr/>
                    <a:lstStyle/>
                    <a:p>
                      <a:pPr algn="ctr">
                        <a:lnSpc>
                          <a:spcPct val="115000"/>
                        </a:lnSpc>
                        <a:spcAft>
                          <a:spcPts val="0"/>
                        </a:spcAft>
                      </a:pPr>
                      <a:r>
                        <a:rPr lang="es-CO" sz="1050" b="1" dirty="0">
                          <a:solidFill>
                            <a:schemeClr val="bg1"/>
                          </a:solidFill>
                        </a:rPr>
                        <a:t>DEBATE DE LA TEMÁTICA PUBLICA</a:t>
                      </a:r>
                      <a:endParaRPr lang="es-CO" sz="1050" b="1" dirty="0">
                        <a:solidFill>
                          <a:schemeClr val="bg1"/>
                        </a:solidFill>
                        <a:latin typeface="Arial" panose="020B0604020202020204"/>
                        <a:ea typeface="Arial" panose="020B0604020202020204"/>
                        <a:cs typeface="Times New Roman" panose="02020603050405020304"/>
                      </a:endParaRPr>
                    </a:p>
                  </a:txBody>
                  <a:tcPr marL="22760" marR="22760" marT="0" marB="0" anchor="ctr">
                    <a:solidFill>
                      <a:srgbClr val="00B0F0"/>
                    </a:solidFill>
                  </a:tcPr>
                </a:tc>
                <a:tc rowSpan="4">
                  <a:txBody>
                    <a:bodyPr/>
                    <a:lstStyle/>
                    <a:p>
                      <a:pPr algn="ctr">
                        <a:lnSpc>
                          <a:spcPct val="115000"/>
                        </a:lnSpc>
                        <a:spcAft>
                          <a:spcPts val="0"/>
                        </a:spcAft>
                      </a:pPr>
                      <a:r>
                        <a:rPr lang="es-CO" sz="900" dirty="0"/>
                        <a:t>DEBATE TEMÁTICO MUNICIPAL</a:t>
                      </a:r>
                      <a:endParaRPr lang="es-CO" sz="900" dirty="0">
                        <a:latin typeface="Arial" panose="020B0604020202020204"/>
                        <a:ea typeface="Arial" panose="020B0604020202020204"/>
                        <a:cs typeface="Times New Roman" panose="02020603050405020304"/>
                      </a:endParaRPr>
                    </a:p>
                  </a:txBody>
                  <a:tcPr marL="22760" marR="22760" marT="0" marB="0" anchor="ctr">
                    <a:solidFill>
                      <a:schemeClr val="bg1"/>
                    </a:solidFill>
                  </a:tcPr>
                </a:tc>
                <a:tc>
                  <a:txBody>
                    <a:bodyPr/>
                    <a:lstStyle/>
                    <a:p>
                      <a:pPr algn="just">
                        <a:lnSpc>
                          <a:spcPct val="115000"/>
                        </a:lnSpc>
                        <a:spcAft>
                          <a:spcPts val="0"/>
                        </a:spcAft>
                      </a:pPr>
                      <a:r>
                        <a:rPr lang="es-CO" sz="900" dirty="0"/>
                        <a:t>Citar al 100% de las secretarias y funcionarios públicos a que haya lugar.</a:t>
                      </a:r>
                      <a:endParaRPr lang="es-CO" sz="900" dirty="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dirty="0"/>
                        <a:t>Enero-</a:t>
                      </a:r>
                      <a:r>
                        <a:rPr lang="es-CO" sz="900" dirty="0" err="1"/>
                        <a:t>Dic</a:t>
                      </a:r>
                      <a:endParaRPr lang="es-CO" sz="900" dirty="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r h="478728">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a:t>Cumplir al 100% con el estudio de los Proyectos de Acuerdo presentados </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a:t>Enero-Dic</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r h="334486">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dirty="0"/>
                        <a:t>Cumplir al 100% con la digitación de las actas de las sesiones realizadas.</a:t>
                      </a:r>
                      <a:endParaRPr lang="es-CO" sz="900" dirty="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a:t>Enero-Dic</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r h="318749">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a:t>Generar al menos 2 espacios de participación ciudadana.</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a:t>Marzo-Dic</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r h="641810">
                <a:tc vMerge="1">
                  <a:txBody>
                    <a:bodyPr/>
                    <a:lstStyle/>
                    <a:p>
                      <a:endParaRPr lang="es-ES"/>
                    </a:p>
                  </a:txBody>
                  <a:tcPr/>
                </a:tc>
                <a:tc rowSpan="3">
                  <a:txBody>
                    <a:bodyPr/>
                    <a:lstStyle/>
                    <a:p>
                      <a:pPr algn="ctr">
                        <a:lnSpc>
                          <a:spcPct val="115000"/>
                        </a:lnSpc>
                        <a:spcAft>
                          <a:spcPts val="0"/>
                        </a:spcAft>
                      </a:pPr>
                      <a:r>
                        <a:rPr lang="es-CO" sz="900" dirty="0"/>
                        <a:t>CONTROL POLÍTICO</a:t>
                      </a:r>
                      <a:endParaRPr lang="es-CO" sz="900" dirty="0">
                        <a:latin typeface="Arial" panose="020B0604020202020204"/>
                        <a:ea typeface="Arial" panose="020B0604020202020204"/>
                        <a:cs typeface="Times New Roman" panose="02020603050405020304"/>
                      </a:endParaRPr>
                    </a:p>
                  </a:txBody>
                  <a:tcPr marL="22760" marR="22760" marT="0" marB="0" anchor="ctr">
                    <a:solidFill>
                      <a:schemeClr val="bg1"/>
                    </a:solidFill>
                  </a:tcPr>
                </a:tc>
                <a:tc>
                  <a:txBody>
                    <a:bodyPr/>
                    <a:lstStyle/>
                    <a:p>
                      <a:pPr algn="just">
                        <a:lnSpc>
                          <a:spcPct val="115000"/>
                        </a:lnSpc>
                        <a:spcAft>
                          <a:spcPts val="0"/>
                        </a:spcAft>
                      </a:pPr>
                      <a:r>
                        <a:rPr lang="es-CO" sz="900"/>
                        <a:t>Generar al menos un (1) espacio de participación con relación al seguimiento del Plan de Desarrollo Municipal</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a:t>Marzo-Dic</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r h="478728">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a:t>Realizar al menos un (1) seguimiento a la Ejecución Presupuestal del Municipio</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a:t>Marzo-Dic</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r h="318749">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a:t>Seguimiento a los acuerdos aprobados</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a:t>Febrero-Dic</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smtClean="0"/>
                        <a:t>86,5 </a:t>
                      </a:r>
                      <a:r>
                        <a:rPr lang="es-CO" sz="900" b="1" dirty="0"/>
                        <a:t>%</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r h="478728">
                <a:tc vMerge="1">
                  <a:txBody>
                    <a:bodyPr/>
                    <a:lstStyle/>
                    <a:p>
                      <a:endParaRPr lang="es-ES"/>
                    </a:p>
                  </a:txBody>
                  <a:tcPr/>
                </a:tc>
                <a:tc>
                  <a:txBody>
                    <a:bodyPr/>
                    <a:lstStyle/>
                    <a:p>
                      <a:pPr algn="ctr">
                        <a:lnSpc>
                          <a:spcPct val="115000"/>
                        </a:lnSpc>
                        <a:spcAft>
                          <a:spcPts val="0"/>
                        </a:spcAft>
                      </a:pPr>
                      <a:r>
                        <a:rPr lang="es-CO" sz="900"/>
                        <a:t>PARTICIPACIÓN CIUDADANA (Art.142 de la Ley 136 de 1994)</a:t>
                      </a:r>
                      <a:endParaRPr lang="es-CO" sz="900">
                        <a:latin typeface="Arial" panose="020B0604020202020204"/>
                        <a:ea typeface="Arial" panose="020B0604020202020204"/>
                        <a:cs typeface="Times New Roman" panose="02020603050405020304"/>
                      </a:endParaRPr>
                    </a:p>
                  </a:txBody>
                  <a:tcPr marL="22760" marR="22760" marT="0" marB="0" anchor="ctr">
                    <a:solidFill>
                      <a:schemeClr val="bg1"/>
                    </a:solidFill>
                  </a:tcPr>
                </a:tc>
                <a:tc>
                  <a:txBody>
                    <a:bodyPr/>
                    <a:lstStyle/>
                    <a:p>
                      <a:pPr algn="just">
                        <a:lnSpc>
                          <a:spcPct val="115000"/>
                        </a:lnSpc>
                        <a:spcAft>
                          <a:spcPts val="0"/>
                        </a:spcAft>
                      </a:pPr>
                      <a:r>
                        <a:rPr lang="es-CO" sz="900" dirty="0"/>
                        <a:t>Propiciar diez (10) espacios de participación ciudadana descentralizada.</a:t>
                      </a:r>
                      <a:endParaRPr lang="es-CO" sz="900" dirty="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just">
                        <a:lnSpc>
                          <a:spcPct val="115000"/>
                        </a:lnSpc>
                        <a:spcAft>
                          <a:spcPts val="0"/>
                        </a:spcAft>
                      </a:pPr>
                      <a:r>
                        <a:rPr lang="es-CO" sz="900"/>
                        <a:t>Marzo-Dic</a:t>
                      </a:r>
                      <a:endParaRPr lang="es-CO" sz="900">
                        <a:latin typeface="Arial" panose="020B0604020202020204"/>
                        <a:ea typeface="Arial" panose="020B0604020202020204"/>
                        <a:cs typeface="Times New Roman" panose="02020603050405020304"/>
                      </a:endParaRPr>
                    </a:p>
                  </a:txBody>
                  <a:tcPr marL="22760" marR="22760"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2760" marR="22760" marT="0" marB="0">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5458" y="-250"/>
            <a:ext cx="9207055" cy="5758756"/>
          </a:xfrm>
          <a:prstGeom prst="rect">
            <a:avLst/>
          </a:prstGeom>
        </p:spPr>
      </p:pic>
      <p:sp>
        <p:nvSpPr>
          <p:cNvPr id="2" name="Título 1"/>
          <p:cNvSpPr>
            <a:spLocks noGrp="1"/>
          </p:cNvSpPr>
          <p:nvPr>
            <p:ph type="title"/>
          </p:nvPr>
        </p:nvSpPr>
        <p:spPr>
          <a:xfrm>
            <a:off x="845180" y="328714"/>
            <a:ext cx="6856052" cy="876994"/>
          </a:xfrm>
        </p:spPr>
        <p:txBody>
          <a:bodyPr>
            <a:noAutofit/>
          </a:bodyPr>
          <a:lstStyle/>
          <a:p>
            <a:r>
              <a:rPr lang="es-CO" sz="2000" b="1" i="1" dirty="0">
                <a:solidFill>
                  <a:schemeClr val="accent5">
                    <a:lumMod val="50000"/>
                  </a:schemeClr>
                </a:solidFill>
                <a:latin typeface="Roboto"/>
                <a:cs typeface="Calibri Light" panose="020F0302020204030204"/>
              </a:rPr>
              <a:t>SESIONES EXTRAORDINARIAS</a:t>
            </a:r>
            <a:br>
              <a:rPr lang="es-CO" sz="20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De mayo 07 a mayo 26 de 2020 </a:t>
            </a:r>
            <a:br>
              <a:rPr lang="es-CO" sz="1600"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Niveles de participación transmisión de las sesiones virtuales</a:t>
            </a:r>
            <a:endParaRPr lang="es-ES" sz="20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79462" y="1231421"/>
            <a:ext cx="770892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Según el informe del operador COINSA SAS, de las sesiones virtuales por la plataforma </a:t>
            </a:r>
            <a:r>
              <a:rPr lang="es-CO" sz="1400" i="1" dirty="0" err="1"/>
              <a:t>GoTo</a:t>
            </a:r>
            <a:r>
              <a:rPr lang="es-CO" sz="1400" i="1" dirty="0"/>
              <a:t> </a:t>
            </a:r>
            <a:r>
              <a:rPr lang="es-CO" sz="1400" i="1" dirty="0" smtClean="0"/>
              <a:t>Meeting </a:t>
            </a:r>
            <a:r>
              <a:rPr lang="es-CO" sz="1400" dirty="0"/>
              <a:t>se realizaron grabaciones, </a:t>
            </a:r>
            <a:r>
              <a:rPr lang="es-CO" sz="1400" i="1" dirty="0"/>
              <a:t>streaming </a:t>
            </a:r>
            <a:r>
              <a:rPr lang="es-CO" sz="1400" dirty="0"/>
              <a:t>a Facebook y Youtube, con los siguientes resultados:</a:t>
            </a:r>
          </a:p>
          <a:p>
            <a:endParaRPr lang="es-CO" sz="1400" dirty="0"/>
          </a:p>
        </p:txBody>
      </p:sp>
      <p:pic>
        <p:nvPicPr>
          <p:cNvPr id="33794" name="Imagen 1"/>
          <p:cNvPicPr>
            <a:picLocks noGrp="1" noChangeAspect="1" noChangeArrowheads="1"/>
          </p:cNvPicPr>
          <p:nvPr>
            <p:ph idx="1"/>
          </p:nvPr>
        </p:nvPicPr>
        <p:blipFill>
          <a:blip r:embed="rId3" cstate="print"/>
          <a:srcRect l="35089" t="18701" r="38348" b="11564"/>
          <a:stretch>
            <a:fillRect/>
          </a:stretch>
        </p:blipFill>
        <p:spPr bwMode="auto">
          <a:xfrm>
            <a:off x="569343" y="1837426"/>
            <a:ext cx="2406770" cy="3554083"/>
          </a:xfrm>
          <a:prstGeom prst="rect">
            <a:avLst/>
          </a:prstGeom>
          <a:noFill/>
          <a:ln w="9525">
            <a:noFill/>
            <a:miter lim="800000"/>
            <a:headEnd/>
            <a:tailEnd/>
          </a:ln>
        </p:spPr>
      </p:pic>
      <p:pic>
        <p:nvPicPr>
          <p:cNvPr id="33795" name="Imagen 2"/>
          <p:cNvPicPr>
            <a:picLocks noChangeAspect="1" noChangeArrowheads="1"/>
          </p:cNvPicPr>
          <p:nvPr/>
        </p:nvPicPr>
        <p:blipFill>
          <a:blip r:embed="rId4" cstate="print"/>
          <a:srcRect l="35250" t="19388" r="38518" b="24136"/>
          <a:stretch>
            <a:fillRect/>
          </a:stretch>
        </p:blipFill>
        <p:spPr bwMode="auto">
          <a:xfrm>
            <a:off x="2993368" y="2029556"/>
            <a:ext cx="2743200" cy="3318822"/>
          </a:xfrm>
          <a:prstGeom prst="rect">
            <a:avLst/>
          </a:prstGeom>
          <a:noFill/>
          <a:ln w="9525">
            <a:noFill/>
            <a:miter lim="800000"/>
            <a:headEnd/>
            <a:tailEnd/>
          </a:ln>
        </p:spPr>
      </p:pic>
      <p:pic>
        <p:nvPicPr>
          <p:cNvPr id="33796" name="Imagen 3"/>
          <p:cNvPicPr>
            <a:picLocks noChangeAspect="1" noChangeArrowheads="1"/>
          </p:cNvPicPr>
          <p:nvPr/>
        </p:nvPicPr>
        <p:blipFill>
          <a:blip r:embed="rId5" cstate="print"/>
          <a:srcRect l="35495" t="20014" r="38585" b="29154"/>
          <a:stretch>
            <a:fillRect/>
          </a:stretch>
        </p:blipFill>
        <p:spPr bwMode="auto">
          <a:xfrm>
            <a:off x="5779696" y="2018581"/>
            <a:ext cx="2907104" cy="3304171"/>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138352" y="-250"/>
            <a:ext cx="9362850" cy="5842623"/>
          </a:xfrm>
        </p:spPr>
      </p:pic>
      <p:pic>
        <p:nvPicPr>
          <p:cNvPr id="5" name="Imagen 5" descr="Imagen que contiene persona, ventana, frente, foto&#10;&#10;Descripción generada automáticamente"/>
          <p:cNvPicPr>
            <a:picLocks noChangeAspect="1"/>
          </p:cNvPicPr>
          <p:nvPr/>
        </p:nvPicPr>
        <p:blipFill>
          <a:blip r:embed="rId3" cstate="print"/>
          <a:stretch>
            <a:fillRect/>
          </a:stretch>
        </p:blipFill>
        <p:spPr>
          <a:xfrm rot="-180000">
            <a:off x="2819174" y="1643546"/>
            <a:ext cx="3413310" cy="3134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6" descr="Mujer con cabello corto&#10;&#10;Descripción generada automáticamente"/>
          <p:cNvPicPr>
            <a:picLocks noChangeAspect="1"/>
          </p:cNvPicPr>
          <p:nvPr/>
        </p:nvPicPr>
        <p:blipFill>
          <a:blip r:embed="rId4" cstate="print"/>
          <a:stretch>
            <a:fillRect/>
          </a:stretch>
        </p:blipFill>
        <p:spPr>
          <a:xfrm rot="300000">
            <a:off x="384593" y="1433934"/>
            <a:ext cx="2399873" cy="3199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7" descr="Una persona con una camiseta roja&#10;&#10;Descripción generada automáticamente"/>
          <p:cNvPicPr>
            <a:picLocks noChangeAspect="1"/>
          </p:cNvPicPr>
          <p:nvPr/>
        </p:nvPicPr>
        <p:blipFill>
          <a:blip r:embed="rId5" cstate="print"/>
          <a:stretch>
            <a:fillRect/>
          </a:stretch>
        </p:blipFill>
        <p:spPr>
          <a:xfrm rot="240000">
            <a:off x="6204476" y="1567250"/>
            <a:ext cx="2439301" cy="325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ítulo 1"/>
          <p:cNvSpPr>
            <a:spLocks noGrp="1"/>
          </p:cNvSpPr>
          <p:nvPr>
            <p:ph type="title"/>
          </p:nvPr>
        </p:nvSpPr>
        <p:spPr>
          <a:xfrm>
            <a:off x="776170" y="268328"/>
            <a:ext cx="6856052" cy="876994"/>
          </a:xfrm>
        </p:spPr>
        <p:txBody>
          <a:bodyPr>
            <a:noAutofit/>
          </a:bodyPr>
          <a:lstStyle/>
          <a:p>
            <a:r>
              <a:rPr lang="es-CO" sz="2000" b="1" i="1" dirty="0">
                <a:solidFill>
                  <a:schemeClr val="bg1"/>
                </a:solidFill>
                <a:latin typeface="Roboto"/>
                <a:cs typeface="Calibri Light" panose="020F0302020204030204"/>
              </a:rPr>
              <a:t>SEGUNDO PERÍODO ORDINARIO</a:t>
            </a:r>
            <a:br>
              <a:rPr lang="es-CO" sz="2000" b="1" i="1" dirty="0">
                <a:solidFill>
                  <a:schemeClr val="bg1"/>
                </a:solidFill>
                <a:latin typeface="Roboto"/>
                <a:cs typeface="Calibri Light" panose="020F0302020204030204"/>
              </a:rPr>
            </a:br>
            <a:r>
              <a:rPr lang="es-CO" sz="1400" b="1" i="1" dirty="0">
                <a:solidFill>
                  <a:schemeClr val="bg1"/>
                </a:solidFill>
                <a:latin typeface="Roboto"/>
                <a:cs typeface="Calibri Light" panose="020F0302020204030204"/>
              </a:rPr>
              <a:t>DE JUNIO 01 A JULIO 31 DE 2020</a:t>
            </a:r>
            <a:endParaRPr lang="es-ES" sz="2000" i="1" dirty="0">
              <a:solidFill>
                <a:schemeClr val="bg1"/>
              </a:solidFill>
              <a:latin typeface="Calibri Light" panose="020F0302020204030204"/>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sp>
        <p:nvSpPr>
          <p:cNvPr id="2" name="Título 1"/>
          <p:cNvSpPr>
            <a:spLocks noGrp="1"/>
          </p:cNvSpPr>
          <p:nvPr>
            <p:ph type="title"/>
          </p:nvPr>
        </p:nvSpPr>
        <p:spPr>
          <a:xfrm>
            <a:off x="845180" y="3287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b="1" i="1" dirty="0">
                <a:solidFill>
                  <a:schemeClr val="accent5">
                    <a:lumMod val="50000"/>
                  </a:schemeClr>
                </a:solidFill>
                <a:latin typeface="Roboto"/>
                <a:cs typeface="Calibri Light" panose="020F0302020204030204"/>
              </a:rPr>
              <a:t>PARTICIPACIÓN CIUDADANA</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03263" y="1132361"/>
            <a:ext cx="76916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Este periodo estuvo caracterizado por una amplia </a:t>
            </a:r>
            <a:r>
              <a:rPr lang="es-CO" sz="1400" dirty="0" smtClean="0"/>
              <a:t>participación </a:t>
            </a:r>
            <a:r>
              <a:rPr lang="es-CO" sz="1400" dirty="0"/>
              <a:t>c</a:t>
            </a:r>
            <a:r>
              <a:rPr lang="es-CO" sz="1400" dirty="0" smtClean="0"/>
              <a:t>iudadana </a:t>
            </a:r>
            <a:r>
              <a:rPr lang="es-CO" sz="1400" dirty="0"/>
              <a:t>en las </a:t>
            </a:r>
            <a:r>
              <a:rPr lang="es-CO" sz="1400" dirty="0" smtClean="0"/>
              <a:t>sesiones</a:t>
            </a:r>
            <a:r>
              <a:rPr lang="es-CO" sz="1400" dirty="0"/>
              <a:t>, especialmente durante el mes de junio. Se destacan </a:t>
            </a:r>
            <a:r>
              <a:rPr lang="es-CO" sz="1400" dirty="0" smtClean="0"/>
              <a:t>las </a:t>
            </a:r>
            <a:r>
              <a:rPr lang="es-CO" sz="1400" dirty="0"/>
              <a:t>Juntas Administradoras Locales, el Cabildo del Adulto Mayor, los </a:t>
            </a:r>
            <a:r>
              <a:rPr lang="es-CO" sz="1400" dirty="0" smtClean="0"/>
              <a:t>personeros </a:t>
            </a:r>
            <a:r>
              <a:rPr lang="es-CO" sz="1400" dirty="0"/>
              <a:t>e</a:t>
            </a:r>
            <a:r>
              <a:rPr lang="es-CO" sz="1400" dirty="0" smtClean="0"/>
              <a:t>studiantiles </a:t>
            </a:r>
            <a:r>
              <a:rPr lang="es-CO" sz="1400" dirty="0"/>
              <a:t>y </a:t>
            </a:r>
            <a:r>
              <a:rPr lang="es-CO" sz="1400" dirty="0" smtClean="0"/>
              <a:t>los rectores </a:t>
            </a:r>
            <a:r>
              <a:rPr lang="es-CO" sz="1400" dirty="0"/>
              <a:t>de las </a:t>
            </a:r>
            <a:r>
              <a:rPr lang="es-CO" sz="1400" dirty="0" smtClean="0"/>
              <a:t>instituciones </a:t>
            </a:r>
            <a:r>
              <a:rPr lang="es-CO" sz="1400" dirty="0"/>
              <a:t>e</a:t>
            </a:r>
            <a:r>
              <a:rPr lang="es-CO" sz="1400" dirty="0" smtClean="0"/>
              <a:t>ducativas</a:t>
            </a:r>
            <a:r>
              <a:rPr lang="es-CO" sz="1400" dirty="0"/>
              <a:t>.</a:t>
            </a:r>
            <a:endParaRPr lang="es-CO" sz="1600" dirty="0"/>
          </a:p>
        </p:txBody>
      </p:sp>
      <p:pic>
        <p:nvPicPr>
          <p:cNvPr id="38914" name="Picture 2"/>
          <p:cNvPicPr>
            <a:picLocks noGrp="1" noChangeAspect="1" noChangeArrowheads="1"/>
          </p:cNvPicPr>
          <p:nvPr>
            <p:ph idx="1"/>
          </p:nvPr>
        </p:nvPicPr>
        <p:blipFill>
          <a:blip r:embed="rId3" cstate="print"/>
          <a:srcRect/>
          <a:stretch>
            <a:fillRect/>
          </a:stretch>
        </p:blipFill>
        <p:spPr bwMode="auto">
          <a:xfrm>
            <a:off x="526732" y="2499361"/>
            <a:ext cx="2072640" cy="1165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13" name="Picture 1"/>
          <p:cNvPicPr>
            <a:picLocks noChangeAspect="1" noChangeArrowheads="1"/>
          </p:cNvPicPr>
          <p:nvPr/>
        </p:nvPicPr>
        <p:blipFill>
          <a:blip r:embed="rId4" cstate="print"/>
          <a:srcRect/>
          <a:stretch>
            <a:fillRect/>
          </a:stretch>
        </p:blipFill>
        <p:spPr bwMode="auto">
          <a:xfrm>
            <a:off x="2667001" y="2481265"/>
            <a:ext cx="2087879" cy="1174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15" name="Picture 3"/>
          <p:cNvPicPr>
            <a:picLocks noChangeAspect="1" noChangeArrowheads="1"/>
          </p:cNvPicPr>
          <p:nvPr/>
        </p:nvPicPr>
        <p:blipFill>
          <a:blip r:embed="rId5" cstate="print"/>
          <a:srcRect/>
          <a:stretch>
            <a:fillRect/>
          </a:stretch>
        </p:blipFill>
        <p:spPr bwMode="auto">
          <a:xfrm>
            <a:off x="4800600" y="2476500"/>
            <a:ext cx="2072639" cy="1165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16" name="Picture 4"/>
          <p:cNvPicPr>
            <a:picLocks noChangeAspect="1" noChangeArrowheads="1"/>
          </p:cNvPicPr>
          <p:nvPr/>
        </p:nvPicPr>
        <p:blipFill>
          <a:blip r:embed="rId6" cstate="print"/>
          <a:srcRect/>
          <a:stretch>
            <a:fillRect/>
          </a:stretch>
        </p:blipFill>
        <p:spPr bwMode="auto">
          <a:xfrm>
            <a:off x="6932506" y="2468880"/>
            <a:ext cx="2086187" cy="1173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CuadroTexto 4"/>
          <p:cNvSpPr txBox="1"/>
          <p:nvPr/>
        </p:nvSpPr>
        <p:spPr>
          <a:xfrm>
            <a:off x="649923" y="4020340"/>
            <a:ext cx="19484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 de junio de 2020</a:t>
            </a:r>
          </a:p>
          <a:p>
            <a:r>
              <a:rPr lang="es-CO" sz="800" b="1" dirty="0"/>
              <a:t>INTERVENCIÓN DE LOS PRESIDENTES DE LAS 11 COMUNAS DE LA CIUDAD</a:t>
            </a:r>
            <a:r>
              <a:rPr lang="es-CO" sz="800" dirty="0"/>
              <a:t>. TEMA: PARTICIPACIÓN Y ACERCAMIENTO A LA LABOR DE LAS JUNTAS ADMINISTRADORAS LOCALES.</a:t>
            </a:r>
          </a:p>
          <a:p>
            <a:endParaRPr lang="es-CO" sz="800" dirty="0"/>
          </a:p>
        </p:txBody>
      </p:sp>
      <p:sp>
        <p:nvSpPr>
          <p:cNvPr id="14" name="CuadroTexto 4"/>
          <p:cNvSpPr txBox="1"/>
          <p:nvPr/>
        </p:nvSpPr>
        <p:spPr>
          <a:xfrm>
            <a:off x="2753043" y="4073680"/>
            <a:ext cx="19484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9 de junio de 2020</a:t>
            </a:r>
          </a:p>
          <a:p>
            <a:r>
              <a:rPr lang="es-CO" sz="800" b="1" dirty="0"/>
              <a:t>PARTICIPACIÓN Y ACERCAMIENTO </a:t>
            </a:r>
            <a:r>
              <a:rPr lang="es-CO" sz="800" dirty="0"/>
              <a:t>DEL CONCEJO MUNICIPAL A LA LABOR DEL CABILDO DEL ADULTO MAYOR.</a:t>
            </a:r>
          </a:p>
        </p:txBody>
      </p:sp>
      <p:sp>
        <p:nvSpPr>
          <p:cNvPr id="15" name="CuadroTexto 4"/>
          <p:cNvSpPr txBox="1"/>
          <p:nvPr/>
        </p:nvSpPr>
        <p:spPr>
          <a:xfrm>
            <a:off x="4886643" y="4058440"/>
            <a:ext cx="19484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21 de junio de 2020</a:t>
            </a:r>
          </a:p>
          <a:p>
            <a:r>
              <a:rPr lang="es-CO" sz="800" b="1" dirty="0"/>
              <a:t>PROGRAMA “PERSONEROS EN EL CONCEJO”</a:t>
            </a:r>
            <a:r>
              <a:rPr lang="es-CO" sz="800" dirty="0"/>
              <a:t> TEMA: PROPUESTAS E INICIATIVAS QUE IMPACTAN POSITIVAMENTE NUESTRO ENTORNO.</a:t>
            </a:r>
          </a:p>
        </p:txBody>
      </p:sp>
      <p:sp>
        <p:nvSpPr>
          <p:cNvPr id="16" name="CuadroTexto 4"/>
          <p:cNvSpPr txBox="1"/>
          <p:nvPr/>
        </p:nvSpPr>
        <p:spPr>
          <a:xfrm>
            <a:off x="7027863" y="4027960"/>
            <a:ext cx="19484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7 de julio de 2020</a:t>
            </a:r>
          </a:p>
          <a:p>
            <a:r>
              <a:rPr lang="es-CO" sz="800" b="1" dirty="0"/>
              <a:t>LA EDUCACIÓN EN TIEMPOS DE PANDEMIA</a:t>
            </a:r>
            <a:r>
              <a:rPr lang="es-CO" sz="800" dirty="0"/>
              <a:t>: VISIÓN DESDE LA GESTIÓN DE LOS RECTORES DE LAS</a:t>
            </a:r>
            <a:br>
              <a:rPr lang="es-CO" sz="800" dirty="0"/>
            </a:br>
            <a:r>
              <a:rPr lang="es-CO" sz="800" dirty="0"/>
              <a:t>INSTITUCIONES EDUCATIVAS DE BELLO.</a:t>
            </a: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b="1" i="1" dirty="0">
                <a:solidFill>
                  <a:schemeClr val="accent5">
                    <a:lumMod val="50000"/>
                  </a:schemeClr>
                </a:solidFill>
                <a:latin typeface="Roboto"/>
                <a:cs typeface="Calibri Light" panose="020F0302020204030204"/>
              </a:rPr>
              <a:t>SESIONES DECENTRALIZADAS</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02323" y="911381"/>
            <a:ext cx="76916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En este período se realizaron cinco sesiones descentralizadas.</a:t>
            </a:r>
            <a:endParaRPr lang="es-CO" sz="1600" dirty="0"/>
          </a:p>
        </p:txBody>
      </p:sp>
      <p:pic>
        <p:nvPicPr>
          <p:cNvPr id="38914" name="Picture 2"/>
          <p:cNvPicPr>
            <a:picLocks noGrp="1" noChangeAspect="1" noChangeArrowheads="1"/>
          </p:cNvPicPr>
          <p:nvPr>
            <p:ph idx="1"/>
          </p:nvPr>
        </p:nvPicPr>
        <p:blipFill>
          <a:blip r:embed="rId3" cstate="print"/>
          <a:srcRect t="4478" b="32836"/>
          <a:stretch>
            <a:fillRect/>
          </a:stretch>
        </p:blipFill>
        <p:spPr bwMode="auto">
          <a:xfrm>
            <a:off x="843913" y="1295400"/>
            <a:ext cx="1480187" cy="1198956"/>
          </a:xfrm>
          <a:prstGeom prst="rect">
            <a:avLst/>
          </a:prstGeom>
          <a:ln>
            <a:noFill/>
          </a:ln>
          <a:effectLst>
            <a:outerShdw blurRad="190500" algn="tl" rotWithShape="0">
              <a:srgbClr val="000000">
                <a:alpha val="70000"/>
              </a:srgbClr>
            </a:outerShdw>
          </a:effectLst>
        </p:spPr>
      </p:pic>
      <p:sp>
        <p:nvSpPr>
          <p:cNvPr id="13" name="CuadroTexto 4"/>
          <p:cNvSpPr txBox="1"/>
          <p:nvPr/>
        </p:nvSpPr>
        <p:spPr>
          <a:xfrm>
            <a:off x="2394903" y="1353340"/>
            <a:ext cx="194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14 de junio de 2020</a:t>
            </a:r>
          </a:p>
          <a:p>
            <a:r>
              <a:rPr lang="es-CO" sz="800" b="1" dirty="0"/>
              <a:t>SESIÓN DESCENTRALIZADA CORREGIMIENTO DE SAN FÉLIX</a:t>
            </a:r>
            <a:endParaRPr lang="es-CO" sz="800" dirty="0"/>
          </a:p>
        </p:txBody>
      </p:sp>
      <p:sp>
        <p:nvSpPr>
          <p:cNvPr id="14" name="CuadroTexto 4"/>
          <p:cNvSpPr txBox="1"/>
          <p:nvPr/>
        </p:nvSpPr>
        <p:spPr>
          <a:xfrm>
            <a:off x="2493963" y="2854480"/>
            <a:ext cx="194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20 de junio de 2020</a:t>
            </a:r>
          </a:p>
          <a:p>
            <a:r>
              <a:rPr lang="es-CO" sz="800" b="1" dirty="0"/>
              <a:t>SESIÓN DESCENTRALIZADA BARRIO NUEVO, COMUNA 2</a:t>
            </a:r>
            <a:endParaRPr lang="es-CO" sz="800" dirty="0"/>
          </a:p>
        </p:txBody>
      </p:sp>
      <p:sp>
        <p:nvSpPr>
          <p:cNvPr id="15" name="CuadroTexto 4"/>
          <p:cNvSpPr txBox="1"/>
          <p:nvPr/>
        </p:nvSpPr>
        <p:spPr>
          <a:xfrm>
            <a:off x="2570163" y="4416580"/>
            <a:ext cx="194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5 de julio de 2020</a:t>
            </a:r>
          </a:p>
          <a:p>
            <a:r>
              <a:rPr lang="es-CO" sz="800" b="1" dirty="0"/>
              <a:t>SESIÓN DESCENTRALIZADA VILLAS DEL SOL, COMUNA 6</a:t>
            </a:r>
            <a:endParaRPr lang="es-CO" sz="800" dirty="0"/>
          </a:p>
        </p:txBody>
      </p:sp>
      <p:sp>
        <p:nvSpPr>
          <p:cNvPr id="16" name="CuadroTexto 4"/>
          <p:cNvSpPr txBox="1"/>
          <p:nvPr/>
        </p:nvSpPr>
        <p:spPr>
          <a:xfrm>
            <a:off x="5488622" y="2450620"/>
            <a:ext cx="194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12 de julio de 2020</a:t>
            </a:r>
          </a:p>
          <a:p>
            <a:r>
              <a:rPr lang="es-CO" sz="800" b="1" dirty="0"/>
              <a:t>SESIÓN DESCENTRALIZADA ALTOS DE NIQUÍA, COMUNA 7</a:t>
            </a:r>
            <a:endParaRPr lang="es-CO" sz="800" dirty="0"/>
          </a:p>
        </p:txBody>
      </p:sp>
      <p:sp>
        <p:nvSpPr>
          <p:cNvPr id="17" name="CuadroTexto 4"/>
          <p:cNvSpPr txBox="1"/>
          <p:nvPr/>
        </p:nvSpPr>
        <p:spPr>
          <a:xfrm>
            <a:off x="5458142" y="4523260"/>
            <a:ext cx="194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19 de julio de 2020</a:t>
            </a:r>
          </a:p>
          <a:p>
            <a:r>
              <a:rPr lang="es-CO" sz="800" b="1" dirty="0"/>
              <a:t>SESIÓN DESCENTRALIZADA GUASIMALITO, COMUNA 9</a:t>
            </a:r>
            <a:endParaRPr lang="es-CO" sz="800" dirty="0"/>
          </a:p>
        </p:txBody>
      </p:sp>
      <p:pic>
        <p:nvPicPr>
          <p:cNvPr id="18" name="17 Imagen" descr="5.jpg"/>
          <p:cNvPicPr>
            <a:picLocks noChangeAspect="1"/>
          </p:cNvPicPr>
          <p:nvPr/>
        </p:nvPicPr>
        <p:blipFill>
          <a:blip r:embed="rId4" cstate="print"/>
          <a:srcRect b="14154"/>
          <a:stretch>
            <a:fillRect/>
          </a:stretch>
        </p:blipFill>
        <p:spPr>
          <a:xfrm>
            <a:off x="853293" y="2644139"/>
            <a:ext cx="1501287" cy="1188399"/>
          </a:xfrm>
          <a:prstGeom prst="rect">
            <a:avLst/>
          </a:prstGeom>
          <a:ln>
            <a:noFill/>
          </a:ln>
          <a:effectLst>
            <a:outerShdw blurRad="190500" algn="tl" rotWithShape="0">
              <a:srgbClr val="000000">
                <a:alpha val="70000"/>
              </a:srgbClr>
            </a:outerShdw>
          </a:effectLst>
        </p:spPr>
      </p:pic>
      <p:pic>
        <p:nvPicPr>
          <p:cNvPr id="40962" name="Picture 2"/>
          <p:cNvPicPr>
            <a:picLocks noChangeAspect="1" noChangeArrowheads="1"/>
          </p:cNvPicPr>
          <p:nvPr/>
        </p:nvPicPr>
        <p:blipFill>
          <a:blip r:embed="rId5" cstate="print"/>
          <a:srcRect r="31250"/>
          <a:stretch>
            <a:fillRect/>
          </a:stretch>
        </p:blipFill>
        <p:spPr bwMode="auto">
          <a:xfrm>
            <a:off x="872069" y="3939540"/>
            <a:ext cx="1497751" cy="1225435"/>
          </a:xfrm>
          <a:prstGeom prst="rect">
            <a:avLst/>
          </a:prstGeom>
          <a:ln>
            <a:noFill/>
          </a:ln>
          <a:effectLst>
            <a:outerShdw blurRad="190500" algn="tl" rotWithShape="0">
              <a:srgbClr val="000000">
                <a:alpha val="70000"/>
              </a:srgbClr>
            </a:outerShdw>
          </a:effectLst>
        </p:spPr>
      </p:pic>
      <p:pic>
        <p:nvPicPr>
          <p:cNvPr id="40963" name="Picture 3"/>
          <p:cNvPicPr>
            <a:picLocks noChangeAspect="1" noChangeArrowheads="1"/>
          </p:cNvPicPr>
          <p:nvPr/>
        </p:nvPicPr>
        <p:blipFill>
          <a:blip r:embed="rId6" cstate="print"/>
          <a:srcRect l="16791" r="7836" b="5638"/>
          <a:stretch>
            <a:fillRect/>
          </a:stretch>
        </p:blipFill>
        <p:spPr bwMode="auto">
          <a:xfrm>
            <a:off x="5562599" y="1270634"/>
            <a:ext cx="1614985" cy="1137286"/>
          </a:xfrm>
          <a:prstGeom prst="rect">
            <a:avLst/>
          </a:prstGeom>
          <a:ln>
            <a:noFill/>
          </a:ln>
          <a:effectLst>
            <a:outerShdw blurRad="190500" algn="tl" rotWithShape="0">
              <a:srgbClr val="000000">
                <a:alpha val="70000"/>
              </a:srgbClr>
            </a:outerShdw>
          </a:effectLst>
        </p:spPr>
      </p:pic>
      <p:pic>
        <p:nvPicPr>
          <p:cNvPr id="40964" name="Picture 4"/>
          <p:cNvPicPr>
            <a:picLocks noChangeAspect="1" noChangeArrowheads="1"/>
          </p:cNvPicPr>
          <p:nvPr/>
        </p:nvPicPr>
        <p:blipFill>
          <a:blip r:embed="rId7" cstate="print"/>
          <a:srcRect l="2174" r="29060"/>
          <a:stretch>
            <a:fillRect/>
          </a:stretch>
        </p:blipFill>
        <p:spPr bwMode="auto">
          <a:xfrm>
            <a:off x="5554980" y="3162300"/>
            <a:ext cx="1653501" cy="1352550"/>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b="1" i="1" dirty="0">
                <a:solidFill>
                  <a:schemeClr val="accent5">
                    <a:lumMod val="50000"/>
                  </a:schemeClr>
                </a:solidFill>
                <a:latin typeface="Roboto"/>
                <a:cs typeface="Calibri Light" panose="020F0302020204030204"/>
              </a:rPr>
              <a:t>INFORMES DE LEY</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40423" y="972341"/>
            <a:ext cx="769167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Se recibieron informes de conformidad con la ley y el reglamento interno del Concejo, entre ellos el del personero y el contralor municipal, como organismos de control disciplinario y fiscal de la ciudad, además del informe “marco de lucha contra la pobreza extrema” que según la ley 1785 de 2016 se presenta antes del 15 de julio de cada año.</a:t>
            </a:r>
            <a:endParaRPr lang="es-CO" sz="1600" dirty="0"/>
          </a:p>
        </p:txBody>
      </p:sp>
      <p:sp>
        <p:nvSpPr>
          <p:cNvPr id="13" name="CuadroTexto 4"/>
          <p:cNvSpPr txBox="1"/>
          <p:nvPr/>
        </p:nvSpPr>
        <p:spPr>
          <a:xfrm>
            <a:off x="748983" y="4050820"/>
            <a:ext cx="19484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25 de julio de 2020</a:t>
            </a:r>
          </a:p>
          <a:p>
            <a:r>
              <a:rPr lang="es-CO" sz="800" b="1" dirty="0"/>
              <a:t>INFORME CONTRALORÍA MUNICIPAL: </a:t>
            </a:r>
            <a:r>
              <a:rPr lang="es-CO" sz="800" dirty="0"/>
              <a:t>DICTAMEN FISCAL Y FINANCIERO DE LOS ENTES AUDITADOS MUNICIPIO DE BELLO Y LA E.S.E BELLO SALUD</a:t>
            </a:r>
          </a:p>
        </p:txBody>
      </p:sp>
      <p:sp>
        <p:nvSpPr>
          <p:cNvPr id="15" name="CuadroTexto 4"/>
          <p:cNvSpPr txBox="1"/>
          <p:nvPr/>
        </p:nvSpPr>
        <p:spPr>
          <a:xfrm>
            <a:off x="3415983" y="4134640"/>
            <a:ext cx="194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4 de junio de 2020</a:t>
            </a:r>
          </a:p>
          <a:p>
            <a:r>
              <a:rPr lang="es-CO" sz="800" b="1" dirty="0"/>
              <a:t>DIAGNOSTICO Y PRESENTACIÓN </a:t>
            </a:r>
            <a:r>
              <a:rPr lang="es-CO" sz="800" dirty="0"/>
              <a:t>DE LA PERSONERÍA MUNICIPAL DE BELLO</a:t>
            </a:r>
          </a:p>
        </p:txBody>
      </p:sp>
      <p:pic>
        <p:nvPicPr>
          <p:cNvPr id="41986" name="Picture 2"/>
          <p:cNvPicPr>
            <a:picLocks noChangeAspect="1" noChangeArrowheads="1"/>
          </p:cNvPicPr>
          <p:nvPr/>
        </p:nvPicPr>
        <p:blipFill>
          <a:blip r:embed="rId3" cstate="print"/>
          <a:srcRect/>
          <a:stretch>
            <a:fillRect/>
          </a:stretch>
        </p:blipFill>
        <p:spPr bwMode="auto">
          <a:xfrm>
            <a:off x="756073" y="2476500"/>
            <a:ext cx="2600960" cy="1463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987" name="Picture 3"/>
          <p:cNvPicPr>
            <a:picLocks noChangeAspect="1" noChangeArrowheads="1"/>
          </p:cNvPicPr>
          <p:nvPr/>
        </p:nvPicPr>
        <p:blipFill>
          <a:blip r:embed="rId4" cstate="print"/>
          <a:srcRect/>
          <a:stretch>
            <a:fillRect/>
          </a:stretch>
        </p:blipFill>
        <p:spPr bwMode="auto">
          <a:xfrm>
            <a:off x="3482340" y="2488881"/>
            <a:ext cx="2659380" cy="149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CuadroTexto 4"/>
          <p:cNvSpPr txBox="1"/>
          <p:nvPr/>
        </p:nvSpPr>
        <p:spPr>
          <a:xfrm>
            <a:off x="6243003" y="4066060"/>
            <a:ext cx="19484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15 de junio de 2020</a:t>
            </a:r>
          </a:p>
          <a:p>
            <a:r>
              <a:rPr lang="es-CO" sz="800" b="1" dirty="0"/>
              <a:t>PRESENTACIÓN DEL MARCO TERRITORIAL </a:t>
            </a:r>
            <a:r>
              <a:rPr lang="es-CO" sz="800" dirty="0"/>
              <a:t>DE LA LUCHA CONTRA LA POBREZA EXTREMA.</a:t>
            </a:r>
          </a:p>
        </p:txBody>
      </p:sp>
      <p:pic>
        <p:nvPicPr>
          <p:cNvPr id="41989" name="Picture 5"/>
          <p:cNvPicPr>
            <a:picLocks noChangeAspect="1" noChangeArrowheads="1"/>
          </p:cNvPicPr>
          <p:nvPr/>
        </p:nvPicPr>
        <p:blipFill>
          <a:blip r:embed="rId5" cstate="print"/>
          <a:srcRect/>
          <a:stretch>
            <a:fillRect/>
          </a:stretch>
        </p:blipFill>
        <p:spPr bwMode="auto">
          <a:xfrm>
            <a:off x="6346613" y="2499360"/>
            <a:ext cx="2614506" cy="1470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b="1" i="1" dirty="0">
                <a:solidFill>
                  <a:schemeClr val="accent5">
                    <a:lumMod val="50000"/>
                  </a:schemeClr>
                </a:solidFill>
                <a:latin typeface="Roboto"/>
                <a:cs typeface="Calibri Light" panose="020F0302020204030204"/>
              </a:rPr>
              <a:t>Control político / Plan de Acción Municipal 2020.</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17563" y="1117121"/>
            <a:ext cx="76916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En el ejercicio del control político, se presentó por parte de la Administración Municipal, bajo la metodología de PACTOS, el Plan de Acción de la Alcaldía de Bello para el 2020. Contando con la participación de la totalidad de los secretarios y los gerentes del Gabinete Municipal </a:t>
            </a:r>
            <a:endParaRPr lang="es-CO" sz="1600" dirty="0"/>
          </a:p>
        </p:txBody>
      </p:sp>
      <p:sp>
        <p:nvSpPr>
          <p:cNvPr id="13" name="CuadroTexto 4"/>
          <p:cNvSpPr txBox="1"/>
          <p:nvPr/>
        </p:nvSpPr>
        <p:spPr>
          <a:xfrm>
            <a:off x="619443" y="3624100"/>
            <a:ext cx="1948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9 de julio de 2020</a:t>
            </a:r>
          </a:p>
          <a:p>
            <a:r>
              <a:rPr lang="es-CO" sz="800" b="1" dirty="0"/>
              <a:t>PLAN DE ACCIÓN MUNICIPAL VIGENCIA 2020 </a:t>
            </a:r>
            <a:r>
              <a:rPr lang="es-CO" sz="800" dirty="0"/>
              <a:t>“POR EL BELLO QUE QUEREMOS” PACTO Nº1 POR LA SEGURIDAD, LA CONVIVENCIA Y LA CONSTRUCCIÓN DE PAZ. (Parte I)</a:t>
            </a:r>
          </a:p>
        </p:txBody>
      </p:sp>
      <p:pic>
        <p:nvPicPr>
          <p:cNvPr id="43011" name="Picture 3"/>
          <p:cNvPicPr>
            <a:picLocks noChangeAspect="1" noChangeArrowheads="1"/>
          </p:cNvPicPr>
          <p:nvPr/>
        </p:nvPicPr>
        <p:blipFill>
          <a:blip r:embed="rId3" cstate="print"/>
          <a:srcRect/>
          <a:stretch>
            <a:fillRect/>
          </a:stretch>
        </p:blipFill>
        <p:spPr bwMode="auto">
          <a:xfrm>
            <a:off x="601980" y="2021204"/>
            <a:ext cx="2611122" cy="1468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uadroTexto 4"/>
          <p:cNvSpPr txBox="1"/>
          <p:nvPr/>
        </p:nvSpPr>
        <p:spPr>
          <a:xfrm>
            <a:off x="3347403" y="3601240"/>
            <a:ext cx="19484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16 de julio de 2020</a:t>
            </a:r>
          </a:p>
          <a:p>
            <a:r>
              <a:rPr lang="es-CO" sz="800" b="1" dirty="0"/>
              <a:t>PLAN DE ACCIÓN MUNICIPAL VIGENCIA 2020 </a:t>
            </a:r>
            <a:r>
              <a:rPr lang="es-CO" sz="800" dirty="0"/>
              <a:t>“POR EL BELLO QUE QUEREMOS” PACTO N°4 POR LA SALUD Y EL BIENESTAR</a:t>
            </a:r>
          </a:p>
        </p:txBody>
      </p:sp>
      <p:pic>
        <p:nvPicPr>
          <p:cNvPr id="43012" name="Picture 4"/>
          <p:cNvPicPr>
            <a:picLocks noChangeAspect="1" noChangeArrowheads="1"/>
          </p:cNvPicPr>
          <p:nvPr/>
        </p:nvPicPr>
        <p:blipFill>
          <a:blip r:embed="rId4" cstate="print"/>
          <a:srcRect/>
          <a:stretch>
            <a:fillRect/>
          </a:stretch>
        </p:blipFill>
        <p:spPr bwMode="auto">
          <a:xfrm>
            <a:off x="3429000" y="2030253"/>
            <a:ext cx="2567940" cy="1444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CuadroTexto 4"/>
          <p:cNvSpPr txBox="1"/>
          <p:nvPr/>
        </p:nvSpPr>
        <p:spPr>
          <a:xfrm>
            <a:off x="6357303" y="3555520"/>
            <a:ext cx="19484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23 de julio de 2020</a:t>
            </a:r>
          </a:p>
          <a:p>
            <a:r>
              <a:rPr lang="es-CO" sz="800" b="1" dirty="0"/>
              <a:t>PLAN DE ACCIÓN MUNICIPAL VIGENCIA 2020 </a:t>
            </a:r>
            <a:r>
              <a:rPr lang="es-CO" sz="800" dirty="0"/>
              <a:t>“POR EL BELLO QUE QUEREMOS” PACTO N°7 POR LA SOSTENIBILIDAD (PARTE II)</a:t>
            </a:r>
          </a:p>
        </p:txBody>
      </p:sp>
      <p:pic>
        <p:nvPicPr>
          <p:cNvPr id="43013" name="Picture 5"/>
          <p:cNvPicPr>
            <a:picLocks noChangeAspect="1" noChangeArrowheads="1"/>
          </p:cNvPicPr>
          <p:nvPr/>
        </p:nvPicPr>
        <p:blipFill>
          <a:blip r:embed="rId5" cstate="print"/>
          <a:srcRect/>
          <a:stretch>
            <a:fillRect/>
          </a:stretch>
        </p:blipFill>
        <p:spPr bwMode="auto">
          <a:xfrm>
            <a:off x="6347460" y="2060734"/>
            <a:ext cx="2506978" cy="1410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b="1" i="1" dirty="0">
                <a:solidFill>
                  <a:schemeClr val="accent5">
                    <a:lumMod val="50000"/>
                  </a:schemeClr>
                </a:solidFill>
                <a:latin typeface="Roboto"/>
                <a:cs typeface="Calibri Light" panose="020F0302020204030204"/>
              </a:rPr>
              <a:t>Creación de la Comisión Especial De Equidad Para La Mujer (Ley 1981 de 2019)</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17563" y="1117121"/>
            <a:ext cx="76916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Es motivo de orgullo para El Concejo Municipal acatar en la presente vigencia las disposiciones contenidas en La Ley 1981 de 2019, que modificó la Ley 136 de 1994, en su Artículo 25, con el fin de crear la Comisión para la Equidad de la Mujer</a:t>
            </a:r>
            <a:endParaRPr lang="es-CO" sz="1600" dirty="0"/>
          </a:p>
        </p:txBody>
      </p:sp>
      <p:pic>
        <p:nvPicPr>
          <p:cNvPr id="1026" name="Picture 2"/>
          <p:cNvPicPr>
            <a:picLocks noChangeAspect="1" noChangeArrowheads="1"/>
          </p:cNvPicPr>
          <p:nvPr/>
        </p:nvPicPr>
        <p:blipFill>
          <a:blip r:embed="rId3" cstate="print"/>
          <a:srcRect b="4822"/>
          <a:stretch>
            <a:fillRect/>
          </a:stretch>
        </p:blipFill>
        <p:spPr bwMode="auto">
          <a:xfrm>
            <a:off x="1837806" y="1849272"/>
            <a:ext cx="5786653" cy="30980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b="1" i="1" dirty="0">
                <a:solidFill>
                  <a:schemeClr val="accent5">
                    <a:lumMod val="50000"/>
                  </a:schemeClr>
                </a:solidFill>
                <a:latin typeface="Roboto"/>
                <a:cs typeface="Calibri Light" panose="020F0302020204030204"/>
              </a:rPr>
              <a:t>Debate de la temática pública / Trámite y aprobación de acuerdos municipales sesiones </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32803" y="1002821"/>
            <a:ext cx="7691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Respecto al debate de la temática pública, fueron debatidos y aprobados 06  Proyectos de Acuerdo radicados por La Administración Municipal.</a:t>
            </a:r>
            <a:endParaRPr lang="es-CO" sz="1600" dirty="0"/>
          </a:p>
        </p:txBody>
      </p:sp>
      <p:graphicFrame>
        <p:nvGraphicFramePr>
          <p:cNvPr id="11" name="10 Tabla"/>
          <p:cNvGraphicFramePr>
            <a:graphicFrameLocks noGrp="1"/>
          </p:cNvGraphicFramePr>
          <p:nvPr/>
        </p:nvGraphicFramePr>
        <p:xfrm>
          <a:off x="825297" y="1540391"/>
          <a:ext cx="8021524" cy="3353663"/>
        </p:xfrm>
        <a:graphic>
          <a:graphicData uri="http://schemas.openxmlformats.org/drawingml/2006/table">
            <a:tbl>
              <a:tblPr>
                <a:tableStyleId>{35758FB7-9AC5-4552-8A53-C91805E547FA}</a:tableStyleId>
              </a:tblPr>
              <a:tblGrid>
                <a:gridCol w="5404907"/>
                <a:gridCol w="963060"/>
                <a:gridCol w="1653557"/>
              </a:tblGrid>
              <a:tr h="378315">
                <a:tc>
                  <a:txBody>
                    <a:bodyPr/>
                    <a:lstStyle/>
                    <a:p>
                      <a:pPr algn="ctr">
                        <a:lnSpc>
                          <a:spcPct val="115000"/>
                        </a:lnSpc>
                        <a:spcAft>
                          <a:spcPts val="0"/>
                        </a:spcAft>
                      </a:pPr>
                      <a:r>
                        <a:rPr lang="es-CO" sz="1200" b="1" dirty="0">
                          <a:solidFill>
                            <a:schemeClr val="bg1"/>
                          </a:solidFill>
                        </a:rPr>
                        <a:t>PROYECTO DE ACUERDO </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r>
                        <a:rPr lang="es-CO" sz="1200" b="1" dirty="0">
                          <a:solidFill>
                            <a:schemeClr val="bg1"/>
                          </a:solidFill>
                        </a:rPr>
                        <a:t>Nº de ACUERDO</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endParaRPr lang="es-CO" sz="1200" b="1" dirty="0">
                        <a:solidFill>
                          <a:schemeClr val="bg1"/>
                        </a:solidFill>
                      </a:endParaRPr>
                    </a:p>
                    <a:p>
                      <a:pPr algn="ctr">
                        <a:lnSpc>
                          <a:spcPct val="115000"/>
                        </a:lnSpc>
                        <a:spcAft>
                          <a:spcPts val="0"/>
                        </a:spcAft>
                      </a:pPr>
                      <a:r>
                        <a:rPr lang="es-CO" sz="1200" b="1" dirty="0">
                          <a:solidFill>
                            <a:schemeClr val="bg1"/>
                          </a:solidFill>
                        </a:rPr>
                        <a:t>CONCEJAL PONENTE(S)</a:t>
                      </a:r>
                      <a:endParaRPr lang="es-CO" sz="1200" b="1" dirty="0">
                        <a:solidFill>
                          <a:schemeClr val="bg1"/>
                        </a:solidFill>
                        <a:latin typeface="Arial" panose="020B0604020202020204"/>
                        <a:ea typeface="Arial" panose="020B0604020202020204"/>
                      </a:endParaRPr>
                    </a:p>
                  </a:txBody>
                  <a:tcPr marL="42508" marR="42508" marT="0" marB="0">
                    <a:solidFill>
                      <a:srgbClr val="00B0F0"/>
                    </a:solidFill>
                  </a:tcPr>
                </a:tc>
              </a:tr>
              <a:tr h="501056">
                <a:tc>
                  <a:txBody>
                    <a:bodyPr/>
                    <a:lstStyle/>
                    <a:p>
                      <a:pPr>
                        <a:spcAft>
                          <a:spcPts val="0"/>
                        </a:spcAft>
                      </a:pPr>
                      <a:r>
                        <a:rPr lang="es-CO" sz="900" dirty="0"/>
                        <a:t>Proyecto de Acuerdo N° 009 “por medio del cual se autoriza al alcalde municipal para cambiar la destinación del inmueble de</a:t>
                      </a:r>
                      <a:r>
                        <a:rPr lang="es-CO" sz="900" baseline="0" dirty="0"/>
                        <a:t> </a:t>
                      </a:r>
                      <a:r>
                        <a:rPr lang="es-CO" sz="900" dirty="0"/>
                        <a:t>propiedad del municipio de Bello — Antioquia, para uso exclusivo del Centro Día Proyecto de Adulto Mayor”</a:t>
                      </a:r>
                      <a:endParaRPr lang="es-CO" sz="9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900" dirty="0"/>
                        <a:t>007</a:t>
                      </a:r>
                    </a:p>
                    <a:p>
                      <a:pPr algn="ctr">
                        <a:lnSpc>
                          <a:spcPct val="115000"/>
                        </a:lnSpc>
                        <a:spcAft>
                          <a:spcPts val="0"/>
                        </a:spcAft>
                      </a:pPr>
                      <a:r>
                        <a:rPr lang="es-CO" sz="900" dirty="0"/>
                        <a:t>Aprobado</a:t>
                      </a:r>
                      <a:endParaRPr lang="es-CO" sz="9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900" dirty="0">
                          <a:latin typeface="+mn-lt"/>
                          <a:ea typeface="Arial" panose="020B0604020202020204"/>
                        </a:rPr>
                        <a:t>Ernesto Zapata Orrego</a:t>
                      </a:r>
                    </a:p>
                  </a:txBody>
                  <a:tcPr marL="42508" marR="42508" marT="0" marB="0" anchor="ctr">
                    <a:solidFill>
                      <a:schemeClr val="bg1"/>
                    </a:solidFill>
                  </a:tcPr>
                </a:tc>
              </a:tr>
              <a:tr h="468133">
                <a:tc>
                  <a:txBody>
                    <a:bodyPr/>
                    <a:lstStyle/>
                    <a:p>
                      <a:pPr>
                        <a:spcAft>
                          <a:spcPts val="0"/>
                        </a:spcAft>
                      </a:pPr>
                      <a:r>
                        <a:rPr lang="es-CO" sz="900" dirty="0"/>
                        <a:t>Proyecto de Acuerdo N° 010</a:t>
                      </a:r>
                      <a:r>
                        <a:rPr lang="es-CO" sz="900" baseline="0" dirty="0"/>
                        <a:t> “</a:t>
                      </a:r>
                      <a:r>
                        <a:rPr lang="es-CO" sz="900" dirty="0"/>
                        <a:t>Por medio del cual se establece el incremento salarial de los empleados públicos de la Contraloría Municipal de Bello”</a:t>
                      </a:r>
                      <a:endParaRPr lang="es-CO" sz="9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endParaRPr lang="es-CO" sz="900" dirty="0"/>
                    </a:p>
                    <a:p>
                      <a:pPr algn="ctr">
                        <a:lnSpc>
                          <a:spcPct val="115000"/>
                        </a:lnSpc>
                        <a:spcAft>
                          <a:spcPts val="0"/>
                        </a:spcAft>
                      </a:pPr>
                      <a:r>
                        <a:rPr lang="es-CO" sz="800" dirty="0">
                          <a:solidFill>
                            <a:schemeClr val="tx1"/>
                          </a:solidFill>
                          <a:latin typeface="+mn-lt"/>
                          <a:ea typeface="Arial" panose="020B0604020202020204"/>
                        </a:rPr>
                        <a:t>008</a:t>
                      </a:r>
                    </a:p>
                    <a:p>
                      <a:pPr algn="ctr">
                        <a:lnSpc>
                          <a:spcPct val="115000"/>
                        </a:lnSpc>
                        <a:spcAft>
                          <a:spcPts val="0"/>
                        </a:spcAft>
                      </a:pPr>
                      <a:r>
                        <a:rPr lang="es-CO" sz="900" dirty="0"/>
                        <a:t>Aprobado</a:t>
                      </a:r>
                      <a:endParaRPr lang="es-CO" sz="900" dirty="0">
                        <a:solidFill>
                          <a:schemeClr val="tx1"/>
                        </a:solidFill>
                        <a:latin typeface="+mn-lt"/>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900" dirty="0">
                          <a:latin typeface="+mn-lt"/>
                          <a:ea typeface="Arial" panose="020B0604020202020204"/>
                        </a:rPr>
                        <a:t>Edwin Builes Toro</a:t>
                      </a:r>
                    </a:p>
                  </a:txBody>
                  <a:tcPr marL="42508" marR="42508" marT="0" marB="0" anchor="ctr">
                    <a:solidFill>
                      <a:schemeClr val="bg1"/>
                    </a:solidFill>
                  </a:tcPr>
                </a:tc>
              </a:tr>
              <a:tr h="473875">
                <a:tc>
                  <a:txBody>
                    <a:bodyPr/>
                    <a:lstStyle/>
                    <a:p>
                      <a:pPr>
                        <a:spcAft>
                          <a:spcPts val="0"/>
                        </a:spcAft>
                      </a:pPr>
                      <a:r>
                        <a:rPr lang="es-CO" sz="900" dirty="0"/>
                        <a:t>Proyecto de Acuerdo N° 011</a:t>
                      </a:r>
                      <a:r>
                        <a:rPr lang="es-CO" sz="900" baseline="0" dirty="0"/>
                        <a:t> “</a:t>
                      </a:r>
                      <a:r>
                        <a:rPr lang="es-CO" sz="900" dirty="0"/>
                        <a:t>Por medio del cual se crea la comisión especial de equidad para la mujer en el concejo de bello Y se dictan otras disposiciones”.</a:t>
                      </a:r>
                      <a:endParaRPr lang="es-CO" sz="9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900" dirty="0"/>
                        <a:t>009</a:t>
                      </a:r>
                    </a:p>
                    <a:p>
                      <a:pPr algn="ctr">
                        <a:lnSpc>
                          <a:spcPct val="115000"/>
                        </a:lnSpc>
                        <a:spcAft>
                          <a:spcPts val="0"/>
                        </a:spcAft>
                      </a:pPr>
                      <a:r>
                        <a:rPr lang="es-CO" sz="900" dirty="0"/>
                        <a:t>Aprobado</a:t>
                      </a:r>
                    </a:p>
                    <a:p>
                      <a:pPr algn="ctr">
                        <a:lnSpc>
                          <a:spcPct val="115000"/>
                        </a:lnSpc>
                        <a:spcAft>
                          <a:spcPts val="0"/>
                        </a:spcAft>
                      </a:pPr>
                      <a:endParaRPr lang="es-CO" sz="9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900" dirty="0">
                          <a:latin typeface="+mn-lt"/>
                          <a:ea typeface="Arial" panose="020B0604020202020204"/>
                        </a:rPr>
                        <a:t>Gloria Elena Montoya Castaño</a:t>
                      </a:r>
                    </a:p>
                  </a:txBody>
                  <a:tcPr marL="42508" marR="42508" marT="0" marB="0" anchor="ctr">
                    <a:solidFill>
                      <a:schemeClr val="bg1"/>
                    </a:solidFill>
                  </a:tcPr>
                </a:tc>
              </a:tr>
              <a:tr h="468133">
                <a:tc>
                  <a:txBody>
                    <a:bodyPr/>
                    <a:lstStyle/>
                    <a:p>
                      <a:pPr>
                        <a:spcAft>
                          <a:spcPts val="0"/>
                        </a:spcAft>
                      </a:pPr>
                      <a:r>
                        <a:rPr lang="es-CO" sz="900" dirty="0"/>
                        <a:t>Proyecto de Acuerdo N° 012 “</a:t>
                      </a:r>
                      <a:r>
                        <a:rPr lang="es-CO" sz="900" dirty="0">
                          <a:latin typeface="+mn-lt"/>
                          <a:ea typeface="Calibri" panose="020F0502020204030204"/>
                          <a:cs typeface="Times New Roman" panose="02020603050405020304"/>
                        </a:rPr>
                        <a:t>Por medio del cual se establece el reajuste E incremento salarial para los servidores públicos de la personería del municipio de Bello Antioquia para la vigencia 2020</a:t>
                      </a:r>
                      <a:endParaRPr lang="es-CO" sz="9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900" dirty="0"/>
                        <a:t>010</a:t>
                      </a:r>
                    </a:p>
                    <a:p>
                      <a:pPr algn="ctr">
                        <a:lnSpc>
                          <a:spcPct val="115000"/>
                        </a:lnSpc>
                        <a:spcAft>
                          <a:spcPts val="0"/>
                        </a:spcAft>
                      </a:pPr>
                      <a:r>
                        <a:rPr lang="es-CO" sz="900" dirty="0"/>
                        <a:t>Aprobado</a:t>
                      </a:r>
                      <a:endParaRPr lang="es-CO" sz="9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900" dirty="0">
                          <a:latin typeface="+mn-lt"/>
                          <a:ea typeface="Arial" panose="020B0604020202020204"/>
                        </a:rPr>
                        <a:t>Duván Bedoya García</a:t>
                      </a:r>
                    </a:p>
                  </a:txBody>
                  <a:tcPr marL="42508" marR="42508" marT="0" marB="0" anchor="ctr">
                    <a:solidFill>
                      <a:schemeClr val="bg1"/>
                    </a:solidFill>
                  </a:tcPr>
                </a:tc>
              </a:tr>
              <a:tr h="548283">
                <a:tc>
                  <a:txBody>
                    <a:bodyPr/>
                    <a:lstStyle/>
                    <a:p>
                      <a:pPr>
                        <a:spcAft>
                          <a:spcPts val="0"/>
                        </a:spcAft>
                      </a:pPr>
                      <a:r>
                        <a:rPr lang="es-CO" sz="900" dirty="0"/>
                        <a:t>Proyecto de Acuerdo N° 013 </a:t>
                      </a:r>
                      <a:r>
                        <a:rPr lang="es-CO" sz="900" dirty="0">
                          <a:latin typeface="+mn-lt"/>
                          <a:ea typeface="Calibri" panose="020F0502020204030204"/>
                          <a:cs typeface="Times New Roman" panose="02020603050405020304"/>
                        </a:rPr>
                        <a:t>“Por medio del cual se crea La Mesa Municipal de Derechos Humanos y Derecho Internacional Humanitario (MMDDHH-DIH) y el Comité Intersectorial de Derechos Humanos y Derecho Internacional Humanitario (CIDDHH-DIH) y se dictan otras disposiciones”, estableciendo con ello el Sistema Municipal de Derechos Humanos. </a:t>
                      </a:r>
                      <a:endParaRPr lang="es-CO" sz="9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900" dirty="0"/>
                        <a:t>011</a:t>
                      </a:r>
                    </a:p>
                    <a:p>
                      <a:pPr algn="ctr">
                        <a:lnSpc>
                          <a:spcPct val="115000"/>
                        </a:lnSpc>
                        <a:spcAft>
                          <a:spcPts val="0"/>
                        </a:spcAft>
                      </a:pPr>
                      <a:r>
                        <a:rPr lang="es-CO" sz="900" dirty="0"/>
                        <a:t>Aprobado</a:t>
                      </a:r>
                      <a:endParaRPr lang="es-CO" sz="9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900" dirty="0">
                          <a:latin typeface="+mn-lt"/>
                          <a:ea typeface="Arial" panose="020B0604020202020204"/>
                        </a:rPr>
                        <a:t>John Anderson Arango Arboleda</a:t>
                      </a:r>
                    </a:p>
                  </a:txBody>
                  <a:tcPr marL="42508" marR="42508" marT="0" marB="0" anchor="ctr">
                    <a:solidFill>
                      <a:schemeClr val="bg1"/>
                    </a:solidFill>
                  </a:tcPr>
                </a:tc>
              </a:tr>
              <a:tr h="468133">
                <a:tc>
                  <a:txBody>
                    <a:bodyPr/>
                    <a:lstStyle/>
                    <a:p>
                      <a:pPr>
                        <a:spcAft>
                          <a:spcPts val="0"/>
                        </a:spcAft>
                      </a:pPr>
                      <a:r>
                        <a:rPr lang="es-CO" sz="900" dirty="0">
                          <a:latin typeface="+mn-lt"/>
                          <a:ea typeface="Calibri" panose="020F0502020204030204"/>
                          <a:cs typeface="Times New Roman" panose="02020603050405020304"/>
                        </a:rPr>
                        <a:t>“Por Medio Del Cual Se Modifica Parcialmente El Artículo 130 Del Acuerdo Municipal 024 De 2017.”</a:t>
                      </a:r>
                      <a:endParaRPr lang="es-CO" sz="9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900" dirty="0"/>
                        <a:t>012</a:t>
                      </a:r>
                    </a:p>
                    <a:p>
                      <a:pPr algn="ctr">
                        <a:lnSpc>
                          <a:spcPct val="115000"/>
                        </a:lnSpc>
                        <a:spcAft>
                          <a:spcPts val="0"/>
                        </a:spcAft>
                      </a:pPr>
                      <a:r>
                        <a:rPr lang="es-CO" sz="900" dirty="0"/>
                        <a:t>Aprobado</a:t>
                      </a:r>
                      <a:endParaRPr lang="es-CO" sz="900" dirty="0">
                        <a:latin typeface="Arial" panose="020B0604020202020204"/>
                        <a:ea typeface="Arial" panose="020B0604020202020204"/>
                      </a:endParaRPr>
                    </a:p>
                    <a:p>
                      <a:pPr algn="ctr">
                        <a:lnSpc>
                          <a:spcPct val="115000"/>
                        </a:lnSpc>
                        <a:spcAft>
                          <a:spcPts val="0"/>
                        </a:spcAft>
                      </a:pPr>
                      <a:endParaRPr lang="es-CO" sz="9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900" dirty="0">
                          <a:latin typeface="+mn-lt"/>
                          <a:ea typeface="Arial" panose="020B0604020202020204"/>
                        </a:rPr>
                        <a:t>Edwin Builes Toro</a:t>
                      </a:r>
                    </a:p>
                  </a:txBody>
                  <a:tcPr marL="42508" marR="42508" marT="0" marB="0" anchor="ctr">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24176" y="1089085"/>
            <a:ext cx="83198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Respaldando la solicitud del Concejal Oscar Darío Arias, se remitió oficio a La Secretaría de Planeación Municipal con radicado 00227 de junio 10 de 2020, con el fin de conocer el estado actual y hacer el seguimiento a los Acuerdos Municipales vigentes relacionados con Las Políticas Públicas del Municipio de Bello. </a:t>
            </a:r>
          </a:p>
          <a:p>
            <a:r>
              <a:rPr lang="es-CO" sz="1400" dirty="0"/>
              <a:t>En la respuesta obtuvimos la siguiente información.</a:t>
            </a:r>
          </a:p>
        </p:txBody>
      </p:sp>
      <p:graphicFrame>
        <p:nvGraphicFramePr>
          <p:cNvPr id="6" name="5 Tabla"/>
          <p:cNvGraphicFramePr>
            <a:graphicFrameLocks noGrp="1"/>
          </p:cNvGraphicFramePr>
          <p:nvPr/>
        </p:nvGraphicFramePr>
        <p:xfrm>
          <a:off x="888520" y="2210263"/>
          <a:ext cx="8039820" cy="2781758"/>
        </p:xfrm>
        <a:graphic>
          <a:graphicData uri="http://schemas.openxmlformats.org/drawingml/2006/table">
            <a:tbl>
              <a:tblPr>
                <a:tableStyleId>{35758FB7-9AC5-4552-8A53-C91805E547FA}</a:tableStyleId>
              </a:tblPr>
              <a:tblGrid>
                <a:gridCol w="1535604"/>
                <a:gridCol w="1660735"/>
                <a:gridCol w="2145733"/>
                <a:gridCol w="1006091"/>
                <a:gridCol w="921441"/>
                <a:gridCol w="770216"/>
              </a:tblGrid>
              <a:tr h="226246">
                <a:tc>
                  <a:txBody>
                    <a:bodyPr/>
                    <a:lstStyle/>
                    <a:p>
                      <a:pPr algn="ctr">
                        <a:lnSpc>
                          <a:spcPct val="115000"/>
                        </a:lnSpc>
                        <a:spcAft>
                          <a:spcPts val="0"/>
                        </a:spcAft>
                      </a:pPr>
                      <a:r>
                        <a:rPr lang="es-CO" sz="900" b="1" dirty="0">
                          <a:solidFill>
                            <a:schemeClr val="bg1"/>
                          </a:solidFill>
                        </a:rPr>
                        <a:t>DEPENDENCIA RESPONSABLE</a:t>
                      </a:r>
                      <a:endParaRPr lang="es-CO" sz="1000" b="1" dirty="0">
                        <a:solidFill>
                          <a:schemeClr val="bg1"/>
                        </a:solidFill>
                        <a:latin typeface="Arial" panose="020B0604020202020204"/>
                        <a:ea typeface="Arial" panose="020B0604020202020204"/>
                      </a:endParaRPr>
                    </a:p>
                  </a:txBody>
                  <a:tcPr marL="33946" marR="33946" marT="0" marB="0" anchor="ctr">
                    <a:solidFill>
                      <a:srgbClr val="00B0F0"/>
                    </a:solidFill>
                  </a:tcPr>
                </a:tc>
                <a:tc>
                  <a:txBody>
                    <a:bodyPr/>
                    <a:lstStyle/>
                    <a:p>
                      <a:pPr algn="ctr">
                        <a:lnSpc>
                          <a:spcPct val="115000"/>
                        </a:lnSpc>
                        <a:spcAft>
                          <a:spcPts val="0"/>
                        </a:spcAft>
                      </a:pPr>
                      <a:r>
                        <a:rPr lang="es-CO" sz="900" b="1" dirty="0">
                          <a:solidFill>
                            <a:schemeClr val="bg1"/>
                          </a:solidFill>
                        </a:rPr>
                        <a:t>POLÍTICA PÚBLICA</a:t>
                      </a:r>
                      <a:endParaRPr lang="es-CO" sz="1000" b="1" dirty="0">
                        <a:solidFill>
                          <a:schemeClr val="bg1"/>
                        </a:solidFill>
                        <a:latin typeface="Arial" panose="020B0604020202020204"/>
                        <a:ea typeface="Arial" panose="020B0604020202020204"/>
                      </a:endParaRPr>
                    </a:p>
                  </a:txBody>
                  <a:tcPr marL="33946" marR="33946" marT="0" marB="0" anchor="ctr">
                    <a:solidFill>
                      <a:srgbClr val="00B0F0"/>
                    </a:solidFill>
                  </a:tcPr>
                </a:tc>
                <a:tc>
                  <a:txBody>
                    <a:bodyPr/>
                    <a:lstStyle/>
                    <a:p>
                      <a:pPr algn="ctr">
                        <a:lnSpc>
                          <a:spcPct val="115000"/>
                        </a:lnSpc>
                        <a:spcAft>
                          <a:spcPts val="0"/>
                        </a:spcAft>
                      </a:pPr>
                      <a:r>
                        <a:rPr lang="es-CO" sz="900" b="1">
                          <a:solidFill>
                            <a:schemeClr val="bg1"/>
                          </a:solidFill>
                        </a:rPr>
                        <a:t>PLAN DECENAL</a:t>
                      </a:r>
                      <a:endParaRPr lang="es-CO" sz="1000" b="1">
                        <a:solidFill>
                          <a:schemeClr val="bg1"/>
                        </a:solidFill>
                        <a:latin typeface="Arial" panose="020B0604020202020204"/>
                        <a:ea typeface="Arial" panose="020B0604020202020204"/>
                      </a:endParaRPr>
                    </a:p>
                  </a:txBody>
                  <a:tcPr marL="33946" marR="33946" marT="0" marB="0" anchor="ctr">
                    <a:solidFill>
                      <a:srgbClr val="00B0F0"/>
                    </a:solidFill>
                  </a:tcPr>
                </a:tc>
                <a:tc>
                  <a:txBody>
                    <a:bodyPr/>
                    <a:lstStyle/>
                    <a:p>
                      <a:pPr algn="ctr">
                        <a:lnSpc>
                          <a:spcPct val="115000"/>
                        </a:lnSpc>
                        <a:spcAft>
                          <a:spcPts val="0"/>
                        </a:spcAft>
                      </a:pPr>
                      <a:r>
                        <a:rPr lang="es-CO" sz="900" b="1">
                          <a:solidFill>
                            <a:schemeClr val="bg1"/>
                          </a:solidFill>
                        </a:rPr>
                        <a:t>ACTO ADMINISTRATIVO DE APROBACIÓN</a:t>
                      </a:r>
                      <a:endParaRPr lang="es-CO" sz="1000" b="1">
                        <a:solidFill>
                          <a:schemeClr val="bg1"/>
                        </a:solidFill>
                        <a:latin typeface="Arial" panose="020B0604020202020204"/>
                        <a:ea typeface="Arial" panose="020B0604020202020204"/>
                      </a:endParaRPr>
                    </a:p>
                  </a:txBody>
                  <a:tcPr marL="33946" marR="33946" marT="0" marB="0" anchor="ctr">
                    <a:solidFill>
                      <a:srgbClr val="00B0F0"/>
                    </a:solidFill>
                  </a:tcPr>
                </a:tc>
                <a:tc>
                  <a:txBody>
                    <a:bodyPr/>
                    <a:lstStyle/>
                    <a:p>
                      <a:pPr algn="ctr">
                        <a:lnSpc>
                          <a:spcPct val="115000"/>
                        </a:lnSpc>
                        <a:spcAft>
                          <a:spcPts val="0"/>
                        </a:spcAft>
                      </a:pPr>
                      <a:r>
                        <a:rPr lang="es-CO" sz="900" b="1">
                          <a:solidFill>
                            <a:schemeClr val="bg1"/>
                          </a:solidFill>
                        </a:rPr>
                        <a:t>No.</a:t>
                      </a:r>
                      <a:endParaRPr lang="es-CO" sz="1000" b="1">
                        <a:solidFill>
                          <a:schemeClr val="bg1"/>
                        </a:solidFill>
                        <a:latin typeface="Arial" panose="020B0604020202020204"/>
                        <a:ea typeface="Arial" panose="020B0604020202020204"/>
                      </a:endParaRPr>
                    </a:p>
                  </a:txBody>
                  <a:tcPr marL="33946" marR="33946" marT="0" marB="0" anchor="ctr">
                    <a:solidFill>
                      <a:srgbClr val="00B0F0"/>
                    </a:solidFill>
                  </a:tcPr>
                </a:tc>
                <a:tc>
                  <a:txBody>
                    <a:bodyPr/>
                    <a:lstStyle/>
                    <a:p>
                      <a:pPr algn="ctr">
                        <a:lnSpc>
                          <a:spcPct val="115000"/>
                        </a:lnSpc>
                        <a:spcAft>
                          <a:spcPts val="0"/>
                        </a:spcAft>
                      </a:pPr>
                      <a:r>
                        <a:rPr lang="es-CO" sz="900" b="1" dirty="0">
                          <a:solidFill>
                            <a:schemeClr val="bg1"/>
                          </a:solidFill>
                        </a:rPr>
                        <a:t>FECHA</a:t>
                      </a:r>
                      <a:endParaRPr lang="es-CO" sz="1000" b="1" dirty="0">
                        <a:solidFill>
                          <a:schemeClr val="bg1"/>
                        </a:solidFill>
                        <a:latin typeface="Arial" panose="020B0604020202020204"/>
                        <a:ea typeface="Arial" panose="020B0604020202020204"/>
                      </a:endParaRPr>
                    </a:p>
                  </a:txBody>
                  <a:tcPr marL="33946" marR="33946" marT="0" marB="0" anchor="ctr">
                    <a:solidFill>
                      <a:srgbClr val="00B0F0"/>
                    </a:solidFill>
                  </a:tcPr>
                </a:tc>
              </a:tr>
              <a:tr h="225399">
                <a:tc>
                  <a:txBody>
                    <a:bodyPr/>
                    <a:lstStyle/>
                    <a:p>
                      <a:pPr algn="just">
                        <a:lnSpc>
                          <a:spcPct val="115000"/>
                        </a:lnSpc>
                        <a:spcAft>
                          <a:spcPts val="0"/>
                        </a:spcAft>
                      </a:pPr>
                      <a:r>
                        <a:rPr lang="es-CO" sz="700" dirty="0"/>
                        <a:t>Secretaría de Adulto Mayor</a:t>
                      </a:r>
                      <a:endParaRPr lang="es-CO" sz="800" dirty="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a:t>Política Pública del Adulto Mayor</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a:t>Plan Decenal de Envejecimiento y Vejez</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just">
                        <a:lnSpc>
                          <a:spcPct val="115000"/>
                        </a:lnSpc>
                        <a:spcAft>
                          <a:spcPts val="0"/>
                        </a:spcAft>
                      </a:pPr>
                      <a:r>
                        <a:rPr lang="es-CO" sz="700"/>
                        <a:t>Acuerdo</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012</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2019-07-25</a:t>
                      </a:r>
                      <a:endParaRPr lang="es-CO" sz="800">
                        <a:latin typeface="Arial" panose="020B0604020202020204"/>
                        <a:ea typeface="Arial" panose="020B0604020202020204"/>
                      </a:endParaRPr>
                    </a:p>
                  </a:txBody>
                  <a:tcPr marL="33946" marR="33946" marT="0" marB="0" anchor="ctr">
                    <a:solidFill>
                      <a:schemeClr val="bg1"/>
                    </a:solidFill>
                  </a:tcPr>
                </a:tc>
              </a:tr>
              <a:tr h="300532">
                <a:tc>
                  <a:txBody>
                    <a:bodyPr/>
                    <a:lstStyle/>
                    <a:p>
                      <a:pPr algn="just">
                        <a:lnSpc>
                          <a:spcPct val="115000"/>
                        </a:lnSpc>
                        <a:spcAft>
                          <a:spcPts val="0"/>
                        </a:spcAft>
                      </a:pPr>
                      <a:r>
                        <a:rPr lang="es-CO" sz="700" dirty="0"/>
                        <a:t>Secretaría de Salud</a:t>
                      </a:r>
                      <a:endParaRPr lang="es-CO" sz="800" dirty="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dirty="0"/>
                        <a:t>Política Pública de Seguridad Alimentaria y Nutricional</a:t>
                      </a:r>
                      <a:endParaRPr lang="es-CO" sz="800" dirty="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dirty="0"/>
                        <a:t>Plan Decenal de Seguridad Alimentaria y Nutricional</a:t>
                      </a:r>
                      <a:endParaRPr lang="es-CO" sz="800" dirty="0">
                        <a:latin typeface="Arial" panose="020B0604020202020204"/>
                        <a:ea typeface="Arial" panose="020B0604020202020204"/>
                      </a:endParaRPr>
                    </a:p>
                  </a:txBody>
                  <a:tcPr marL="33946" marR="33946" marT="0" marB="0" anchor="ctr">
                    <a:solidFill>
                      <a:schemeClr val="bg1"/>
                    </a:solidFill>
                  </a:tcPr>
                </a:tc>
                <a:tc>
                  <a:txBody>
                    <a:bodyPr/>
                    <a:lstStyle/>
                    <a:p>
                      <a:pPr algn="just">
                        <a:lnSpc>
                          <a:spcPct val="115000"/>
                        </a:lnSpc>
                        <a:spcAft>
                          <a:spcPts val="0"/>
                        </a:spcAft>
                      </a:pPr>
                      <a:r>
                        <a:rPr lang="es-CO" sz="700"/>
                        <a:t>Acuerdo</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014</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dirty="0"/>
                        <a:t>2014-07-30</a:t>
                      </a:r>
                      <a:endParaRPr lang="es-CO" sz="800" dirty="0">
                        <a:latin typeface="Arial" panose="020B0604020202020204"/>
                        <a:ea typeface="Arial" panose="020B0604020202020204"/>
                      </a:endParaRPr>
                    </a:p>
                  </a:txBody>
                  <a:tcPr marL="33946" marR="33946" marT="0" marB="0" anchor="ctr">
                    <a:solidFill>
                      <a:schemeClr val="bg1"/>
                    </a:solidFill>
                  </a:tcPr>
                </a:tc>
              </a:tr>
              <a:tr h="150932">
                <a:tc>
                  <a:txBody>
                    <a:bodyPr/>
                    <a:lstStyle/>
                    <a:p>
                      <a:pPr algn="just">
                        <a:lnSpc>
                          <a:spcPct val="115000"/>
                        </a:lnSpc>
                        <a:spcAft>
                          <a:spcPts val="0"/>
                        </a:spcAft>
                      </a:pPr>
                      <a:r>
                        <a:rPr lang="es-CO" sz="700" dirty="0"/>
                        <a:t>Secretaría de Educación</a:t>
                      </a:r>
                      <a:endParaRPr lang="es-CO" sz="800" dirty="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a:t>Política Pública de Educación</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a:t>Plan Estratégico de Educación</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005</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2011-02-22</a:t>
                      </a:r>
                      <a:endParaRPr lang="es-CO" sz="800">
                        <a:latin typeface="Arial" panose="020B0604020202020204"/>
                        <a:ea typeface="Arial" panose="020B0604020202020204"/>
                      </a:endParaRPr>
                    </a:p>
                  </a:txBody>
                  <a:tcPr marL="33946" marR="33946" marT="0" marB="0" anchor="ctr">
                    <a:solidFill>
                      <a:schemeClr val="bg1"/>
                    </a:solidFill>
                  </a:tcPr>
                </a:tc>
              </a:tr>
              <a:tr h="300532">
                <a:tc>
                  <a:txBody>
                    <a:bodyPr/>
                    <a:lstStyle/>
                    <a:p>
                      <a:pPr algn="just">
                        <a:lnSpc>
                          <a:spcPct val="115000"/>
                        </a:lnSpc>
                        <a:spcAft>
                          <a:spcPts val="0"/>
                        </a:spcAft>
                      </a:pPr>
                      <a:r>
                        <a:rPr lang="es-CO" sz="700" dirty="0"/>
                        <a:t>Gerencia de Progreso e Inclusión Social</a:t>
                      </a:r>
                      <a:endParaRPr lang="es-CO" sz="800" dirty="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dirty="0"/>
                        <a:t>Política Pública de la Población </a:t>
                      </a:r>
                      <a:r>
                        <a:rPr lang="es-CO" sz="700" dirty="0" err="1"/>
                        <a:t>Afrobellanita</a:t>
                      </a:r>
                      <a:endParaRPr lang="es-CO" sz="800" dirty="0">
                        <a:latin typeface="Arial" panose="020B0604020202020204"/>
                        <a:ea typeface="Arial" panose="020B0604020202020204"/>
                      </a:endParaRPr>
                    </a:p>
                  </a:txBody>
                  <a:tcPr marL="33946" marR="33946" marT="0" marB="0" anchor="b">
                    <a:solidFill>
                      <a:schemeClr val="bg1"/>
                    </a:solidFill>
                  </a:tcPr>
                </a:tc>
                <a:tc>
                  <a:txBody>
                    <a:bodyPr/>
                    <a:lstStyle/>
                    <a:p>
                      <a:pPr>
                        <a:lnSpc>
                          <a:spcPct val="115000"/>
                        </a:lnSpc>
                        <a:spcAft>
                          <a:spcPts val="0"/>
                        </a:spcAft>
                      </a:pPr>
                      <a:r>
                        <a:rPr lang="es-CO" sz="700"/>
                        <a:t>Plan Decenal de Acciones Afirmativas para la Población Afro</a:t>
                      </a:r>
                      <a:endParaRPr lang="es-CO" sz="800">
                        <a:latin typeface="Arial" panose="020B0604020202020204"/>
                        <a:ea typeface="Arial" panose="020B0604020202020204"/>
                      </a:endParaRPr>
                    </a:p>
                  </a:txBody>
                  <a:tcPr marL="33946" marR="33946" marT="0" marB="0" anchor="b">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034</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2010-12-17</a:t>
                      </a:r>
                      <a:endParaRPr lang="es-CO" sz="800">
                        <a:latin typeface="Arial" panose="020B0604020202020204"/>
                        <a:ea typeface="Arial" panose="020B0604020202020204"/>
                      </a:endParaRPr>
                    </a:p>
                  </a:txBody>
                  <a:tcPr marL="33946" marR="33946" marT="0" marB="0" anchor="ctr">
                    <a:solidFill>
                      <a:schemeClr val="bg1"/>
                    </a:solidFill>
                  </a:tcPr>
                </a:tc>
              </a:tr>
              <a:tr h="300532">
                <a:tc>
                  <a:txBody>
                    <a:bodyPr/>
                    <a:lstStyle/>
                    <a:p>
                      <a:pPr algn="just">
                        <a:lnSpc>
                          <a:spcPct val="115000"/>
                        </a:lnSpc>
                        <a:spcAft>
                          <a:spcPts val="0"/>
                        </a:spcAft>
                      </a:pPr>
                      <a:r>
                        <a:rPr lang="es-CO" sz="700"/>
                        <a:t>Gerencia de Progreso e Inclusión Social</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dirty="0"/>
                        <a:t>Política Pública para la Protección Integral de la Niñez y la Adolescencia </a:t>
                      </a:r>
                      <a:endParaRPr lang="es-CO" sz="800" dirty="0">
                        <a:latin typeface="Arial" panose="020B0604020202020204"/>
                        <a:ea typeface="Arial" panose="020B0604020202020204"/>
                      </a:endParaRPr>
                    </a:p>
                  </a:txBody>
                  <a:tcPr marL="33946" marR="33946" marT="0" marB="0" anchor="b">
                    <a:solidFill>
                      <a:schemeClr val="bg1"/>
                    </a:solidFill>
                  </a:tcPr>
                </a:tc>
                <a:tc>
                  <a:txBody>
                    <a:bodyPr/>
                    <a:lstStyle/>
                    <a:p>
                      <a:pPr>
                        <a:lnSpc>
                          <a:spcPct val="115000"/>
                        </a:lnSpc>
                        <a:spcAft>
                          <a:spcPts val="0"/>
                        </a:spcAft>
                      </a:pPr>
                      <a:r>
                        <a:rPr lang="es-CO" sz="700"/>
                        <a:t>Plan Decenal Para la Protección Integral de la Niñez y la Adolescencia</a:t>
                      </a:r>
                      <a:endParaRPr lang="es-CO" sz="800">
                        <a:latin typeface="Arial" panose="020B0604020202020204"/>
                        <a:ea typeface="Arial" panose="020B0604020202020204"/>
                      </a:endParaRPr>
                    </a:p>
                  </a:txBody>
                  <a:tcPr marL="33946" marR="33946" marT="0" marB="0" anchor="b">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030</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2011-11-27</a:t>
                      </a:r>
                      <a:endParaRPr lang="es-CO" sz="800">
                        <a:latin typeface="Arial" panose="020B0604020202020204"/>
                        <a:ea typeface="Arial" panose="020B0604020202020204"/>
                      </a:endParaRPr>
                    </a:p>
                  </a:txBody>
                  <a:tcPr marL="33946" marR="33946" marT="0" marB="0" anchor="ctr">
                    <a:solidFill>
                      <a:schemeClr val="bg1"/>
                    </a:solidFill>
                  </a:tcPr>
                </a:tc>
              </a:tr>
              <a:tr h="450798">
                <a:tc>
                  <a:txBody>
                    <a:bodyPr/>
                    <a:lstStyle/>
                    <a:p>
                      <a:pPr algn="just">
                        <a:lnSpc>
                          <a:spcPct val="115000"/>
                        </a:lnSpc>
                        <a:spcAft>
                          <a:spcPts val="0"/>
                        </a:spcAft>
                      </a:pPr>
                      <a:r>
                        <a:rPr lang="es-CO" sz="700"/>
                        <a:t>Gerencia de Progreso e Inclusión Social</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dirty="0"/>
                        <a:t>Política Pública para las Mujeres del Municipio de Bello</a:t>
                      </a:r>
                      <a:endParaRPr lang="es-CO" sz="800" dirty="0">
                        <a:latin typeface="Arial" panose="020B0604020202020204"/>
                        <a:ea typeface="Arial" panose="020B0604020202020204"/>
                      </a:endParaRPr>
                    </a:p>
                  </a:txBody>
                  <a:tcPr marL="33946" marR="33946" marT="0" marB="0" anchor="b">
                    <a:solidFill>
                      <a:schemeClr val="bg1"/>
                    </a:solidFill>
                  </a:tcPr>
                </a:tc>
                <a:tc>
                  <a:txBody>
                    <a:bodyPr/>
                    <a:lstStyle/>
                    <a:p>
                      <a:pPr>
                        <a:lnSpc>
                          <a:spcPct val="115000"/>
                        </a:lnSpc>
                        <a:spcAft>
                          <a:spcPts val="0"/>
                        </a:spcAft>
                      </a:pPr>
                      <a:r>
                        <a:rPr lang="es-CO" sz="700" dirty="0"/>
                        <a:t>Reglamentación de la Política Pública para las Mujeres a través del Plan de Igualdad de Oportunidades</a:t>
                      </a:r>
                      <a:endParaRPr lang="es-CO" sz="800" dirty="0">
                        <a:latin typeface="Arial" panose="020B0604020202020204"/>
                        <a:ea typeface="Arial" panose="020B0604020202020204"/>
                      </a:endParaRPr>
                    </a:p>
                  </a:txBody>
                  <a:tcPr marL="33946" marR="33946" marT="0" marB="0" anchor="b">
                    <a:solidFill>
                      <a:schemeClr val="bg1"/>
                    </a:solidFill>
                  </a:tcPr>
                </a:tc>
                <a:tc>
                  <a:txBody>
                    <a:bodyPr/>
                    <a:lstStyle/>
                    <a:p>
                      <a:pPr algn="just">
                        <a:lnSpc>
                          <a:spcPct val="115000"/>
                        </a:lnSpc>
                        <a:spcAft>
                          <a:spcPts val="0"/>
                        </a:spcAft>
                      </a:pPr>
                      <a:r>
                        <a:rPr lang="es-CO" sz="700"/>
                        <a:t>Decreto</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201804000558</a:t>
                      </a:r>
                      <a:endParaRPr lang="es-CO" sz="800">
                        <a:latin typeface="Arial" panose="020B0604020202020204"/>
                        <a:ea typeface="Arial" panose="020B0604020202020204"/>
                      </a:endParaRPr>
                    </a:p>
                  </a:txBody>
                  <a:tcPr marL="33946" marR="33946" marT="0" marB="0" anchor="ctr">
                    <a:solidFill>
                      <a:schemeClr val="bg1"/>
                    </a:solidFill>
                  </a:tcPr>
                </a:tc>
                <a:tc>
                  <a:txBody>
                    <a:bodyPr/>
                    <a:lstStyle/>
                    <a:p>
                      <a:pPr algn="ctr">
                        <a:lnSpc>
                          <a:spcPct val="115000"/>
                        </a:lnSpc>
                        <a:spcAft>
                          <a:spcPts val="0"/>
                        </a:spcAft>
                      </a:pPr>
                      <a:r>
                        <a:rPr lang="es-CO" sz="700"/>
                        <a:t>2018-11-28</a:t>
                      </a:r>
                      <a:endParaRPr lang="es-CO" sz="800">
                        <a:latin typeface="Arial" panose="020B0604020202020204"/>
                        <a:ea typeface="Arial" panose="020B0604020202020204"/>
                      </a:endParaRPr>
                    </a:p>
                  </a:txBody>
                  <a:tcPr marL="33946" marR="33946" marT="0" marB="0" anchor="ctr">
                    <a:solidFill>
                      <a:schemeClr val="bg1"/>
                    </a:solidFill>
                  </a:tcPr>
                </a:tc>
              </a:tr>
              <a:tr h="375665">
                <a:tc rowSpan="2">
                  <a:txBody>
                    <a:bodyPr/>
                    <a:lstStyle/>
                    <a:p>
                      <a:pPr algn="l">
                        <a:lnSpc>
                          <a:spcPct val="115000"/>
                        </a:lnSpc>
                        <a:spcAft>
                          <a:spcPts val="0"/>
                        </a:spcAft>
                      </a:pPr>
                      <a:r>
                        <a:rPr lang="es-CO" sz="700" dirty="0"/>
                        <a:t>Gerencia de Progreso e Inclusión Social</a:t>
                      </a:r>
                      <a:endParaRPr lang="es-CO" sz="800" dirty="0">
                        <a:latin typeface="Arial" panose="020B0604020202020204"/>
                        <a:ea typeface="Arial" panose="020B0604020202020204"/>
                      </a:endParaRPr>
                    </a:p>
                  </a:txBody>
                  <a:tcPr marL="33946" marR="33946" marT="0" marB="0" anchor="ctr">
                    <a:solidFill>
                      <a:schemeClr val="bg1"/>
                    </a:solidFill>
                  </a:tcPr>
                </a:tc>
                <a:tc>
                  <a:txBody>
                    <a:bodyPr/>
                    <a:lstStyle/>
                    <a:p>
                      <a:pPr>
                        <a:lnSpc>
                          <a:spcPct val="115000"/>
                        </a:lnSpc>
                        <a:spcAft>
                          <a:spcPts val="0"/>
                        </a:spcAft>
                      </a:pPr>
                      <a:r>
                        <a:rPr lang="es-CO" sz="700"/>
                        <a:t>Política Pública para generar empleo y garantizar el derecho a un trabajo digno y decente</a:t>
                      </a:r>
                      <a:endParaRPr lang="es-CO" sz="800">
                        <a:latin typeface="Arial" panose="020B0604020202020204"/>
                        <a:ea typeface="Arial" panose="020B0604020202020204"/>
                      </a:endParaRPr>
                    </a:p>
                  </a:txBody>
                  <a:tcPr marL="33946" marR="33946" marT="0" marB="0" anchor="b">
                    <a:solidFill>
                      <a:schemeClr val="bg1"/>
                    </a:solidFill>
                  </a:tcPr>
                </a:tc>
                <a:tc rowSpan="2">
                  <a:txBody>
                    <a:bodyPr/>
                    <a:lstStyle/>
                    <a:p>
                      <a:pPr algn="l">
                        <a:lnSpc>
                          <a:spcPct val="115000"/>
                        </a:lnSpc>
                        <a:spcAft>
                          <a:spcPts val="0"/>
                        </a:spcAft>
                      </a:pPr>
                      <a:r>
                        <a:rPr lang="es-CO" sz="700" dirty="0"/>
                        <a:t>Por medio del cual se reglamenta el Acuerdo Municipal N° 005 del 18 de abril de 2017</a:t>
                      </a:r>
                      <a:endParaRPr lang="es-CO" sz="800" dirty="0">
                        <a:latin typeface="Arial" panose="020B0604020202020204"/>
                        <a:ea typeface="Arial" panose="020B0604020202020204"/>
                      </a:endParaRPr>
                    </a:p>
                  </a:txBody>
                  <a:tcPr marL="33946" marR="33946" marT="0" marB="0" anchor="ctr">
                    <a:solidFill>
                      <a:schemeClr val="bg1"/>
                    </a:solidFill>
                  </a:tcPr>
                </a:tc>
                <a:tc rowSpan="2">
                  <a:txBody>
                    <a:bodyPr/>
                    <a:lstStyle/>
                    <a:p>
                      <a:pPr>
                        <a:lnSpc>
                          <a:spcPct val="115000"/>
                        </a:lnSpc>
                        <a:spcAft>
                          <a:spcPts val="0"/>
                        </a:spcAft>
                      </a:pPr>
                      <a:r>
                        <a:rPr lang="es-CO" sz="700" dirty="0"/>
                        <a:t>Decreto</a:t>
                      </a:r>
                      <a:endParaRPr lang="es-CO" sz="800" dirty="0">
                        <a:latin typeface="Arial" panose="020B0604020202020204"/>
                        <a:ea typeface="Arial" panose="020B0604020202020204"/>
                      </a:endParaRPr>
                    </a:p>
                  </a:txBody>
                  <a:tcPr marL="33946" marR="33946" marT="0" marB="0" anchor="ctr">
                    <a:solidFill>
                      <a:schemeClr val="bg1"/>
                    </a:solidFill>
                  </a:tcPr>
                </a:tc>
                <a:tc rowSpan="2">
                  <a:txBody>
                    <a:bodyPr/>
                    <a:lstStyle/>
                    <a:p>
                      <a:pPr algn="ctr">
                        <a:lnSpc>
                          <a:spcPct val="115000"/>
                        </a:lnSpc>
                        <a:spcAft>
                          <a:spcPts val="0"/>
                        </a:spcAft>
                      </a:pPr>
                      <a:r>
                        <a:rPr lang="es-CO" sz="700" dirty="0"/>
                        <a:t>201904000206</a:t>
                      </a:r>
                      <a:endParaRPr lang="es-CO" sz="800" dirty="0">
                        <a:latin typeface="Arial" panose="020B0604020202020204"/>
                        <a:ea typeface="Arial" panose="020B0604020202020204"/>
                      </a:endParaRPr>
                    </a:p>
                  </a:txBody>
                  <a:tcPr marL="33946" marR="33946" marT="0" marB="0" anchor="ctr">
                    <a:solidFill>
                      <a:schemeClr val="bg1"/>
                    </a:solidFill>
                  </a:tcPr>
                </a:tc>
                <a:tc rowSpan="2">
                  <a:txBody>
                    <a:bodyPr/>
                    <a:lstStyle/>
                    <a:p>
                      <a:pPr algn="ctr">
                        <a:lnSpc>
                          <a:spcPct val="115000"/>
                        </a:lnSpc>
                        <a:spcAft>
                          <a:spcPts val="0"/>
                        </a:spcAft>
                      </a:pPr>
                      <a:r>
                        <a:rPr lang="es-CO" sz="700" dirty="0"/>
                        <a:t>2019-05-20</a:t>
                      </a:r>
                      <a:endParaRPr lang="es-CO" sz="800" dirty="0">
                        <a:latin typeface="Arial" panose="020B0604020202020204"/>
                        <a:ea typeface="Arial" panose="020B0604020202020204"/>
                      </a:endParaRPr>
                    </a:p>
                  </a:txBody>
                  <a:tcPr marL="33946" marR="33946" marT="0" marB="0" anchor="ctr">
                    <a:solidFill>
                      <a:schemeClr val="bg1"/>
                    </a:solidFill>
                  </a:tcPr>
                </a:tc>
              </a:tr>
              <a:tr h="204166">
                <a:tc vMerge="1">
                  <a:txBody>
                    <a:bodyPr/>
                    <a:lstStyle/>
                    <a:p>
                      <a:endParaRPr lang="es-ES"/>
                    </a:p>
                  </a:txBody>
                  <a:tcPr/>
                </a:tc>
                <a:tc>
                  <a:txBody>
                    <a:bodyPr/>
                    <a:lstStyle/>
                    <a:p>
                      <a:pPr>
                        <a:lnSpc>
                          <a:spcPct val="115000"/>
                        </a:lnSpc>
                        <a:spcAft>
                          <a:spcPts val="0"/>
                        </a:spcAft>
                      </a:pPr>
                      <a:r>
                        <a:rPr lang="es-CO" sz="700" dirty="0"/>
                        <a:t>Modifica el Acuerdo N° 005 de 2017</a:t>
                      </a:r>
                      <a:endParaRPr lang="es-CO" sz="800" dirty="0">
                        <a:latin typeface="Arial" panose="020B0604020202020204"/>
                        <a:ea typeface="Arial" panose="020B0604020202020204"/>
                      </a:endParaRPr>
                    </a:p>
                  </a:txBody>
                  <a:tcPr marL="33946" marR="33946" marT="0" marB="0" anchor="b">
                    <a:solidFill>
                      <a:schemeClr val="bg1"/>
                    </a:solidFill>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bl>
          </a:graphicData>
        </a:graphic>
      </p:graphicFrame>
    </p:spTree>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24176" y="1089085"/>
            <a:ext cx="83198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Inventario de políticas públicas y los respectivos acuerdos:</a:t>
            </a:r>
          </a:p>
        </p:txBody>
      </p:sp>
      <p:graphicFrame>
        <p:nvGraphicFramePr>
          <p:cNvPr id="7" name="6 Tabla"/>
          <p:cNvGraphicFramePr>
            <a:graphicFrameLocks noGrp="1"/>
          </p:cNvGraphicFramePr>
          <p:nvPr/>
        </p:nvGraphicFramePr>
        <p:xfrm>
          <a:off x="886543" y="1448473"/>
          <a:ext cx="7800257" cy="3244294"/>
        </p:xfrm>
        <a:graphic>
          <a:graphicData uri="http://schemas.openxmlformats.org/drawingml/2006/table">
            <a:tbl>
              <a:tblPr>
                <a:tableStyleId>{35758FB7-9AC5-4552-8A53-C91805E547FA}</a:tableStyleId>
              </a:tblPr>
              <a:tblGrid>
                <a:gridCol w="2471122"/>
                <a:gridCol w="2471122"/>
                <a:gridCol w="1435247"/>
                <a:gridCol w="975032"/>
                <a:gridCol w="447734"/>
              </a:tblGrid>
              <a:tr h="308664">
                <a:tc>
                  <a:txBody>
                    <a:bodyPr/>
                    <a:lstStyle/>
                    <a:p>
                      <a:pPr algn="ctr">
                        <a:lnSpc>
                          <a:spcPct val="115000"/>
                        </a:lnSpc>
                        <a:spcAft>
                          <a:spcPts val="0"/>
                        </a:spcAft>
                      </a:pPr>
                      <a:r>
                        <a:rPr lang="es-CO" sz="800" b="1" dirty="0">
                          <a:solidFill>
                            <a:schemeClr val="bg1"/>
                          </a:solidFill>
                        </a:rPr>
                        <a:t>DEPENDENCIA RESPONSABLE</a:t>
                      </a:r>
                      <a:endParaRPr lang="es-CO" sz="900" b="1" dirty="0">
                        <a:solidFill>
                          <a:schemeClr val="bg1"/>
                        </a:solidFill>
                        <a:latin typeface="Arial" panose="020B0604020202020204"/>
                        <a:ea typeface="Arial" panose="020B0604020202020204"/>
                      </a:endParaRPr>
                    </a:p>
                  </a:txBody>
                  <a:tcPr marL="33744" marR="33744" marT="0" marB="0" anchor="ctr">
                    <a:solidFill>
                      <a:srgbClr val="00B0F0"/>
                    </a:solidFill>
                  </a:tcPr>
                </a:tc>
                <a:tc>
                  <a:txBody>
                    <a:bodyPr/>
                    <a:lstStyle/>
                    <a:p>
                      <a:pPr algn="ctr">
                        <a:lnSpc>
                          <a:spcPct val="115000"/>
                        </a:lnSpc>
                        <a:spcAft>
                          <a:spcPts val="0"/>
                        </a:spcAft>
                      </a:pPr>
                      <a:r>
                        <a:rPr lang="es-CO" sz="800" b="1" dirty="0">
                          <a:solidFill>
                            <a:schemeClr val="bg1"/>
                          </a:solidFill>
                        </a:rPr>
                        <a:t>POLÍTICA PÚBLICA</a:t>
                      </a:r>
                      <a:endParaRPr lang="es-CO" sz="900" b="1" dirty="0">
                        <a:solidFill>
                          <a:schemeClr val="bg1"/>
                        </a:solidFill>
                        <a:latin typeface="Arial" panose="020B0604020202020204"/>
                        <a:ea typeface="Arial" panose="020B0604020202020204"/>
                      </a:endParaRPr>
                    </a:p>
                  </a:txBody>
                  <a:tcPr marL="33744" marR="33744" marT="0" marB="0" anchor="ctr">
                    <a:solidFill>
                      <a:srgbClr val="00B0F0"/>
                    </a:solidFill>
                  </a:tcPr>
                </a:tc>
                <a:tc>
                  <a:txBody>
                    <a:bodyPr/>
                    <a:lstStyle/>
                    <a:p>
                      <a:pPr algn="ctr">
                        <a:lnSpc>
                          <a:spcPct val="115000"/>
                        </a:lnSpc>
                        <a:spcAft>
                          <a:spcPts val="0"/>
                        </a:spcAft>
                      </a:pPr>
                      <a:r>
                        <a:rPr lang="es-CO" sz="800" b="1" dirty="0">
                          <a:solidFill>
                            <a:schemeClr val="bg1"/>
                          </a:solidFill>
                        </a:rPr>
                        <a:t>ACTO ADMINISTRATIVO DE APROBACIÓN</a:t>
                      </a:r>
                      <a:endParaRPr lang="es-CO" sz="900" b="1" dirty="0">
                        <a:solidFill>
                          <a:schemeClr val="bg1"/>
                        </a:solidFill>
                        <a:latin typeface="Arial" panose="020B0604020202020204"/>
                        <a:ea typeface="Arial" panose="020B0604020202020204"/>
                      </a:endParaRPr>
                    </a:p>
                  </a:txBody>
                  <a:tcPr marL="33744" marR="33744" marT="0" marB="0" anchor="ctr">
                    <a:solidFill>
                      <a:srgbClr val="00B0F0"/>
                    </a:solidFill>
                  </a:tcPr>
                </a:tc>
                <a:tc>
                  <a:txBody>
                    <a:bodyPr/>
                    <a:lstStyle/>
                    <a:p>
                      <a:pPr algn="ctr">
                        <a:lnSpc>
                          <a:spcPct val="115000"/>
                        </a:lnSpc>
                        <a:spcAft>
                          <a:spcPts val="0"/>
                        </a:spcAft>
                      </a:pPr>
                      <a:r>
                        <a:rPr lang="es-CO" sz="800" b="1">
                          <a:solidFill>
                            <a:schemeClr val="bg1"/>
                          </a:solidFill>
                        </a:rPr>
                        <a:t>No.</a:t>
                      </a:r>
                      <a:endParaRPr lang="es-CO" sz="900" b="1">
                        <a:solidFill>
                          <a:schemeClr val="bg1"/>
                        </a:solidFill>
                        <a:latin typeface="Arial" panose="020B0604020202020204"/>
                        <a:ea typeface="Arial" panose="020B0604020202020204"/>
                      </a:endParaRPr>
                    </a:p>
                  </a:txBody>
                  <a:tcPr marL="33744" marR="33744" marT="0" marB="0" anchor="ctr">
                    <a:solidFill>
                      <a:srgbClr val="00B0F0"/>
                    </a:solidFill>
                  </a:tcPr>
                </a:tc>
                <a:tc>
                  <a:txBody>
                    <a:bodyPr/>
                    <a:lstStyle/>
                    <a:p>
                      <a:pPr algn="ctr">
                        <a:lnSpc>
                          <a:spcPct val="115000"/>
                        </a:lnSpc>
                        <a:spcAft>
                          <a:spcPts val="0"/>
                        </a:spcAft>
                      </a:pPr>
                      <a:r>
                        <a:rPr lang="es-CO" sz="800" b="1" dirty="0">
                          <a:solidFill>
                            <a:schemeClr val="bg1"/>
                          </a:solidFill>
                        </a:rPr>
                        <a:t>FECHA</a:t>
                      </a:r>
                      <a:endParaRPr lang="es-CO" sz="900" b="1" dirty="0">
                        <a:solidFill>
                          <a:schemeClr val="bg1"/>
                        </a:solidFill>
                        <a:latin typeface="Arial" panose="020B0604020202020204"/>
                        <a:ea typeface="Arial" panose="020B0604020202020204"/>
                      </a:endParaRPr>
                    </a:p>
                  </a:txBody>
                  <a:tcPr marL="33744" marR="33744" marT="0" marB="0" anchor="ctr">
                    <a:solidFill>
                      <a:srgbClr val="00B0F0"/>
                    </a:solidFill>
                  </a:tcPr>
                </a:tc>
              </a:tr>
              <a:tr h="293563">
                <a:tc>
                  <a:txBody>
                    <a:bodyPr/>
                    <a:lstStyle/>
                    <a:p>
                      <a:pPr algn="just">
                        <a:lnSpc>
                          <a:spcPct val="115000"/>
                        </a:lnSpc>
                        <a:spcAft>
                          <a:spcPts val="0"/>
                        </a:spcAft>
                      </a:pPr>
                      <a:r>
                        <a:rPr lang="es-CO" sz="700"/>
                        <a:t>Secretaría de Adulto Mayor</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dirty="0"/>
                        <a:t>Política Pública del Adulto Mayor</a:t>
                      </a:r>
                      <a:endParaRPr lang="es-CO" sz="800" dirty="0">
                        <a:latin typeface="Arial" panose="020B0604020202020204"/>
                        <a:ea typeface="Arial" panose="020B0604020202020204"/>
                      </a:endParaRPr>
                    </a:p>
                  </a:txBody>
                  <a:tcPr marL="33744" marR="33744" marT="0" marB="0" anchor="ctr">
                    <a:solidFill>
                      <a:schemeClr val="bg1"/>
                    </a:solidFill>
                  </a:tcPr>
                </a:tc>
                <a:tc>
                  <a:txBody>
                    <a:bodyPr/>
                    <a:lstStyle/>
                    <a:p>
                      <a:pPr algn="just">
                        <a:lnSpc>
                          <a:spcPct val="115000"/>
                        </a:lnSpc>
                        <a:spcAft>
                          <a:spcPts val="0"/>
                        </a:spcAft>
                      </a:pPr>
                      <a:r>
                        <a:rPr lang="es-CO" sz="700"/>
                        <a:t>Acuerdo</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dirty="0"/>
                        <a:t>001</a:t>
                      </a:r>
                      <a:endParaRPr lang="es-CO" sz="800" dirty="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dirty="0"/>
                        <a:t>2014-02-28</a:t>
                      </a:r>
                      <a:endParaRPr lang="es-CO" sz="800" dirty="0">
                        <a:latin typeface="Arial" panose="020B0604020202020204"/>
                        <a:ea typeface="Arial" panose="020B0604020202020204"/>
                      </a:endParaRPr>
                    </a:p>
                  </a:txBody>
                  <a:tcPr marL="33744" marR="33744" marT="0" marB="0" anchor="ctr">
                    <a:solidFill>
                      <a:schemeClr val="bg1"/>
                    </a:solidFill>
                  </a:tcPr>
                </a:tc>
              </a:tr>
              <a:tr h="293563">
                <a:tc>
                  <a:txBody>
                    <a:bodyPr/>
                    <a:lstStyle/>
                    <a:p>
                      <a:pPr algn="just">
                        <a:lnSpc>
                          <a:spcPct val="115000"/>
                        </a:lnSpc>
                        <a:spcAft>
                          <a:spcPts val="0"/>
                        </a:spcAft>
                      </a:pPr>
                      <a:r>
                        <a:rPr lang="es-CO" sz="700"/>
                        <a:t>Secretaría de Salud</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dirty="0"/>
                        <a:t>Política Pública de Seguridad Alimentaria y Nutricional</a:t>
                      </a:r>
                      <a:endParaRPr lang="es-CO" sz="800" dirty="0">
                        <a:latin typeface="Arial" panose="020B0604020202020204"/>
                        <a:ea typeface="Arial" panose="020B0604020202020204"/>
                      </a:endParaRPr>
                    </a:p>
                  </a:txBody>
                  <a:tcPr marL="33744" marR="33744" marT="0" marB="0" anchor="ctr">
                    <a:solidFill>
                      <a:schemeClr val="bg1"/>
                    </a:solidFill>
                  </a:tcPr>
                </a:tc>
                <a:tc>
                  <a:txBody>
                    <a:bodyPr/>
                    <a:lstStyle/>
                    <a:p>
                      <a:pPr algn="just">
                        <a:lnSpc>
                          <a:spcPct val="115000"/>
                        </a:lnSpc>
                        <a:spcAft>
                          <a:spcPts val="0"/>
                        </a:spcAft>
                      </a:pPr>
                      <a:r>
                        <a:rPr lang="es-CO" sz="700"/>
                        <a:t>Acuerdo</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029</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2011-11-27</a:t>
                      </a:r>
                      <a:endParaRPr lang="es-CO" sz="800">
                        <a:latin typeface="Arial" panose="020B0604020202020204"/>
                        <a:ea typeface="Arial" panose="020B0604020202020204"/>
                      </a:endParaRPr>
                    </a:p>
                  </a:txBody>
                  <a:tcPr marL="33744" marR="33744" marT="0" marB="0" anchor="ctr">
                    <a:solidFill>
                      <a:schemeClr val="bg1"/>
                    </a:solidFill>
                  </a:tcPr>
                </a:tc>
              </a:tr>
              <a:tr h="293563">
                <a:tc>
                  <a:txBody>
                    <a:bodyPr/>
                    <a:lstStyle/>
                    <a:p>
                      <a:pPr algn="just">
                        <a:lnSpc>
                          <a:spcPct val="115000"/>
                        </a:lnSpc>
                        <a:spcAft>
                          <a:spcPts val="0"/>
                        </a:spcAft>
                      </a:pPr>
                      <a:r>
                        <a:rPr lang="es-CO" sz="700"/>
                        <a:t>Secretaría de Salud</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dirty="0"/>
                        <a:t>Política Pública Saludable MIS Maternidad e Infancia Segura</a:t>
                      </a:r>
                      <a:endParaRPr lang="es-CO" sz="800" dirty="0">
                        <a:latin typeface="Arial" panose="020B0604020202020204"/>
                        <a:ea typeface="Arial" panose="020B0604020202020204"/>
                      </a:endParaRPr>
                    </a:p>
                  </a:txBody>
                  <a:tcPr marL="33744" marR="33744" marT="0" marB="0" anchor="b">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07</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2014-07-29</a:t>
                      </a:r>
                      <a:endParaRPr lang="es-CO" sz="800">
                        <a:latin typeface="Arial" panose="020B0604020202020204"/>
                        <a:ea typeface="Arial" panose="020B0604020202020204"/>
                      </a:endParaRPr>
                    </a:p>
                  </a:txBody>
                  <a:tcPr marL="33744" marR="33744" marT="0" marB="0" anchor="ctr">
                    <a:solidFill>
                      <a:schemeClr val="bg1"/>
                    </a:solidFill>
                  </a:tcPr>
                </a:tc>
              </a:tr>
              <a:tr h="293563">
                <a:tc>
                  <a:txBody>
                    <a:bodyPr/>
                    <a:lstStyle/>
                    <a:p>
                      <a:pPr algn="just">
                        <a:lnSpc>
                          <a:spcPct val="115000"/>
                        </a:lnSpc>
                        <a:spcAft>
                          <a:spcPts val="0"/>
                        </a:spcAft>
                      </a:pPr>
                      <a:r>
                        <a:rPr lang="es-CO" sz="700"/>
                        <a:t>Secretaría de Salud</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a:t>Política Pública de Situación de Discapacidad</a:t>
                      </a:r>
                      <a:endParaRPr lang="es-CO" sz="800">
                        <a:latin typeface="Arial" panose="020B0604020202020204"/>
                        <a:ea typeface="Arial" panose="020B0604020202020204"/>
                      </a:endParaRPr>
                    </a:p>
                  </a:txBody>
                  <a:tcPr marL="33744" marR="33744" marT="0" marB="0" anchor="b">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014</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2009-04-13</a:t>
                      </a:r>
                      <a:endParaRPr lang="es-CO" sz="800">
                        <a:latin typeface="Arial" panose="020B0604020202020204"/>
                        <a:ea typeface="Arial" panose="020B0604020202020204"/>
                      </a:endParaRPr>
                    </a:p>
                  </a:txBody>
                  <a:tcPr marL="33744" marR="33744" marT="0" marB="0" anchor="ctr">
                    <a:solidFill>
                      <a:schemeClr val="bg1"/>
                    </a:solidFill>
                  </a:tcPr>
                </a:tc>
              </a:tr>
              <a:tr h="293563">
                <a:tc>
                  <a:txBody>
                    <a:bodyPr/>
                    <a:lstStyle/>
                    <a:p>
                      <a:pPr algn="just">
                        <a:lnSpc>
                          <a:spcPct val="115000"/>
                        </a:lnSpc>
                        <a:spcAft>
                          <a:spcPts val="0"/>
                        </a:spcAft>
                      </a:pPr>
                      <a:r>
                        <a:rPr lang="es-CO" sz="700"/>
                        <a:t>Secretaría de Educación</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a:t>Política Pública de Educación</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054</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2009-12-18</a:t>
                      </a:r>
                      <a:endParaRPr lang="es-CO" sz="800">
                        <a:latin typeface="Arial" panose="020B0604020202020204"/>
                        <a:ea typeface="Arial" panose="020B0604020202020204"/>
                      </a:endParaRPr>
                    </a:p>
                  </a:txBody>
                  <a:tcPr marL="33744" marR="33744" marT="0" marB="0" anchor="ctr">
                    <a:solidFill>
                      <a:schemeClr val="bg1"/>
                    </a:solidFill>
                  </a:tcPr>
                </a:tc>
              </a:tr>
              <a:tr h="293563">
                <a:tc>
                  <a:txBody>
                    <a:bodyPr/>
                    <a:lstStyle/>
                    <a:p>
                      <a:pPr algn="just">
                        <a:lnSpc>
                          <a:spcPct val="115000"/>
                        </a:lnSpc>
                        <a:spcAft>
                          <a:spcPts val="0"/>
                        </a:spcAft>
                      </a:pPr>
                      <a:r>
                        <a:rPr lang="es-CO" sz="700"/>
                        <a:t>Gerencia de Progreso e Inclusión Social</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a:t>Política Pública de la Población Afrobellanita</a:t>
                      </a:r>
                      <a:endParaRPr lang="es-CO" sz="800">
                        <a:latin typeface="Arial" panose="020B0604020202020204"/>
                        <a:ea typeface="Arial" panose="020B0604020202020204"/>
                      </a:endParaRPr>
                    </a:p>
                  </a:txBody>
                  <a:tcPr marL="33744" marR="33744" marT="0" marB="0" anchor="b">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047</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2008-12-20</a:t>
                      </a:r>
                      <a:endParaRPr lang="es-CO" sz="800">
                        <a:latin typeface="Arial" panose="020B0604020202020204"/>
                        <a:ea typeface="Arial" panose="020B0604020202020204"/>
                      </a:endParaRPr>
                    </a:p>
                  </a:txBody>
                  <a:tcPr marL="33744" marR="33744" marT="0" marB="0" anchor="ctr">
                    <a:solidFill>
                      <a:schemeClr val="bg1"/>
                    </a:solidFill>
                  </a:tcPr>
                </a:tc>
              </a:tr>
              <a:tr h="293563">
                <a:tc>
                  <a:txBody>
                    <a:bodyPr/>
                    <a:lstStyle/>
                    <a:p>
                      <a:pPr algn="just">
                        <a:lnSpc>
                          <a:spcPct val="115000"/>
                        </a:lnSpc>
                        <a:spcAft>
                          <a:spcPts val="0"/>
                        </a:spcAft>
                      </a:pPr>
                      <a:r>
                        <a:rPr lang="es-CO" sz="700"/>
                        <a:t>Gerencia de Progreso e Inclusión Social</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a:t>Política Pública para la Protección Integral de la Niñez y la Adolescencia </a:t>
                      </a:r>
                      <a:endParaRPr lang="es-CO" sz="800">
                        <a:latin typeface="Arial" panose="020B0604020202020204"/>
                        <a:ea typeface="Arial" panose="020B0604020202020204"/>
                      </a:endParaRPr>
                    </a:p>
                  </a:txBody>
                  <a:tcPr marL="33744" marR="33744" marT="0" marB="0" anchor="b">
                    <a:solidFill>
                      <a:schemeClr val="bg1"/>
                    </a:solidFill>
                  </a:tcPr>
                </a:tc>
                <a:tc>
                  <a:txBody>
                    <a:bodyPr/>
                    <a:lstStyle/>
                    <a:p>
                      <a:pPr algn="just">
                        <a:lnSpc>
                          <a:spcPct val="115000"/>
                        </a:lnSpc>
                        <a:spcAft>
                          <a:spcPts val="0"/>
                        </a:spcAft>
                      </a:pPr>
                      <a:r>
                        <a:rPr lang="es-CO" sz="700" dirty="0"/>
                        <a:t>Acuerdo </a:t>
                      </a:r>
                      <a:endParaRPr lang="es-CO" sz="800" dirty="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046</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2008-12-20</a:t>
                      </a:r>
                      <a:endParaRPr lang="es-CO" sz="800">
                        <a:latin typeface="Arial" panose="020B0604020202020204"/>
                        <a:ea typeface="Arial" panose="020B0604020202020204"/>
                      </a:endParaRPr>
                    </a:p>
                  </a:txBody>
                  <a:tcPr marL="33744" marR="33744" marT="0" marB="0" anchor="ctr">
                    <a:solidFill>
                      <a:schemeClr val="bg1"/>
                    </a:solidFill>
                  </a:tcPr>
                </a:tc>
              </a:tr>
              <a:tr h="293563">
                <a:tc>
                  <a:txBody>
                    <a:bodyPr/>
                    <a:lstStyle/>
                    <a:p>
                      <a:pPr algn="just">
                        <a:lnSpc>
                          <a:spcPct val="115000"/>
                        </a:lnSpc>
                        <a:spcAft>
                          <a:spcPts val="0"/>
                        </a:spcAft>
                      </a:pPr>
                      <a:r>
                        <a:rPr lang="es-CO" sz="700"/>
                        <a:t>Gerencia de Progreso e Inclusión Social</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nSpc>
                          <a:spcPct val="115000"/>
                        </a:lnSpc>
                        <a:spcAft>
                          <a:spcPts val="0"/>
                        </a:spcAft>
                      </a:pPr>
                      <a:r>
                        <a:rPr lang="es-CO" sz="700"/>
                        <a:t>Política Pública para las Mujeres del Municipio de Bello</a:t>
                      </a:r>
                      <a:endParaRPr lang="es-CO" sz="800">
                        <a:latin typeface="Arial" panose="020B0604020202020204"/>
                        <a:ea typeface="Arial" panose="020B0604020202020204"/>
                      </a:endParaRPr>
                    </a:p>
                  </a:txBody>
                  <a:tcPr marL="33744" marR="33744" marT="0" marB="0" anchor="b">
                    <a:solidFill>
                      <a:schemeClr val="bg1"/>
                    </a:solidFill>
                  </a:tcPr>
                </a:tc>
                <a:tc>
                  <a:txBody>
                    <a:bodyPr/>
                    <a:lstStyle/>
                    <a:p>
                      <a:pPr algn="just">
                        <a:lnSpc>
                          <a:spcPct val="115000"/>
                        </a:lnSpc>
                        <a:spcAft>
                          <a:spcPts val="0"/>
                        </a:spcAft>
                      </a:pPr>
                      <a:r>
                        <a:rPr lang="es-CO" sz="700"/>
                        <a:t>Acuerdo </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021</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2017-11-28</a:t>
                      </a:r>
                      <a:endParaRPr lang="es-CO" sz="800">
                        <a:latin typeface="Arial" panose="020B0604020202020204"/>
                        <a:ea typeface="Arial" panose="020B0604020202020204"/>
                      </a:endParaRPr>
                    </a:p>
                  </a:txBody>
                  <a:tcPr marL="33744" marR="33744" marT="0" marB="0" anchor="ctr">
                    <a:solidFill>
                      <a:schemeClr val="bg1"/>
                    </a:solidFill>
                  </a:tcPr>
                </a:tc>
              </a:tr>
              <a:tr h="293563">
                <a:tc rowSpan="2">
                  <a:txBody>
                    <a:bodyPr/>
                    <a:lstStyle/>
                    <a:p>
                      <a:pPr algn="l">
                        <a:lnSpc>
                          <a:spcPct val="115000"/>
                        </a:lnSpc>
                        <a:spcAft>
                          <a:spcPts val="0"/>
                        </a:spcAft>
                      </a:pPr>
                      <a:r>
                        <a:rPr lang="es-CO" sz="700" dirty="0"/>
                        <a:t>Gerencia de Progreso e Inclusión Social</a:t>
                      </a:r>
                      <a:endParaRPr lang="es-CO" sz="800" dirty="0">
                        <a:latin typeface="Arial" panose="020B0604020202020204"/>
                        <a:ea typeface="Arial" panose="020B0604020202020204"/>
                      </a:endParaRPr>
                    </a:p>
                  </a:txBody>
                  <a:tcPr marL="33744" marR="33744" marT="0" marB="0" anchor="ctr">
                    <a:solidFill>
                      <a:schemeClr val="bg1"/>
                    </a:solidFill>
                  </a:tcPr>
                </a:tc>
                <a:tc>
                  <a:txBody>
                    <a:bodyPr/>
                    <a:lstStyle/>
                    <a:p>
                      <a:pPr algn="l">
                        <a:lnSpc>
                          <a:spcPct val="115000"/>
                        </a:lnSpc>
                        <a:spcAft>
                          <a:spcPts val="0"/>
                        </a:spcAft>
                      </a:pPr>
                      <a:r>
                        <a:rPr lang="es-CO" sz="700"/>
                        <a:t>Política Pública para generar empleo y garantizar el derecho a un trabajo digno y decente</a:t>
                      </a:r>
                      <a:endParaRPr lang="es-CO" sz="800">
                        <a:latin typeface="Arial" panose="020B0604020202020204"/>
                        <a:ea typeface="Arial" panose="020B0604020202020204"/>
                      </a:endParaRPr>
                    </a:p>
                  </a:txBody>
                  <a:tcPr marL="33744" marR="33744" marT="0" marB="0" anchor="b">
                    <a:solidFill>
                      <a:schemeClr val="bg1"/>
                    </a:solidFill>
                  </a:tcPr>
                </a:tc>
                <a:tc>
                  <a:txBody>
                    <a:bodyPr/>
                    <a:lstStyle/>
                    <a:p>
                      <a:pPr algn="just">
                        <a:lnSpc>
                          <a:spcPct val="115000"/>
                        </a:lnSpc>
                        <a:spcAft>
                          <a:spcPts val="0"/>
                        </a:spcAft>
                      </a:pPr>
                      <a:r>
                        <a:rPr lang="es-CO" sz="700"/>
                        <a:t>Acuerdo</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005</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a:t>2017-04-18</a:t>
                      </a:r>
                      <a:endParaRPr lang="es-CO" sz="800">
                        <a:latin typeface="Arial" panose="020B0604020202020204"/>
                        <a:ea typeface="Arial" panose="020B0604020202020204"/>
                      </a:endParaRPr>
                    </a:p>
                  </a:txBody>
                  <a:tcPr marL="33744" marR="33744" marT="0" marB="0" anchor="ctr">
                    <a:solidFill>
                      <a:schemeClr val="bg1"/>
                    </a:solidFill>
                  </a:tcPr>
                </a:tc>
              </a:tr>
              <a:tr h="293563">
                <a:tc vMerge="1">
                  <a:txBody>
                    <a:bodyPr/>
                    <a:lstStyle/>
                    <a:p>
                      <a:endParaRPr lang="es-ES"/>
                    </a:p>
                  </a:txBody>
                  <a:tcPr/>
                </a:tc>
                <a:tc>
                  <a:txBody>
                    <a:bodyPr/>
                    <a:lstStyle/>
                    <a:p>
                      <a:pPr algn="l">
                        <a:lnSpc>
                          <a:spcPct val="115000"/>
                        </a:lnSpc>
                        <a:spcAft>
                          <a:spcPts val="0"/>
                        </a:spcAft>
                      </a:pPr>
                      <a:r>
                        <a:rPr lang="es-CO" sz="700" dirty="0"/>
                        <a:t>Modifica el Acuerdo N° 005 de 2017</a:t>
                      </a:r>
                      <a:endParaRPr lang="es-CO" sz="800" dirty="0">
                        <a:latin typeface="Arial" panose="020B0604020202020204"/>
                        <a:ea typeface="Arial" panose="020B0604020202020204"/>
                      </a:endParaRPr>
                    </a:p>
                  </a:txBody>
                  <a:tcPr marL="33744" marR="33744" marT="0" marB="0" anchor="b">
                    <a:solidFill>
                      <a:schemeClr val="bg1"/>
                    </a:solidFill>
                  </a:tcPr>
                </a:tc>
                <a:tc>
                  <a:txBody>
                    <a:bodyPr/>
                    <a:lstStyle/>
                    <a:p>
                      <a:pPr>
                        <a:lnSpc>
                          <a:spcPct val="115000"/>
                        </a:lnSpc>
                        <a:spcAft>
                          <a:spcPts val="0"/>
                        </a:spcAft>
                      </a:pPr>
                      <a:r>
                        <a:rPr lang="es-CO" sz="700"/>
                        <a:t>Acuerdo</a:t>
                      </a:r>
                      <a:endParaRPr lang="es-CO" sz="800">
                        <a:latin typeface="Arial" panose="020B0604020202020204"/>
                        <a:ea typeface="Arial" panose="020B0604020202020204"/>
                      </a:endParaRPr>
                    </a:p>
                  </a:txBody>
                  <a:tcPr marL="33744" marR="33744" marT="0" marB="0" anchor="b">
                    <a:solidFill>
                      <a:schemeClr val="bg1"/>
                    </a:solidFill>
                  </a:tcPr>
                </a:tc>
                <a:tc>
                  <a:txBody>
                    <a:bodyPr/>
                    <a:lstStyle/>
                    <a:p>
                      <a:pPr algn="ctr">
                        <a:lnSpc>
                          <a:spcPct val="115000"/>
                        </a:lnSpc>
                        <a:spcAft>
                          <a:spcPts val="0"/>
                        </a:spcAft>
                      </a:pPr>
                      <a:r>
                        <a:rPr lang="es-CO" sz="700"/>
                        <a:t>022</a:t>
                      </a:r>
                      <a:endParaRPr lang="es-CO" sz="800">
                        <a:latin typeface="Arial" panose="020B0604020202020204"/>
                        <a:ea typeface="Arial" panose="020B0604020202020204"/>
                      </a:endParaRPr>
                    </a:p>
                  </a:txBody>
                  <a:tcPr marL="33744" marR="33744" marT="0" marB="0" anchor="ctr">
                    <a:solidFill>
                      <a:schemeClr val="bg1"/>
                    </a:solidFill>
                  </a:tcPr>
                </a:tc>
                <a:tc>
                  <a:txBody>
                    <a:bodyPr/>
                    <a:lstStyle/>
                    <a:p>
                      <a:pPr algn="ctr">
                        <a:lnSpc>
                          <a:spcPct val="115000"/>
                        </a:lnSpc>
                        <a:spcAft>
                          <a:spcPts val="0"/>
                        </a:spcAft>
                      </a:pPr>
                      <a:r>
                        <a:rPr lang="es-CO" sz="700" dirty="0"/>
                        <a:t>2018-11-28</a:t>
                      </a:r>
                      <a:endParaRPr lang="es-CO" sz="800" dirty="0">
                        <a:latin typeface="Arial" panose="020B0604020202020204"/>
                        <a:ea typeface="Arial" panose="020B0604020202020204"/>
                      </a:endParaRPr>
                    </a:p>
                  </a:txBody>
                  <a:tcPr marL="33744" marR="33744" marT="0" marB="0" anchor="ctr">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sp>
        <p:nvSpPr>
          <p:cNvPr id="2" name="Título 1"/>
          <p:cNvSpPr>
            <a:spLocks noGrp="1"/>
          </p:cNvSpPr>
          <p:nvPr>
            <p:ph type="title"/>
          </p:nvPr>
        </p:nvSpPr>
        <p:spPr>
          <a:xfrm>
            <a:off x="612268" y="190691"/>
            <a:ext cx="6856052" cy="876994"/>
          </a:xfrm>
        </p:spPr>
        <p:txBody>
          <a:bodyPr>
            <a:noAutofit/>
          </a:bodyPr>
          <a:lstStyle/>
          <a:p>
            <a:r>
              <a:rPr lang="es-CO" sz="2000" b="1" i="1" dirty="0">
                <a:solidFill>
                  <a:schemeClr val="accent5">
                    <a:lumMod val="50000"/>
                  </a:schemeClr>
                </a:solidFill>
                <a:latin typeface="Roboto"/>
                <a:cs typeface="Calibri Light" panose="020F0302020204030204"/>
              </a:rPr>
              <a:t>PLAN DE ACCIÓN 2020 </a:t>
            </a:r>
            <a:br>
              <a:rPr lang="es-CO" sz="20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Fortalecimiento institucional y liderazgo</a:t>
            </a:r>
            <a:endParaRPr lang="es-ES" sz="3200" i="1" dirty="0">
              <a:solidFill>
                <a:schemeClr val="accent5">
                  <a:lumMod val="50000"/>
                </a:schemeClr>
              </a:solidFill>
              <a:latin typeface="Calibri Light" panose="020F0302020204030204"/>
              <a:cs typeface="Calibri Light" panose="020F0302020204030204"/>
            </a:endParaRPr>
          </a:p>
        </p:txBody>
      </p:sp>
      <p:graphicFrame>
        <p:nvGraphicFramePr>
          <p:cNvPr id="5" name="4 Tabla"/>
          <p:cNvGraphicFramePr>
            <a:graphicFrameLocks noGrp="1"/>
          </p:cNvGraphicFramePr>
          <p:nvPr/>
        </p:nvGraphicFramePr>
        <p:xfrm>
          <a:off x="828135" y="1086926"/>
          <a:ext cx="7530860" cy="3812877"/>
        </p:xfrm>
        <a:graphic>
          <a:graphicData uri="http://schemas.openxmlformats.org/drawingml/2006/table">
            <a:tbl>
              <a:tblPr>
                <a:tableStyleId>{35758FB7-9AC5-4552-8A53-C91805E547FA}</a:tableStyleId>
              </a:tblPr>
              <a:tblGrid>
                <a:gridCol w="2200828"/>
                <a:gridCol w="1437574"/>
                <a:gridCol w="2413505"/>
                <a:gridCol w="461744"/>
                <a:gridCol w="1017209"/>
              </a:tblGrid>
              <a:tr h="356594">
                <a:tc>
                  <a:txBody>
                    <a:bodyPr/>
                    <a:lstStyle/>
                    <a:p>
                      <a:pPr algn="ctr">
                        <a:lnSpc>
                          <a:spcPct val="115000"/>
                        </a:lnSpc>
                        <a:spcAft>
                          <a:spcPts val="0"/>
                        </a:spcAft>
                      </a:pPr>
                      <a:r>
                        <a:rPr lang="es-CO" sz="1000" b="1" dirty="0">
                          <a:solidFill>
                            <a:schemeClr val="bg1"/>
                          </a:solidFill>
                        </a:rPr>
                        <a:t>LÍNEA ESTRATÉGICA</a:t>
                      </a:r>
                      <a:endParaRPr lang="es-CO" sz="1000" b="1" dirty="0">
                        <a:solidFill>
                          <a:schemeClr val="bg1"/>
                        </a:solidFill>
                        <a:latin typeface="Arial" panose="020B0604020202020204"/>
                        <a:ea typeface="Arial" panose="020B0604020202020204"/>
                        <a:cs typeface="Times New Roman" panose="02020603050405020304"/>
                      </a:endParaRPr>
                    </a:p>
                  </a:txBody>
                  <a:tcPr marL="26028" marR="26028" marT="0" marB="0" anchor="ctr">
                    <a:solidFill>
                      <a:srgbClr val="00B0F0"/>
                    </a:solidFill>
                  </a:tcPr>
                </a:tc>
                <a:tc>
                  <a:txBody>
                    <a:bodyPr/>
                    <a:lstStyle/>
                    <a:p>
                      <a:pPr algn="ctr">
                        <a:lnSpc>
                          <a:spcPct val="115000"/>
                        </a:lnSpc>
                        <a:spcAft>
                          <a:spcPts val="0"/>
                        </a:spcAft>
                      </a:pPr>
                      <a:r>
                        <a:rPr lang="es-CO" sz="1000" b="1" dirty="0">
                          <a:solidFill>
                            <a:schemeClr val="bg1"/>
                          </a:solidFill>
                        </a:rPr>
                        <a:t>PROGRAMA</a:t>
                      </a:r>
                      <a:endParaRPr lang="es-CO" sz="1000" b="1" dirty="0">
                        <a:solidFill>
                          <a:schemeClr val="bg1"/>
                        </a:solidFill>
                        <a:latin typeface="Arial" panose="020B0604020202020204"/>
                        <a:ea typeface="Arial" panose="020B0604020202020204"/>
                        <a:cs typeface="Times New Roman" panose="02020603050405020304"/>
                      </a:endParaRPr>
                    </a:p>
                  </a:txBody>
                  <a:tcPr marL="26028" marR="26028" marT="0" marB="0" anchor="ctr">
                    <a:solidFill>
                      <a:srgbClr val="00B0F0"/>
                    </a:solidFill>
                  </a:tcPr>
                </a:tc>
                <a:tc>
                  <a:txBody>
                    <a:bodyPr/>
                    <a:lstStyle/>
                    <a:p>
                      <a:pPr algn="ctr">
                        <a:lnSpc>
                          <a:spcPct val="115000"/>
                        </a:lnSpc>
                        <a:spcAft>
                          <a:spcPts val="0"/>
                        </a:spcAft>
                      </a:pPr>
                      <a:r>
                        <a:rPr lang="es-CO" sz="1000" b="1" dirty="0">
                          <a:solidFill>
                            <a:schemeClr val="bg1"/>
                          </a:solidFill>
                        </a:rPr>
                        <a:t>ACTIVIDAD</a:t>
                      </a:r>
                      <a:endParaRPr lang="es-CO" sz="1000" b="1" dirty="0">
                        <a:solidFill>
                          <a:schemeClr val="bg1"/>
                        </a:solidFill>
                        <a:latin typeface="Arial" panose="020B0604020202020204"/>
                        <a:ea typeface="Arial" panose="020B0604020202020204"/>
                        <a:cs typeface="Times New Roman" panose="02020603050405020304"/>
                      </a:endParaRPr>
                    </a:p>
                  </a:txBody>
                  <a:tcPr marL="26028" marR="26028" marT="0" marB="0" anchor="ctr">
                    <a:solidFill>
                      <a:srgbClr val="00B0F0"/>
                    </a:solidFill>
                  </a:tcPr>
                </a:tc>
                <a:tc>
                  <a:txBody>
                    <a:bodyPr/>
                    <a:lstStyle/>
                    <a:p>
                      <a:pPr algn="ctr">
                        <a:lnSpc>
                          <a:spcPct val="115000"/>
                        </a:lnSpc>
                        <a:spcAft>
                          <a:spcPts val="0"/>
                        </a:spcAft>
                      </a:pPr>
                      <a:r>
                        <a:rPr lang="es-CO" sz="1000" b="1" dirty="0">
                          <a:solidFill>
                            <a:schemeClr val="bg1"/>
                          </a:solidFill>
                        </a:rPr>
                        <a:t>PLAZO</a:t>
                      </a:r>
                      <a:endParaRPr lang="es-CO" sz="1000" b="1" dirty="0">
                        <a:solidFill>
                          <a:schemeClr val="bg1"/>
                        </a:solidFill>
                        <a:latin typeface="Arial" panose="020B0604020202020204"/>
                        <a:ea typeface="Arial" panose="020B0604020202020204"/>
                        <a:cs typeface="Times New Roman" panose="02020603050405020304"/>
                      </a:endParaRPr>
                    </a:p>
                  </a:txBody>
                  <a:tcPr marL="26028" marR="26028" marT="0" marB="0" anchor="ctr">
                    <a:solidFill>
                      <a:srgbClr val="00B0F0"/>
                    </a:solidFill>
                  </a:tcPr>
                </a:tc>
                <a:tc>
                  <a:txBody>
                    <a:bodyPr/>
                    <a:lstStyle/>
                    <a:p>
                      <a:pPr algn="ctr">
                        <a:lnSpc>
                          <a:spcPct val="115000"/>
                        </a:lnSpc>
                        <a:spcAft>
                          <a:spcPts val="0"/>
                        </a:spcAft>
                      </a:pPr>
                      <a:r>
                        <a:rPr lang="es-CO" sz="1000" b="1" dirty="0">
                          <a:solidFill>
                            <a:schemeClr val="bg1"/>
                          </a:solidFill>
                        </a:rPr>
                        <a:t>% DE CUMPLIMIENTO</a:t>
                      </a:r>
                      <a:endParaRPr lang="es-CO" sz="1000" b="1" dirty="0">
                        <a:solidFill>
                          <a:schemeClr val="bg1"/>
                        </a:solidFill>
                        <a:latin typeface="Arial" panose="020B0604020202020204"/>
                        <a:ea typeface="Arial" panose="020B0604020202020204"/>
                        <a:cs typeface="Times New Roman" panose="02020603050405020304"/>
                      </a:endParaRPr>
                    </a:p>
                  </a:txBody>
                  <a:tcPr marL="26028" marR="26028" marT="0" marB="0" anchor="ctr">
                    <a:solidFill>
                      <a:srgbClr val="00B0F0"/>
                    </a:solidFill>
                  </a:tcPr>
                </a:tc>
              </a:tr>
              <a:tr h="406622">
                <a:tc rowSpan="5">
                  <a:txBody>
                    <a:bodyPr/>
                    <a:lstStyle/>
                    <a:p>
                      <a:pPr algn="ctr">
                        <a:lnSpc>
                          <a:spcPct val="115000"/>
                        </a:lnSpc>
                        <a:spcAft>
                          <a:spcPts val="0"/>
                        </a:spcAft>
                      </a:pPr>
                      <a:r>
                        <a:rPr lang="es-CO" sz="1000" b="1" dirty="0">
                          <a:solidFill>
                            <a:schemeClr val="bg1"/>
                          </a:solidFill>
                        </a:rPr>
                        <a:t>FORTALECIMIENTO INSTITUCIONAL Y LIDERAZGO</a:t>
                      </a:r>
                      <a:endParaRPr lang="es-CO" sz="1000" b="1" dirty="0">
                        <a:solidFill>
                          <a:schemeClr val="bg1"/>
                        </a:solidFill>
                        <a:latin typeface="Arial" panose="020B0604020202020204"/>
                        <a:ea typeface="Arial" panose="020B0604020202020204"/>
                        <a:cs typeface="Times New Roman" panose="02020603050405020304"/>
                      </a:endParaRPr>
                    </a:p>
                  </a:txBody>
                  <a:tcPr marL="26028" marR="26028" marT="0" marB="0" anchor="ctr">
                    <a:solidFill>
                      <a:srgbClr val="00B0F0"/>
                    </a:solidFill>
                  </a:tcPr>
                </a:tc>
                <a:tc rowSpan="5">
                  <a:txBody>
                    <a:bodyPr/>
                    <a:lstStyle/>
                    <a:p>
                      <a:pPr algn="ctr">
                        <a:lnSpc>
                          <a:spcPct val="115000"/>
                        </a:lnSpc>
                        <a:spcAft>
                          <a:spcPts val="0"/>
                        </a:spcAft>
                      </a:pPr>
                      <a:r>
                        <a:rPr lang="es-CO" sz="900" dirty="0"/>
                        <a:t>COMUNICACIÓN Y RELACIONES PÚBLICAS</a:t>
                      </a:r>
                      <a:endParaRPr lang="es-CO" sz="900" dirty="0">
                        <a:latin typeface="Arial" panose="020B0604020202020204"/>
                        <a:ea typeface="Arial" panose="020B0604020202020204"/>
                        <a:cs typeface="Times New Roman" panose="02020603050405020304"/>
                      </a:endParaRPr>
                    </a:p>
                  </a:txBody>
                  <a:tcPr marL="26028" marR="26028" marT="0" marB="0" anchor="ctr">
                    <a:solidFill>
                      <a:schemeClr val="bg1"/>
                    </a:solidFill>
                  </a:tcPr>
                </a:tc>
                <a:tc>
                  <a:txBody>
                    <a:bodyPr/>
                    <a:lstStyle/>
                    <a:p>
                      <a:pPr algn="just">
                        <a:lnSpc>
                          <a:spcPct val="115000"/>
                        </a:lnSpc>
                        <a:spcAft>
                          <a:spcPts val="0"/>
                        </a:spcAft>
                      </a:pPr>
                      <a:r>
                        <a:rPr lang="es-CO" sz="900" dirty="0"/>
                        <a:t>Realizar por lo menos (dos) 2 campañas de fortalecimiento de identidad corporativa</a:t>
                      </a:r>
                      <a:endParaRPr lang="es-CO" sz="900" dirty="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just">
                        <a:lnSpc>
                          <a:spcPct val="115000"/>
                        </a:lnSpc>
                        <a:spcAft>
                          <a:spcPts val="0"/>
                        </a:spcAft>
                      </a:pPr>
                      <a:r>
                        <a:rPr lang="es-CO" sz="900" dirty="0"/>
                        <a:t>Enero-</a:t>
                      </a:r>
                      <a:r>
                        <a:rPr lang="es-CO" sz="900" dirty="0" err="1"/>
                        <a:t>Dic</a:t>
                      </a:r>
                      <a:endParaRPr lang="es-CO" sz="900" dirty="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028" marR="26028" marT="0" marB="0">
                    <a:solidFill>
                      <a:schemeClr val="bg1"/>
                    </a:solidFill>
                  </a:tcPr>
                </a:tc>
              </a:tr>
              <a:tr h="711589">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dirty="0"/>
                        <a:t>Realizar difundir el cubrimiento Periodístico, el registro fotográfico y/o audiovisual de por lo menos (10) sesiones descentralizadas.</a:t>
                      </a:r>
                      <a:endParaRPr lang="es-CO" sz="900" dirty="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just">
                        <a:lnSpc>
                          <a:spcPct val="115000"/>
                        </a:lnSpc>
                        <a:spcAft>
                          <a:spcPts val="0"/>
                        </a:spcAft>
                      </a:pPr>
                      <a:r>
                        <a:rPr lang="es-CO" sz="900"/>
                        <a:t>Enero-Dic</a:t>
                      </a:r>
                      <a:endParaRPr lang="es-CO" sz="90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028" marR="26028" marT="0" marB="0">
                    <a:solidFill>
                      <a:schemeClr val="bg1"/>
                    </a:solidFill>
                  </a:tcPr>
                </a:tc>
              </a:tr>
              <a:tr h="609931">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dirty="0"/>
                        <a:t>Organizar por lo menos (1) evento interno para funcionarios y/o concejales dentro del plan de bienestar laboral.</a:t>
                      </a:r>
                      <a:endParaRPr lang="es-CO" sz="900" dirty="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just">
                        <a:lnSpc>
                          <a:spcPct val="115000"/>
                        </a:lnSpc>
                        <a:spcAft>
                          <a:spcPts val="0"/>
                        </a:spcAft>
                      </a:pPr>
                      <a:r>
                        <a:rPr lang="es-CO" sz="900" dirty="0"/>
                        <a:t>Enero-</a:t>
                      </a:r>
                      <a:r>
                        <a:rPr lang="es-CO" sz="900" dirty="0" err="1"/>
                        <a:t>Dic</a:t>
                      </a:r>
                      <a:endParaRPr lang="es-CO" sz="900" dirty="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028" marR="26028" marT="0" marB="0">
                    <a:solidFill>
                      <a:schemeClr val="bg1"/>
                    </a:solidFill>
                  </a:tcPr>
                </a:tc>
              </a:tr>
              <a:tr h="914898">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a:t>Organización por lo menos (3) eventos externos, reconocimiento a personas o empresas, dentro de los parámetros estipulados por la Mesa Directiva.</a:t>
                      </a:r>
                      <a:endParaRPr lang="es-CO" sz="90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just">
                        <a:lnSpc>
                          <a:spcPct val="115000"/>
                        </a:lnSpc>
                        <a:spcAft>
                          <a:spcPts val="0"/>
                        </a:spcAft>
                      </a:pPr>
                      <a:r>
                        <a:rPr lang="es-CO" sz="900" dirty="0"/>
                        <a:t>Enero-</a:t>
                      </a:r>
                      <a:r>
                        <a:rPr lang="es-CO" sz="900" dirty="0" err="1"/>
                        <a:t>Dic</a:t>
                      </a:r>
                      <a:endParaRPr lang="es-CO" sz="900" dirty="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028" marR="26028" marT="0" marB="0">
                    <a:solidFill>
                      <a:schemeClr val="bg1"/>
                    </a:solidFill>
                  </a:tcPr>
                </a:tc>
              </a:tr>
              <a:tr h="813243">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900"/>
                        <a:t>Realizar por lo menos (1) campaña de promoción a la corporación, en medios de comunicación tradicional sea radio, tv o prensa.</a:t>
                      </a:r>
                      <a:endParaRPr lang="es-CO" sz="90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just">
                        <a:lnSpc>
                          <a:spcPct val="115000"/>
                        </a:lnSpc>
                        <a:spcAft>
                          <a:spcPts val="0"/>
                        </a:spcAft>
                      </a:pPr>
                      <a:r>
                        <a:rPr lang="es-CO" sz="900"/>
                        <a:t>Enero-Dic</a:t>
                      </a:r>
                      <a:endParaRPr lang="es-CO" sz="900">
                        <a:latin typeface="Arial" panose="020B0604020202020204"/>
                        <a:ea typeface="Arial" panose="020B0604020202020204"/>
                        <a:cs typeface="Times New Roman" panose="02020603050405020304"/>
                      </a:endParaRPr>
                    </a:p>
                  </a:txBody>
                  <a:tcPr marL="26028" marR="26028"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028" marR="26028" marT="0" marB="0">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24176" y="1089085"/>
            <a:ext cx="472260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es-CO" sz="1400" dirty="0"/>
              <a:t>Las Políticas Públicas son decisiones políticas y acciones estratégicas que llevan a la transformación de una realidad social, estas se realizan a manera de lineamientos globales, por lo tanto, su respectiva implementación se realiza a través de los Planes decenales, los cuales pueden traducirse en el instrumento que me permite operar los lineamientos de las Políticas Públicas.</a:t>
            </a:r>
          </a:p>
          <a:p>
            <a:endParaRPr lang="es-CO" sz="1400" dirty="0"/>
          </a:p>
          <a:p>
            <a:pPr algn="just"/>
            <a:r>
              <a:rPr lang="es-CO" sz="1400" dirty="0"/>
              <a:t>De conformidad con lo anterior, se tuvo acercamiento con el Secretario de Planeación Carlos Pinto y el profesional a cargo de dichas políticas Óscar Tamayo, quienes manifestaron que no estando conformes con la aplicación y resultados de la metodología de evaluación de estas políticas, a partir de la entrada en vigencia del Plan de Desarrollo 2020-2023 se consolidará un Comité Institucional para su seguimiento, concertado con las metas del Plan de desarrollo, ya que este último es el instrumento que realmente refleja la inversión y cumplimiento de ellas.</a:t>
            </a:r>
          </a:p>
        </p:txBody>
      </p:sp>
      <p:pic>
        <p:nvPicPr>
          <p:cNvPr id="6" name="Picture 5"/>
          <p:cNvPicPr>
            <a:picLocks noChangeAspect="1" noChangeArrowheads="1"/>
          </p:cNvPicPr>
          <p:nvPr/>
        </p:nvPicPr>
        <p:blipFill>
          <a:blip r:embed="rId3" cstate="print"/>
          <a:stretch>
            <a:fillRect/>
          </a:stretch>
        </p:blipFill>
        <p:spPr bwMode="auto">
          <a:xfrm>
            <a:off x="5783709" y="1707051"/>
            <a:ext cx="3360291" cy="2054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69215" y="-43757"/>
            <a:ext cx="9207055" cy="6311391"/>
          </a:xfrm>
          <a:prstGeom prst="rect">
            <a:avLst/>
          </a:prstGeom>
        </p:spPr>
      </p:pic>
      <p:graphicFrame>
        <p:nvGraphicFramePr>
          <p:cNvPr id="8" name="7 Tabla"/>
          <p:cNvGraphicFramePr>
            <a:graphicFrameLocks noGrp="1"/>
          </p:cNvGraphicFramePr>
          <p:nvPr/>
        </p:nvGraphicFramePr>
        <p:xfrm>
          <a:off x="363733" y="1534412"/>
          <a:ext cx="8461089" cy="3855720"/>
        </p:xfrm>
        <a:graphic>
          <a:graphicData uri="http://schemas.openxmlformats.org/drawingml/2006/table">
            <a:tbl>
              <a:tblPr>
                <a:tableStyleId>{35758FB7-9AC5-4552-8A53-C91805E547FA}</a:tableStyleId>
              </a:tblPr>
              <a:tblGrid>
                <a:gridCol w="1218395"/>
                <a:gridCol w="3787184"/>
                <a:gridCol w="3455510"/>
              </a:tblGrid>
              <a:tr h="207509">
                <a:tc>
                  <a:txBody>
                    <a:bodyPr/>
                    <a:lstStyle/>
                    <a:p>
                      <a:pPr algn="just">
                        <a:lnSpc>
                          <a:spcPct val="115000"/>
                        </a:lnSpc>
                        <a:spcAft>
                          <a:spcPts val="0"/>
                        </a:spcAft>
                      </a:pPr>
                      <a:r>
                        <a:rPr lang="es-CO" sz="1000" b="1" dirty="0">
                          <a:solidFill>
                            <a:schemeClr val="bg1"/>
                          </a:solidFill>
                        </a:rPr>
                        <a:t>Número de Acuerdo Y Fecha De Expedición</a:t>
                      </a:r>
                      <a:endParaRPr lang="es-CO" sz="900" b="1" dirty="0">
                        <a:solidFill>
                          <a:schemeClr val="bg1"/>
                        </a:solidFill>
                        <a:latin typeface="Arial" panose="020B0604020202020204"/>
                        <a:ea typeface="Arial" panose="020B0604020202020204"/>
                      </a:endParaRPr>
                    </a:p>
                  </a:txBody>
                  <a:tcPr marL="9718" marR="9718" marT="0" marB="0">
                    <a:solidFill>
                      <a:srgbClr val="00B0F0"/>
                    </a:solidFill>
                  </a:tcPr>
                </a:tc>
                <a:tc>
                  <a:txBody>
                    <a:bodyPr/>
                    <a:lstStyle/>
                    <a:p>
                      <a:pPr algn="ctr">
                        <a:lnSpc>
                          <a:spcPct val="115000"/>
                        </a:lnSpc>
                        <a:spcAft>
                          <a:spcPts val="0"/>
                        </a:spcAft>
                      </a:pPr>
                      <a:r>
                        <a:rPr lang="es-CO" sz="1000" b="1" dirty="0">
                          <a:solidFill>
                            <a:schemeClr val="bg1"/>
                          </a:solidFill>
                        </a:rPr>
                        <a:t>ACUERDO</a:t>
                      </a:r>
                      <a:endParaRPr lang="es-CO" sz="900" b="1" dirty="0">
                        <a:solidFill>
                          <a:schemeClr val="bg1"/>
                        </a:solidFill>
                        <a:latin typeface="Arial" panose="020B0604020202020204"/>
                        <a:ea typeface="Arial" panose="020B0604020202020204"/>
                      </a:endParaRPr>
                    </a:p>
                  </a:txBody>
                  <a:tcPr marL="9718" marR="9718" marT="0" marB="0" anchor="ctr">
                    <a:solidFill>
                      <a:srgbClr val="00B0F0"/>
                    </a:solidFill>
                  </a:tcPr>
                </a:tc>
                <a:tc>
                  <a:txBody>
                    <a:bodyPr/>
                    <a:lstStyle/>
                    <a:p>
                      <a:pPr algn="ctr">
                        <a:lnSpc>
                          <a:spcPct val="115000"/>
                        </a:lnSpc>
                        <a:spcAft>
                          <a:spcPts val="0"/>
                        </a:spcAft>
                      </a:pPr>
                      <a:r>
                        <a:rPr lang="es-CO" sz="1000" b="1" dirty="0">
                          <a:solidFill>
                            <a:schemeClr val="bg1"/>
                          </a:solidFill>
                        </a:rPr>
                        <a:t>COSTO FISCAL ASOCIADO</a:t>
                      </a:r>
                      <a:endParaRPr lang="es-CO" sz="900" b="1" dirty="0">
                        <a:solidFill>
                          <a:schemeClr val="bg1"/>
                        </a:solidFill>
                        <a:latin typeface="Arial" panose="020B0604020202020204"/>
                        <a:ea typeface="Arial" panose="020B0604020202020204"/>
                      </a:endParaRPr>
                    </a:p>
                  </a:txBody>
                  <a:tcPr marL="9718" marR="9718" marT="0" marB="0" anchor="ctr">
                    <a:solidFill>
                      <a:srgbClr val="00B0F0"/>
                    </a:solidFill>
                  </a:tcPr>
                </a:tc>
              </a:tr>
              <a:tr h="462987">
                <a:tc>
                  <a:txBody>
                    <a:bodyPr/>
                    <a:lstStyle/>
                    <a:p>
                      <a:pPr algn="just">
                        <a:lnSpc>
                          <a:spcPct val="115000"/>
                        </a:lnSpc>
                        <a:spcAft>
                          <a:spcPts val="0"/>
                        </a:spcAft>
                      </a:pPr>
                      <a:r>
                        <a:rPr lang="es-CO" sz="800"/>
                        <a:t>001 de 29-01-2019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dirty="0"/>
                        <a:t>"Por medio del cual se modifica el Acuerdo Municipal N°011 de 1978, en virtud del cual se creó el Fondo de préstamos Comunes del Municipio de Bello y se dictan otras disposiciones"</a:t>
                      </a:r>
                      <a:endParaRPr lang="es-CO" sz="800" dirty="0">
                        <a:latin typeface="Arial" panose="020B0604020202020204"/>
                        <a:ea typeface="Arial" panose="020B0604020202020204"/>
                      </a:endParaRPr>
                    </a:p>
                  </a:txBody>
                  <a:tcPr marL="9718" marR="9718" marT="0" marB="0" anchor="ctr">
                    <a:solidFill>
                      <a:schemeClr val="bg1"/>
                    </a:solidFill>
                  </a:tcPr>
                </a:tc>
                <a:tc>
                  <a:txBody>
                    <a:bodyPr/>
                    <a:lstStyle/>
                    <a:p>
                      <a:pPr algn="just">
                        <a:lnSpc>
                          <a:spcPct val="115000"/>
                        </a:lnSpc>
                        <a:spcAft>
                          <a:spcPts val="0"/>
                        </a:spcAft>
                      </a:pPr>
                      <a:r>
                        <a:rPr lang="es-CO" sz="800"/>
                        <a:t>Monto Anual Fondo Rotatorio Préstamos Servidores Públicos: ARTICULO PRIMERO. Modificar el Artículo Primero del Acuerdo Municipal 011 de 1978, en el sentido de determinar el valor de la apropiación del Fondo de Préstamos Comunes, el aforado en el presupuesto de cada vigencia, aprobado mediante Acuerdo Municipal y que se ejecutará conforme a la situación financiera del Municipio. </a:t>
                      </a:r>
                      <a:endParaRPr lang="es-CO" sz="800">
                        <a:latin typeface="Arial" panose="020B0604020202020204"/>
                        <a:ea typeface="Arial" panose="020B0604020202020204"/>
                      </a:endParaRPr>
                    </a:p>
                  </a:txBody>
                  <a:tcPr marL="9718" marR="9718" marT="0" marB="0">
                    <a:solidFill>
                      <a:schemeClr val="bg1"/>
                    </a:solidFill>
                  </a:tcPr>
                </a:tc>
              </a:tr>
              <a:tr h="275384">
                <a:tc>
                  <a:txBody>
                    <a:bodyPr/>
                    <a:lstStyle/>
                    <a:p>
                      <a:pPr algn="just">
                        <a:lnSpc>
                          <a:spcPct val="115000"/>
                        </a:lnSpc>
                        <a:spcAft>
                          <a:spcPts val="0"/>
                        </a:spcAft>
                      </a:pPr>
                      <a:r>
                        <a:rPr lang="es-CO" sz="800"/>
                        <a:t>002 de 29-01-2019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dirty="0"/>
                        <a:t>"Por medio del cual se modifica el Acuerdo 005 de 2018, por medio del cual se autoriza al Alcalde Municipal para hacer Cesión de terrenos que sean Bienes Fiscales propiedad del Municipio y que hayan sido ocupados ilegalmente para VIS de conformidad con lo establecido en la Ley 1001 de 2005"</a:t>
                      </a:r>
                      <a:endParaRPr lang="es-CO" sz="800" dirty="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endParaRPr lang="es-CO" sz="800" dirty="0">
                        <a:solidFill>
                          <a:srgbClr val="000000"/>
                        </a:solidFill>
                        <a:latin typeface="Calibri" panose="020F0502020204030204"/>
                        <a:ea typeface="Times New Roman" panose="02020603050405020304"/>
                      </a:endParaRPr>
                    </a:p>
                  </a:txBody>
                  <a:tcPr marL="9718" marR="9718" marT="0" marB="0">
                    <a:solidFill>
                      <a:schemeClr val="bg1"/>
                    </a:solidFill>
                  </a:tcPr>
                </a:tc>
              </a:tr>
              <a:tr h="181583">
                <a:tc>
                  <a:txBody>
                    <a:bodyPr/>
                    <a:lstStyle/>
                    <a:p>
                      <a:pPr algn="just">
                        <a:lnSpc>
                          <a:spcPct val="115000"/>
                        </a:lnSpc>
                        <a:spcAft>
                          <a:spcPts val="0"/>
                        </a:spcAft>
                      </a:pPr>
                      <a:r>
                        <a:rPr lang="es-CO" sz="800"/>
                        <a:t>003 de 29-01-2019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establece el Reajuste Salarial para los Empleados Públicos que conforman la Planta de cargos del Concejo Municipal de Bello, para la Vigencia 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Debe calcularse la debida proyección para la vigencia 2021</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004 de 26-02-2019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otorga un Beneficio Temporal sobre los intereses de mora de Multas por Infracción a las Normas de Tránsito "</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 </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005 de 29-04-2019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crea el Consejo Territorial de Paz, Reconciliación y Convivencia en el Municipio de Bello".</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 </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006 de 18-06-2019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establece el Incremento Salarial de los Empleados Públicos de la Contraloría Municipal de Bello".</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Debe calcularse la debida proyección para la vigencia 2021</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007 de 23-06-2019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establece el Reajuste e Incremento Salarial para los Servidores Públicos de la Personería del Municipio de Bello Antioquia para la Vigencia 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Debe calcularse la debida proyección para la vigencia 2021</a:t>
                      </a:r>
                      <a:endParaRPr lang="es-CO" sz="800">
                        <a:latin typeface="Arial" panose="020B0604020202020204"/>
                        <a:ea typeface="Arial" panose="020B0604020202020204"/>
                      </a:endParaRPr>
                    </a:p>
                  </a:txBody>
                  <a:tcPr marL="9718" marR="9718" marT="0" marB="0">
                    <a:solidFill>
                      <a:schemeClr val="bg1"/>
                    </a:solidFill>
                  </a:tcPr>
                </a:tc>
              </a:tr>
              <a:tr h="0">
                <a:tc>
                  <a:txBody>
                    <a:bodyPr/>
                    <a:lstStyle/>
                    <a:p>
                      <a:pPr algn="just">
                        <a:lnSpc>
                          <a:spcPct val="115000"/>
                        </a:lnSpc>
                        <a:spcAft>
                          <a:spcPts val="0"/>
                        </a:spcAft>
                      </a:pPr>
                      <a:r>
                        <a:rPr lang="es-CO" sz="800"/>
                        <a:t>008 de 25-06-2019</a:t>
                      </a:r>
                      <a:endParaRPr lang="es-CO" sz="800">
                        <a:latin typeface="Arial" panose="020B0604020202020204"/>
                        <a:ea typeface="Arial" panose="020B0604020202020204"/>
                      </a:endParaRPr>
                    </a:p>
                  </a:txBody>
                  <a:tcPr marL="9718" marR="9718" marT="0" marB="0">
                    <a:solidFill>
                      <a:schemeClr val="bg1"/>
                    </a:solidFill>
                  </a:tcPr>
                </a:tc>
                <a:tc>
                  <a:txBody>
                    <a:bodyPr/>
                    <a:lstStyle/>
                    <a:p>
                      <a:pPr>
                        <a:lnSpc>
                          <a:spcPct val="115000"/>
                        </a:lnSpc>
                        <a:spcAft>
                          <a:spcPts val="0"/>
                        </a:spcAft>
                      </a:pPr>
                      <a:r>
                        <a:rPr lang="es-CO" sz="800"/>
                        <a:t>“Por medio de cual se conceden facultades Pro-Tempore al Alcalde Municipal".</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 </a:t>
                      </a:r>
                      <a:endParaRPr lang="es-CO" sz="800">
                        <a:latin typeface="Arial" panose="020B0604020202020204"/>
                        <a:ea typeface="Arial" panose="020B0604020202020204"/>
                      </a:endParaRPr>
                    </a:p>
                  </a:txBody>
                  <a:tcPr marL="9718" marR="9718" marT="0" marB="0">
                    <a:solidFill>
                      <a:schemeClr val="bg1"/>
                    </a:solidFill>
                  </a:tcPr>
                </a:tc>
              </a:tr>
              <a:tr h="369186">
                <a:tc>
                  <a:txBody>
                    <a:bodyPr/>
                    <a:lstStyle/>
                    <a:p>
                      <a:pPr algn="just">
                        <a:lnSpc>
                          <a:spcPct val="115000"/>
                        </a:lnSpc>
                        <a:spcAft>
                          <a:spcPts val="0"/>
                        </a:spcAft>
                      </a:pPr>
                      <a:r>
                        <a:rPr lang="es-CO" sz="800"/>
                        <a:t>009 de 14-07-2019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modifica el Acuerdo N°026 de 2010, que Institucionalizó la Celebración de la Madre Comunitaria, Fami y Sustituta del Municipio de Bello".</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dirty="0"/>
                        <a:t>ARTÍCULO CUARTO: Modifíquese el Artículo cuarto del Acuerdo 026 de 2010 el cual quedará así: El Alcalde Municipal, incluirá en el Proyecto del Presupuesto que radica ante el Concejo, la respectiva partida Presupuestal requerida para el reconocimiento al trabajo de la madre comunitaria, </a:t>
                      </a:r>
                      <a:r>
                        <a:rPr lang="es-CO" sz="800" dirty="0" err="1"/>
                        <a:t>fami</a:t>
                      </a:r>
                      <a:r>
                        <a:rPr lang="es-CO" sz="800" dirty="0"/>
                        <a:t> y sustituta de los hogares comunitarios del (ICBF). </a:t>
                      </a:r>
                      <a:endParaRPr lang="es-CO" sz="800" dirty="0">
                        <a:latin typeface="Arial" panose="020B0604020202020204"/>
                        <a:ea typeface="Arial" panose="020B0604020202020204"/>
                      </a:endParaRPr>
                    </a:p>
                  </a:txBody>
                  <a:tcPr marL="9718" marR="9718" marT="0" marB="0">
                    <a:solidFill>
                      <a:schemeClr val="bg1"/>
                    </a:solidFill>
                  </a:tcPr>
                </a:tc>
              </a:tr>
            </a:tbl>
          </a:graphicData>
        </a:graphic>
      </p:graphicFrame>
      <p:sp>
        <p:nvSpPr>
          <p:cNvPr id="11" name="Título 1"/>
          <p:cNvSpPr>
            <a:spLocks noGrp="1"/>
          </p:cNvSpPr>
          <p:nvPr>
            <p:ph type="title"/>
          </p:nvPr>
        </p:nvSpPr>
        <p:spPr>
          <a:xfrm>
            <a:off x="822320" y="176314"/>
            <a:ext cx="6856052" cy="876994"/>
          </a:xfrm>
        </p:spPr>
        <p:txBody>
          <a:bodyPr>
            <a:noAutofit/>
          </a:bodyPr>
          <a:lstStyle/>
          <a:p>
            <a:pPr>
              <a:spcBef>
                <a:spcPts val="0"/>
              </a:spcBef>
            </a:pPr>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 </a:t>
            </a:r>
            <a:r>
              <a:rPr lang="es-CO" sz="1800" i="1" dirty="0">
                <a:solidFill>
                  <a:schemeClr val="accent5">
                    <a:lumMod val="50000"/>
                  </a:schemeClr>
                </a:solidFill>
                <a:latin typeface="Calibri" panose="020F0502020204030204"/>
                <a:ea typeface="+mn-ea"/>
                <a:cs typeface="+mn-cs"/>
              </a:rPr>
              <a:t>2019</a:t>
            </a:r>
            <a:r>
              <a:rPr lang="es-CO" sz="1800" dirty="0">
                <a:latin typeface="Calibri" panose="020F0502020204030204"/>
                <a:ea typeface="+mn-ea"/>
                <a:cs typeface="+mn-cs"/>
              </a:rPr>
              <a:t> </a:t>
            </a:r>
            <a:r>
              <a:rPr lang="es-CO" sz="1800" i="1" dirty="0">
                <a:solidFill>
                  <a:schemeClr val="accent5">
                    <a:lumMod val="50000"/>
                  </a:schemeClr>
                </a:solidFill>
                <a:latin typeface="+mn-lt"/>
                <a:ea typeface="+mn-ea"/>
                <a:cs typeface="+mn-cs"/>
              </a:rPr>
              <a:t>y 2020 que tienen impacto fiscal.</a:t>
            </a:r>
            <a:br>
              <a:rPr lang="es-CO" sz="1800" i="1" dirty="0">
                <a:solidFill>
                  <a:schemeClr val="accent5">
                    <a:lumMod val="50000"/>
                  </a:schemeClr>
                </a:solidFill>
                <a:latin typeface="+mn-lt"/>
                <a:ea typeface="+mn-ea"/>
                <a:cs typeface="+mn-cs"/>
              </a:rPr>
            </a:br>
            <a:endParaRPr lang="es-ES" sz="1800" i="1" dirty="0">
              <a:solidFill>
                <a:schemeClr val="accent5">
                  <a:lumMod val="50000"/>
                </a:schemeClr>
              </a:solidFill>
              <a:latin typeface="+mn-lt"/>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69215" y="-43757"/>
            <a:ext cx="9207055" cy="6311391"/>
          </a:xfrm>
          <a:prstGeom prst="rect">
            <a:avLst/>
          </a:prstGeom>
        </p:spPr>
      </p:pic>
      <p:sp>
        <p:nvSpPr>
          <p:cNvPr id="2" name="Título 1"/>
          <p:cNvSpPr>
            <a:spLocks noGrp="1"/>
          </p:cNvSpPr>
          <p:nvPr>
            <p:ph type="title"/>
          </p:nvPr>
        </p:nvSpPr>
        <p:spPr>
          <a:xfrm>
            <a:off x="822320" y="176314"/>
            <a:ext cx="6856052" cy="876994"/>
          </a:xfrm>
        </p:spPr>
        <p:txBody>
          <a:bodyPr>
            <a:noAutofit/>
          </a:bodyPr>
          <a:lstStyle/>
          <a:p>
            <a:pPr>
              <a:spcBef>
                <a:spcPts val="0"/>
              </a:spcBef>
            </a:pPr>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 </a:t>
            </a:r>
            <a:r>
              <a:rPr lang="es-CO" sz="1800" i="1" dirty="0">
                <a:solidFill>
                  <a:schemeClr val="accent5">
                    <a:lumMod val="50000"/>
                  </a:schemeClr>
                </a:solidFill>
                <a:latin typeface="Calibri" panose="020F0502020204030204"/>
                <a:ea typeface="+mn-ea"/>
                <a:cs typeface="+mn-cs"/>
              </a:rPr>
              <a:t>2019</a:t>
            </a:r>
            <a:r>
              <a:rPr lang="es-CO" sz="1800" dirty="0">
                <a:latin typeface="Calibri" panose="020F0502020204030204"/>
                <a:ea typeface="+mn-ea"/>
                <a:cs typeface="+mn-cs"/>
              </a:rPr>
              <a:t> </a:t>
            </a:r>
            <a:r>
              <a:rPr lang="es-CO" sz="1800" i="1" dirty="0">
                <a:solidFill>
                  <a:schemeClr val="accent5">
                    <a:lumMod val="50000"/>
                  </a:schemeClr>
                </a:solidFill>
                <a:latin typeface="+mn-lt"/>
                <a:ea typeface="+mn-ea"/>
                <a:cs typeface="+mn-cs"/>
              </a:rPr>
              <a:t>y 2020 que tienen impacto fiscal.</a:t>
            </a:r>
            <a:br>
              <a:rPr lang="es-CO" sz="1800" i="1" dirty="0">
                <a:solidFill>
                  <a:schemeClr val="accent5">
                    <a:lumMod val="50000"/>
                  </a:schemeClr>
                </a:solidFill>
                <a:latin typeface="+mn-lt"/>
                <a:ea typeface="+mn-ea"/>
                <a:cs typeface="+mn-cs"/>
              </a:rPr>
            </a:br>
            <a:endParaRPr lang="es-ES" sz="1800" i="1" dirty="0">
              <a:solidFill>
                <a:schemeClr val="accent5">
                  <a:lumMod val="50000"/>
                </a:schemeClr>
              </a:solidFill>
              <a:latin typeface="+mn-lt"/>
              <a:cs typeface="Calibri Light" panose="020F0302020204030204"/>
            </a:endParaRPr>
          </a:p>
        </p:txBody>
      </p:sp>
      <p:graphicFrame>
        <p:nvGraphicFramePr>
          <p:cNvPr id="6" name="5 Tabla"/>
          <p:cNvGraphicFramePr>
            <a:graphicFrameLocks noGrp="1"/>
          </p:cNvGraphicFramePr>
          <p:nvPr/>
        </p:nvGraphicFramePr>
        <p:xfrm>
          <a:off x="548463" y="1408580"/>
          <a:ext cx="8232560" cy="3645408"/>
        </p:xfrm>
        <a:graphic>
          <a:graphicData uri="http://schemas.openxmlformats.org/drawingml/2006/table">
            <a:tbl>
              <a:tblPr>
                <a:tableStyleId>{35758FB7-9AC5-4552-8A53-C91805E547FA}</a:tableStyleId>
              </a:tblPr>
              <a:tblGrid>
                <a:gridCol w="1185487"/>
                <a:gridCol w="3684894"/>
                <a:gridCol w="3362179"/>
              </a:tblGrid>
              <a:tr h="369186">
                <a:tc>
                  <a:txBody>
                    <a:bodyPr/>
                    <a:lstStyle/>
                    <a:p>
                      <a:pPr algn="just">
                        <a:lnSpc>
                          <a:spcPct val="115000"/>
                        </a:lnSpc>
                        <a:spcAft>
                          <a:spcPts val="0"/>
                        </a:spcAft>
                      </a:pPr>
                      <a:r>
                        <a:rPr lang="es-CO" sz="800" dirty="0"/>
                        <a:t>010 de 21-07-2020</a:t>
                      </a:r>
                      <a:endParaRPr lang="es-CO" sz="800" dirty="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dirty="0"/>
                        <a:t>"Por medio del cual se Deroga el Acuerdo 021 de 2009, Por medio del cual se creaban los Comités de Convivencia Estudiantiles y Mediación Escolar (CEMES) en las Instituciones Educativas Oficiales y Privadas del Municipio de Bello".</a:t>
                      </a:r>
                      <a:endParaRPr lang="es-CO" sz="800" dirty="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ARTICULO 9: FINANCIACION: La Secretaría de Hacienda conjuntamente con las Secretarías de Gobierno y Educación, harán las correspondientes apropiaciones presupuestales para capacitar y acompañar las diferentes instituciones educativas con el objetivo de hacer operativos y eficientes los comités de mediación escolar. (COMES)</a:t>
                      </a:r>
                      <a:endParaRPr lang="es-CO" sz="800">
                        <a:latin typeface="Arial" panose="020B0604020202020204"/>
                        <a:ea typeface="Arial" panose="020B0604020202020204"/>
                      </a:endParaRPr>
                    </a:p>
                  </a:txBody>
                  <a:tcPr marL="9718" marR="9718" marT="0" marB="0">
                    <a:solidFill>
                      <a:schemeClr val="bg1"/>
                    </a:solidFill>
                  </a:tcPr>
                </a:tc>
              </a:tr>
              <a:tr h="369186">
                <a:tc>
                  <a:txBody>
                    <a:bodyPr/>
                    <a:lstStyle/>
                    <a:p>
                      <a:pPr algn="just">
                        <a:lnSpc>
                          <a:spcPct val="115000"/>
                        </a:lnSpc>
                        <a:spcAft>
                          <a:spcPts val="0"/>
                        </a:spcAft>
                      </a:pPr>
                      <a:r>
                        <a:rPr lang="es-CO" sz="800"/>
                        <a:t>011 de 23-07-2019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convoca a Elecciones de Jueces de Paz y Jueces de Paz de Reconciliación, se establecen las Jurisdicciones de Paz en el Municipio de Bello Antioquia, para el periodo 2020-2024 y se establecen otras Disposiciones".</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ARTÍCULO DÉCIMO CUARTO. DE LA FINANCIACIÓN DEL PROCESO. Autorícese al señor Alcalde Municipal para que apropie los recursos y realice los ajustes presupuestales necesarios, para garantizar la elección de los Jueces de Paz y Jueces</a:t>
                      </a:r>
                      <a:br>
                        <a:rPr lang="es-CO" sz="800"/>
                      </a:br>
                      <a:r>
                        <a:rPr lang="es-CO" sz="800"/>
                        <a:t>de Paz de Reconsideración, en los términos establecidos</a:t>
                      </a:r>
                      <a:endParaRPr lang="es-CO" sz="800">
                        <a:latin typeface="Arial" panose="020B0604020202020204"/>
                        <a:ea typeface="Arial" panose="020B0604020202020204"/>
                      </a:endParaRPr>
                    </a:p>
                  </a:txBody>
                  <a:tcPr marL="9718" marR="9718" marT="0" marB="0">
                    <a:solidFill>
                      <a:schemeClr val="bg1"/>
                    </a:solidFill>
                  </a:tcPr>
                </a:tc>
              </a:tr>
              <a:tr h="275384">
                <a:tc>
                  <a:txBody>
                    <a:bodyPr/>
                    <a:lstStyle/>
                    <a:p>
                      <a:pPr algn="just">
                        <a:lnSpc>
                          <a:spcPct val="115000"/>
                        </a:lnSpc>
                        <a:spcAft>
                          <a:spcPts val="0"/>
                        </a:spcAft>
                      </a:pPr>
                      <a:r>
                        <a:rPr lang="es-CO" sz="800"/>
                        <a:t>012 de 25-07-2019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de Adopta el Plan Decenal de Envejecimiento y Vejez para el Municipio de Bello, conforme a la Política Pública de Envejecimiento y Vejez 2014-2023 establecida para el Municipio de Bello, según Acuerdo 001 de 2014".</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ARTÍCULO OCTAVO: ... PARÁGRAFO 1: El ejecutivo deberá reglamentar el presente proyecto de Acuerdo dentro de los tres meses siguientes a su sanción, previa socialización con el Concejo Municipal. (Ver Decreto Reglamentario y su Relación con estampilla Adulto Mayor)</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013 de 27-07-2019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establece la Asignación Salarial para el Alcalde y se determina la Asignación Salarial del Personero y Contralor General del Municipio de Bello".</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Debe calcularse la debida proyección para la vigencia 2021</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014 de 18-11-2019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modifica el Acuerdo 011 de 2019, Por medio del cual se convoca a elecciones de Jueces de Paz y de reconciliación, para el Periodo 2019-2024 y se establecen otras disposiciones". </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 </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015 de 19-11-2019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establece el Incremento Salarial para los Empleados Públicos que conforman la Planta de Cargos del Concejo Municipal de Bello".</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Debe calcularse la debida proyección para la vigencia 2021</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016 de 19-11-2019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"Por medio del cual se establecen los Factores de Subsidios y Aportes Solidarios para los Servicios Públicos de Acueducto, Alcantarillado y Aseo en el Municipio de Bello-Antioquia</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a:t>Ver Artículos 2 y 3:  factores de subsidios para Acueducto, Alcantarillado y Aseo; así como los factores de aportes solidarios</a:t>
                      </a:r>
                      <a:endParaRPr lang="es-CO" sz="800">
                        <a:latin typeface="Arial" panose="020B0604020202020204"/>
                        <a:ea typeface="Arial" panose="020B0604020202020204"/>
                      </a:endParaRPr>
                    </a:p>
                  </a:txBody>
                  <a:tcPr marL="9718" marR="9718" marT="0" marB="0">
                    <a:solidFill>
                      <a:schemeClr val="bg1"/>
                    </a:solidFill>
                  </a:tcPr>
                </a:tc>
              </a:tr>
              <a:tr h="181583">
                <a:tc>
                  <a:txBody>
                    <a:bodyPr/>
                    <a:lstStyle/>
                    <a:p>
                      <a:pPr algn="just">
                        <a:lnSpc>
                          <a:spcPct val="115000"/>
                        </a:lnSpc>
                        <a:spcAft>
                          <a:spcPts val="0"/>
                        </a:spcAft>
                      </a:pPr>
                      <a:r>
                        <a:rPr lang="es-CO" sz="800"/>
                        <a:t>017 de 25-11-2019</a:t>
                      </a:r>
                      <a:endParaRPr lang="es-CO" sz="80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dirty="0"/>
                        <a:t>"Por medio del cual se establece el Presupuesto General del Municipio de Bello para la Vigencia Fiscal del año 2020".</a:t>
                      </a:r>
                      <a:endParaRPr lang="es-CO" sz="800" dirty="0">
                        <a:latin typeface="Arial" panose="020B0604020202020204"/>
                        <a:ea typeface="Arial" panose="020B0604020202020204"/>
                      </a:endParaRPr>
                    </a:p>
                  </a:txBody>
                  <a:tcPr marL="9718" marR="9718" marT="0" marB="0">
                    <a:solidFill>
                      <a:schemeClr val="bg1"/>
                    </a:solidFill>
                  </a:tcPr>
                </a:tc>
                <a:tc>
                  <a:txBody>
                    <a:bodyPr/>
                    <a:lstStyle/>
                    <a:p>
                      <a:pPr algn="just">
                        <a:lnSpc>
                          <a:spcPct val="115000"/>
                        </a:lnSpc>
                        <a:spcAft>
                          <a:spcPts val="0"/>
                        </a:spcAft>
                      </a:pPr>
                      <a:r>
                        <a:rPr lang="es-CO" sz="800" dirty="0"/>
                        <a:t> </a:t>
                      </a:r>
                      <a:endParaRPr lang="es-CO" sz="800" dirty="0">
                        <a:latin typeface="Arial" panose="020B0604020202020204"/>
                        <a:ea typeface="Arial" panose="020B0604020202020204"/>
                      </a:endParaRPr>
                    </a:p>
                  </a:txBody>
                  <a:tcPr marL="9718" marR="9718" marT="0" marB="0">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303721" y="0"/>
            <a:ext cx="9207055" cy="6660217"/>
          </a:xfrm>
          <a:prstGeom prst="rect">
            <a:avLst/>
          </a:prstGeom>
        </p:spPr>
      </p:pic>
      <p:sp>
        <p:nvSpPr>
          <p:cNvPr id="2" name="Título 1"/>
          <p:cNvSpPr>
            <a:spLocks noGrp="1"/>
          </p:cNvSpPr>
          <p:nvPr>
            <p:ph type="title"/>
          </p:nvPr>
        </p:nvSpPr>
        <p:spPr>
          <a:xfrm>
            <a:off x="822320" y="176314"/>
            <a:ext cx="6856052" cy="876994"/>
          </a:xfrm>
        </p:spPr>
        <p:txBody>
          <a:bodyPr>
            <a:noAutofit/>
          </a:bodyPr>
          <a:lstStyle/>
          <a:p>
            <a:pPr>
              <a:spcBef>
                <a:spcPts val="0"/>
              </a:spcBef>
            </a:pPr>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 </a:t>
            </a:r>
            <a:r>
              <a:rPr lang="pt-BR" sz="1800" i="1" dirty="0">
                <a:solidFill>
                  <a:schemeClr val="accent5">
                    <a:lumMod val="50000"/>
                  </a:schemeClr>
                </a:solidFill>
                <a:latin typeface="Calibri" panose="020F0502020204030204"/>
                <a:ea typeface="+mn-ea"/>
                <a:cs typeface="+mn-cs"/>
              </a:rPr>
              <a:t>corte a Julio 30 de 2020</a:t>
            </a:r>
            <a:r>
              <a:rPr lang="es-CO" sz="1800" i="1" dirty="0">
                <a:solidFill>
                  <a:schemeClr val="accent5">
                    <a:lumMod val="50000"/>
                  </a:schemeClr>
                </a:solidFill>
                <a:latin typeface="+mn-lt"/>
                <a:ea typeface="+mn-ea"/>
                <a:cs typeface="+mn-cs"/>
              </a:rPr>
              <a:t/>
            </a:r>
            <a:br>
              <a:rPr lang="es-CO" sz="1800" i="1" dirty="0">
                <a:solidFill>
                  <a:schemeClr val="accent5">
                    <a:lumMod val="50000"/>
                  </a:schemeClr>
                </a:solidFill>
                <a:latin typeface="+mn-lt"/>
                <a:ea typeface="+mn-ea"/>
                <a:cs typeface="+mn-cs"/>
              </a:rPr>
            </a:br>
            <a:endParaRPr lang="es-ES" sz="1800" i="1" dirty="0">
              <a:solidFill>
                <a:schemeClr val="accent5">
                  <a:lumMod val="50000"/>
                </a:schemeClr>
              </a:solidFill>
              <a:latin typeface="+mn-lt"/>
              <a:cs typeface="Calibri Light" panose="020F0302020204030204"/>
            </a:endParaRPr>
          </a:p>
        </p:txBody>
      </p:sp>
      <p:graphicFrame>
        <p:nvGraphicFramePr>
          <p:cNvPr id="5" name="4 Tabla"/>
          <p:cNvGraphicFramePr>
            <a:graphicFrameLocks noGrp="1"/>
          </p:cNvGraphicFramePr>
          <p:nvPr/>
        </p:nvGraphicFramePr>
        <p:xfrm>
          <a:off x="957529" y="1186851"/>
          <a:ext cx="7486756" cy="4085205"/>
        </p:xfrm>
        <a:graphic>
          <a:graphicData uri="http://schemas.openxmlformats.org/drawingml/2006/table">
            <a:tbl>
              <a:tblPr>
                <a:tableStyleId>{35758FB7-9AC5-4552-8A53-C91805E547FA}</a:tableStyleId>
              </a:tblPr>
              <a:tblGrid>
                <a:gridCol w="1101479"/>
                <a:gridCol w="3311941"/>
                <a:gridCol w="3073336"/>
              </a:tblGrid>
              <a:tr h="289628">
                <a:tc>
                  <a:txBody>
                    <a:bodyPr/>
                    <a:lstStyle/>
                    <a:p>
                      <a:pPr algn="just">
                        <a:lnSpc>
                          <a:spcPct val="115000"/>
                        </a:lnSpc>
                        <a:spcAft>
                          <a:spcPts val="0"/>
                        </a:spcAft>
                      </a:pPr>
                      <a:r>
                        <a:rPr lang="es-CO" sz="900" b="1" dirty="0">
                          <a:solidFill>
                            <a:schemeClr val="bg1"/>
                          </a:solidFill>
                        </a:rPr>
                        <a:t>Número de Acuerdo Y Fecha De Expedición</a:t>
                      </a:r>
                      <a:endParaRPr lang="es-CO" sz="900" b="1" dirty="0">
                        <a:solidFill>
                          <a:schemeClr val="bg1"/>
                        </a:solidFill>
                        <a:latin typeface="Arial" panose="020B0604020202020204"/>
                        <a:ea typeface="Arial" panose="020B0604020202020204"/>
                      </a:endParaRPr>
                    </a:p>
                  </a:txBody>
                  <a:tcPr marL="11051" marR="11051" marT="0" marB="0">
                    <a:solidFill>
                      <a:srgbClr val="00B0F0"/>
                    </a:solidFill>
                  </a:tcPr>
                </a:tc>
                <a:tc>
                  <a:txBody>
                    <a:bodyPr/>
                    <a:lstStyle/>
                    <a:p>
                      <a:pPr algn="ctr">
                        <a:lnSpc>
                          <a:spcPct val="115000"/>
                        </a:lnSpc>
                        <a:spcAft>
                          <a:spcPts val="0"/>
                        </a:spcAft>
                      </a:pPr>
                      <a:r>
                        <a:rPr lang="es-CO" sz="900" b="1" dirty="0">
                          <a:solidFill>
                            <a:schemeClr val="bg1"/>
                          </a:solidFill>
                        </a:rPr>
                        <a:t>ACUERDO</a:t>
                      </a:r>
                      <a:endParaRPr lang="es-CO" sz="900" b="1" dirty="0">
                        <a:solidFill>
                          <a:schemeClr val="bg1"/>
                        </a:solidFill>
                        <a:latin typeface="Arial" panose="020B0604020202020204"/>
                        <a:ea typeface="Arial" panose="020B0604020202020204"/>
                      </a:endParaRPr>
                    </a:p>
                  </a:txBody>
                  <a:tcPr marL="11051" marR="11051" marT="0" marB="0" anchor="ctr">
                    <a:solidFill>
                      <a:srgbClr val="00B0F0"/>
                    </a:solidFill>
                  </a:tcPr>
                </a:tc>
                <a:tc>
                  <a:txBody>
                    <a:bodyPr/>
                    <a:lstStyle/>
                    <a:p>
                      <a:pPr algn="ctr">
                        <a:lnSpc>
                          <a:spcPct val="115000"/>
                        </a:lnSpc>
                        <a:spcAft>
                          <a:spcPts val="0"/>
                        </a:spcAft>
                      </a:pPr>
                      <a:r>
                        <a:rPr lang="es-CO" sz="900" b="1" dirty="0">
                          <a:solidFill>
                            <a:schemeClr val="bg1"/>
                          </a:solidFill>
                        </a:rPr>
                        <a:t>COSTO FISCAL ASOCIADO</a:t>
                      </a:r>
                      <a:endParaRPr lang="es-CO" sz="900" b="1" dirty="0">
                        <a:solidFill>
                          <a:schemeClr val="bg1"/>
                        </a:solidFill>
                        <a:latin typeface="Arial" panose="020B0604020202020204"/>
                        <a:ea typeface="Arial" panose="020B0604020202020204"/>
                      </a:endParaRPr>
                    </a:p>
                  </a:txBody>
                  <a:tcPr marL="11051" marR="11051" marT="0" marB="0" anchor="ctr">
                    <a:solidFill>
                      <a:srgbClr val="00B0F0"/>
                    </a:solidFill>
                  </a:tcPr>
                </a:tc>
              </a:tr>
              <a:tr h="508675">
                <a:tc>
                  <a:txBody>
                    <a:bodyPr/>
                    <a:lstStyle/>
                    <a:p>
                      <a:pPr algn="ctr">
                        <a:lnSpc>
                          <a:spcPct val="115000"/>
                        </a:lnSpc>
                        <a:spcAft>
                          <a:spcPts val="0"/>
                        </a:spcAft>
                      </a:pPr>
                      <a:r>
                        <a:rPr lang="es-CO" sz="800"/>
                        <a:t>001 de febrero 9 de 2020</a:t>
                      </a:r>
                      <a:endParaRPr lang="es-CO" sz="800">
                        <a:latin typeface="Arial" panose="020B0604020202020204"/>
                        <a:ea typeface="Arial" panose="020B0604020202020204"/>
                      </a:endParaRPr>
                    </a:p>
                  </a:txBody>
                  <a:tcPr marL="11051" marR="11051" marT="0" marB="0" anchor="ctr">
                    <a:solidFill>
                      <a:schemeClr val="bg1"/>
                    </a:solidFill>
                  </a:tcPr>
                </a:tc>
                <a:tc>
                  <a:txBody>
                    <a:bodyPr/>
                    <a:lstStyle/>
                    <a:p>
                      <a:pPr algn="just">
                        <a:lnSpc>
                          <a:spcPct val="115000"/>
                        </a:lnSpc>
                        <a:spcAft>
                          <a:spcPts val="0"/>
                        </a:spcAft>
                      </a:pPr>
                      <a:r>
                        <a:rPr lang="es-CO" sz="800"/>
                        <a:t>Por Medio Del Cual Se Autoriza Al Alcalde Municipal Otorgar Un Incentivo Tributario Por Pago Anticipado Y Pronto Pago Del Impuesto Predial Unificado En El Municipio De Bello Durante El Periodo Constitucional</a:t>
                      </a:r>
                      <a:endParaRPr lang="es-CO" sz="8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dirty="0"/>
                        <a:t>Aplica para el cálculo del Presupuesto de Ingresos.  ARTÍCULO CUARTO: Las facultades concedidas por el Concejo Municipal, se extenderán durante la vigencia del mandato del Alcalde Municipal.</a:t>
                      </a:r>
                      <a:endParaRPr lang="es-CO" sz="800" dirty="0">
                        <a:latin typeface="Arial" panose="020B0604020202020204"/>
                        <a:ea typeface="Arial" panose="020B0604020202020204"/>
                      </a:endParaRPr>
                    </a:p>
                  </a:txBody>
                  <a:tcPr marL="11051" marR="11051" marT="0" marB="0">
                    <a:solidFill>
                      <a:schemeClr val="bg1"/>
                    </a:solidFill>
                  </a:tcPr>
                </a:tc>
              </a:tr>
              <a:tr h="896424">
                <a:tc>
                  <a:txBody>
                    <a:bodyPr/>
                    <a:lstStyle/>
                    <a:p>
                      <a:pPr algn="ctr">
                        <a:lnSpc>
                          <a:spcPct val="115000"/>
                        </a:lnSpc>
                        <a:spcAft>
                          <a:spcPts val="0"/>
                        </a:spcAft>
                      </a:pPr>
                      <a:r>
                        <a:rPr lang="es-CO" sz="800"/>
                        <a:t>002 Febrero 12 de 2020</a:t>
                      </a:r>
                      <a:endParaRPr lang="es-CO" sz="800">
                        <a:latin typeface="Arial" panose="020B0604020202020204"/>
                        <a:ea typeface="Arial" panose="020B0604020202020204"/>
                      </a:endParaRPr>
                    </a:p>
                  </a:txBody>
                  <a:tcPr marL="11051" marR="11051" marT="0" marB="0" anchor="ctr">
                    <a:solidFill>
                      <a:schemeClr val="bg1"/>
                    </a:solidFill>
                  </a:tcPr>
                </a:tc>
                <a:tc>
                  <a:txBody>
                    <a:bodyPr/>
                    <a:lstStyle/>
                    <a:p>
                      <a:pPr algn="just">
                        <a:lnSpc>
                          <a:spcPct val="115000"/>
                        </a:lnSpc>
                        <a:spcAft>
                          <a:spcPts val="0"/>
                        </a:spcAft>
                      </a:pPr>
                      <a:r>
                        <a:rPr lang="es-CO" sz="800" dirty="0"/>
                        <a:t>Por Medio Del Cual Se Otorgan Facultades Pro-tempore Al Alcalde Para Reestructurar Y Modernizar La Administración Del Municipio De Bello Y Para La creación De Establecimientos Públicos Del Orden Municipal.</a:t>
                      </a:r>
                      <a:endParaRPr lang="es-CO" sz="800" dirty="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a:t>El monto depende de la reestructuración realizada.  ARTÍCULO TERCERO: Las facultades conferidas en el presente Acuerdo deben cumplir previamente para su ejecución, con los requisitos legales establecidos en la Ley 909 de 2004, sus decretos reglamentarios 5 demás Normas vigentes sobre la materia, garantizando además la sostenibilidad Financiera de la Entidad Territorial .....</a:t>
                      </a:r>
                      <a:endParaRPr lang="es-CO" sz="800">
                        <a:latin typeface="Arial" panose="020B0604020202020204"/>
                        <a:ea typeface="Arial" panose="020B0604020202020204"/>
                      </a:endParaRPr>
                    </a:p>
                  </a:txBody>
                  <a:tcPr marL="11051" marR="11051" marT="0" marB="0">
                    <a:solidFill>
                      <a:schemeClr val="bg1"/>
                    </a:solidFill>
                  </a:tcPr>
                </a:tc>
              </a:tr>
              <a:tr h="767174">
                <a:tc>
                  <a:txBody>
                    <a:bodyPr/>
                    <a:lstStyle/>
                    <a:p>
                      <a:pPr algn="ctr">
                        <a:lnSpc>
                          <a:spcPct val="115000"/>
                        </a:lnSpc>
                        <a:spcAft>
                          <a:spcPts val="0"/>
                        </a:spcAft>
                      </a:pPr>
                      <a:r>
                        <a:rPr lang="es-CO" sz="800"/>
                        <a:t>003 de Febrero 19 de 2020</a:t>
                      </a:r>
                      <a:endParaRPr lang="es-CO" sz="800">
                        <a:latin typeface="Arial" panose="020B0604020202020204"/>
                        <a:ea typeface="Arial" panose="020B0604020202020204"/>
                      </a:endParaRPr>
                    </a:p>
                  </a:txBody>
                  <a:tcPr marL="11051" marR="11051" marT="0" marB="0" anchor="ctr">
                    <a:solidFill>
                      <a:schemeClr val="bg1"/>
                    </a:solidFill>
                  </a:tcPr>
                </a:tc>
                <a:tc>
                  <a:txBody>
                    <a:bodyPr/>
                    <a:lstStyle/>
                    <a:p>
                      <a:pPr algn="just">
                        <a:lnSpc>
                          <a:spcPct val="115000"/>
                        </a:lnSpc>
                        <a:spcAft>
                          <a:spcPts val="0"/>
                        </a:spcAft>
                      </a:pPr>
                      <a:r>
                        <a:rPr lang="es-CO" sz="800"/>
                        <a:t>Por Medio Del Cual Se Autoriza El Otorgamiento De Subsidios En Dinero O En Especie Para Las Familias Que Ingresan Al Programa De Subsidio De Arrendamiento Otorgados Por La Administración Municipal. (Vigencia 31 De Diciembre De 2020)</a:t>
                      </a:r>
                      <a:endParaRPr lang="es-CO" sz="8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a:t>ARTÍCULO CUARTO: De conformidad con lo establecido en el Decreto Municipal 21704000532 del 19 de octubre de 2017, la Administración Municipal debe hacer llegar a la Corporación, copia del Acto Administrativo mediante el cual se determina el valor del Subsidio con el incremento de Acuerde al IPC del año 2019. (Reporte Pendiente)</a:t>
                      </a:r>
                      <a:endParaRPr lang="es-CO" sz="800">
                        <a:latin typeface="Arial" panose="020B0604020202020204"/>
                        <a:ea typeface="Arial" panose="020B0604020202020204"/>
                      </a:endParaRPr>
                    </a:p>
                  </a:txBody>
                  <a:tcPr marL="11051" marR="11051" marT="0" marB="0">
                    <a:solidFill>
                      <a:schemeClr val="bg1"/>
                    </a:solidFill>
                  </a:tcPr>
                </a:tc>
              </a:tr>
              <a:tr h="257460">
                <a:tc>
                  <a:txBody>
                    <a:bodyPr/>
                    <a:lstStyle/>
                    <a:p>
                      <a:pPr algn="ctr">
                        <a:lnSpc>
                          <a:spcPct val="115000"/>
                        </a:lnSpc>
                        <a:spcAft>
                          <a:spcPts val="0"/>
                        </a:spcAft>
                      </a:pPr>
                      <a:r>
                        <a:rPr lang="es-CO" sz="800"/>
                        <a:t>004 de Febrero 20 de 2020</a:t>
                      </a:r>
                      <a:endParaRPr lang="es-CO" sz="800">
                        <a:latin typeface="Arial" panose="020B0604020202020204"/>
                        <a:ea typeface="Arial" panose="020B0604020202020204"/>
                      </a:endParaRPr>
                    </a:p>
                  </a:txBody>
                  <a:tcPr marL="11051" marR="11051" marT="0" marB="0" anchor="ctr">
                    <a:solidFill>
                      <a:schemeClr val="bg1"/>
                    </a:solidFill>
                  </a:tcPr>
                </a:tc>
                <a:tc>
                  <a:txBody>
                    <a:bodyPr/>
                    <a:lstStyle/>
                    <a:p>
                      <a:pPr algn="just">
                        <a:lnSpc>
                          <a:spcPct val="115000"/>
                        </a:lnSpc>
                        <a:spcAft>
                          <a:spcPts val="0"/>
                        </a:spcAft>
                      </a:pPr>
                      <a:r>
                        <a:rPr lang="es-CO" sz="800"/>
                        <a:t>Por Medio Del Cual Se Cambia De Nombre A Una Institución Educativa Del Municipio De Bello</a:t>
                      </a:r>
                      <a:endParaRPr lang="es-CO" sz="8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dirty="0"/>
                        <a:t> </a:t>
                      </a:r>
                      <a:endParaRPr lang="es-CO" sz="800" dirty="0">
                        <a:latin typeface="Arial" panose="020B0604020202020204"/>
                        <a:ea typeface="Arial" panose="020B0604020202020204"/>
                      </a:endParaRPr>
                    </a:p>
                  </a:txBody>
                  <a:tcPr marL="11051" marR="11051" marT="0" marB="0">
                    <a:solidFill>
                      <a:schemeClr val="bg1"/>
                    </a:solidFill>
                  </a:tcPr>
                </a:tc>
              </a:tr>
              <a:tr h="896424">
                <a:tc>
                  <a:txBody>
                    <a:bodyPr/>
                    <a:lstStyle/>
                    <a:p>
                      <a:pPr algn="just">
                        <a:lnSpc>
                          <a:spcPct val="115000"/>
                        </a:lnSpc>
                        <a:spcAft>
                          <a:spcPts val="0"/>
                        </a:spcAft>
                      </a:pPr>
                      <a:r>
                        <a:rPr lang="es-CO" sz="800"/>
                        <a:t>005 de mayo 21 de 2020</a:t>
                      </a:r>
                      <a:endParaRPr lang="es-CO" sz="8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dirty="0"/>
                        <a:t>Por medio del cual se adopta el Plan de Desarrollo del Municipio de Bello- Antioquia, para el periodo 2020-2023, denominado "Por el Bello que queremos"</a:t>
                      </a:r>
                      <a:endParaRPr lang="es-CO" sz="800" dirty="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a:t>1,4 billones de pesos cuatrienio 2020-2023, Artículo 5°. Plan Operativo Anual de Inversiones: Con base en la meta de inversión definida para el sector público en el Plan de Financiamiento Plurianual contemplado en el presente acuerdo, la Secretaría de Planeación en coordinación con la Secretaría de Hacienda, elaborará el Plan Operativo Anual de Inversiones (P.O.A.I) en los plazos previstos por la ley. </a:t>
                      </a:r>
                      <a:endParaRPr lang="es-CO" sz="800">
                        <a:latin typeface="Arial" panose="020B0604020202020204"/>
                        <a:ea typeface="Arial" panose="020B0604020202020204"/>
                      </a:endParaRPr>
                    </a:p>
                  </a:txBody>
                  <a:tcPr marL="11051" marR="11051" marT="0" marB="0">
                    <a:solidFill>
                      <a:schemeClr val="bg1"/>
                    </a:solidFill>
                  </a:tcPr>
                </a:tc>
              </a:tr>
              <a:tr h="390467">
                <a:tc>
                  <a:txBody>
                    <a:bodyPr/>
                    <a:lstStyle/>
                    <a:p>
                      <a:pPr algn="just">
                        <a:lnSpc>
                          <a:spcPct val="115000"/>
                        </a:lnSpc>
                        <a:spcAft>
                          <a:spcPts val="0"/>
                        </a:spcAft>
                      </a:pPr>
                      <a:r>
                        <a:rPr lang="es-CO" sz="800" dirty="0"/>
                        <a:t>006 de Mayo 26 de 2020</a:t>
                      </a:r>
                      <a:endParaRPr lang="es-CO" sz="800" dirty="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a:t>Por Medio Del Cual Se Establece La Asignación Salarial Para El Alcalde Y Se Determina La Asignación Salarial Del Personero Y Contralor General Del Municipio De Bello</a:t>
                      </a:r>
                      <a:endParaRPr lang="es-CO" sz="8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800" dirty="0"/>
                        <a:t>Debe calcularse la debida proyección para la vigencia 2021</a:t>
                      </a:r>
                      <a:endParaRPr lang="es-CO" sz="800" dirty="0">
                        <a:latin typeface="Arial" panose="020B0604020202020204"/>
                        <a:ea typeface="Arial" panose="020B0604020202020204"/>
                      </a:endParaRPr>
                    </a:p>
                  </a:txBody>
                  <a:tcPr marL="11051" marR="11051" marT="0" marB="0">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69215" y="-43757"/>
            <a:ext cx="9207055" cy="5892466"/>
          </a:xfrm>
          <a:prstGeom prst="rect">
            <a:avLst/>
          </a:prstGeom>
        </p:spPr>
      </p:pic>
      <p:sp>
        <p:nvSpPr>
          <p:cNvPr id="2" name="Título 1"/>
          <p:cNvSpPr>
            <a:spLocks noGrp="1"/>
          </p:cNvSpPr>
          <p:nvPr>
            <p:ph type="title"/>
          </p:nvPr>
        </p:nvSpPr>
        <p:spPr>
          <a:xfrm>
            <a:off x="822320" y="176314"/>
            <a:ext cx="6856052" cy="876994"/>
          </a:xfrm>
        </p:spPr>
        <p:txBody>
          <a:bodyPr>
            <a:noAutofit/>
          </a:bodyPr>
          <a:lstStyle/>
          <a:p>
            <a:pPr>
              <a:spcBef>
                <a:spcPts val="0"/>
              </a:spcBef>
            </a:pPr>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 </a:t>
            </a:r>
            <a:r>
              <a:rPr lang="pt-BR" sz="1800" i="1" dirty="0">
                <a:solidFill>
                  <a:schemeClr val="accent5">
                    <a:lumMod val="50000"/>
                  </a:schemeClr>
                </a:solidFill>
                <a:latin typeface="Calibri" panose="020F0502020204030204"/>
                <a:ea typeface="+mn-ea"/>
                <a:cs typeface="+mn-cs"/>
              </a:rPr>
              <a:t>corte a Julio 30 de 2020</a:t>
            </a:r>
            <a:r>
              <a:rPr lang="es-CO" sz="1800" i="1" dirty="0">
                <a:solidFill>
                  <a:schemeClr val="accent5">
                    <a:lumMod val="50000"/>
                  </a:schemeClr>
                </a:solidFill>
                <a:latin typeface="+mn-lt"/>
                <a:ea typeface="+mn-ea"/>
                <a:cs typeface="+mn-cs"/>
              </a:rPr>
              <a:t/>
            </a:r>
            <a:br>
              <a:rPr lang="es-CO" sz="1800" i="1" dirty="0">
                <a:solidFill>
                  <a:schemeClr val="accent5">
                    <a:lumMod val="50000"/>
                  </a:schemeClr>
                </a:solidFill>
                <a:latin typeface="+mn-lt"/>
                <a:ea typeface="+mn-ea"/>
                <a:cs typeface="+mn-cs"/>
              </a:rPr>
            </a:br>
            <a:endParaRPr lang="es-ES" sz="1800" i="1" dirty="0">
              <a:solidFill>
                <a:schemeClr val="accent5">
                  <a:lumMod val="50000"/>
                </a:schemeClr>
              </a:solidFill>
              <a:latin typeface="+mn-lt"/>
              <a:cs typeface="Calibri Light" panose="020F0302020204030204"/>
            </a:endParaRPr>
          </a:p>
        </p:txBody>
      </p:sp>
      <p:graphicFrame>
        <p:nvGraphicFramePr>
          <p:cNvPr id="6" name="5 Tabla"/>
          <p:cNvGraphicFramePr>
            <a:graphicFrameLocks noGrp="1"/>
          </p:cNvGraphicFramePr>
          <p:nvPr/>
        </p:nvGraphicFramePr>
        <p:xfrm>
          <a:off x="911526" y="1368964"/>
          <a:ext cx="8094452" cy="3295638"/>
        </p:xfrm>
        <a:graphic>
          <a:graphicData uri="http://schemas.openxmlformats.org/drawingml/2006/table">
            <a:tbl>
              <a:tblPr>
                <a:tableStyleId>{35758FB7-9AC5-4552-8A53-C91805E547FA}</a:tableStyleId>
              </a:tblPr>
              <a:tblGrid>
                <a:gridCol w="1162604"/>
                <a:gridCol w="3495729"/>
                <a:gridCol w="3395642"/>
                <a:gridCol w="40477"/>
              </a:tblGrid>
              <a:tr h="860438">
                <a:tc>
                  <a:txBody>
                    <a:bodyPr/>
                    <a:lstStyle/>
                    <a:p>
                      <a:pPr algn="just">
                        <a:lnSpc>
                          <a:spcPct val="115000"/>
                        </a:lnSpc>
                        <a:spcAft>
                          <a:spcPts val="0"/>
                        </a:spcAft>
                      </a:pPr>
                      <a:r>
                        <a:rPr lang="es-CO" sz="900" dirty="0"/>
                        <a:t>007 de junio 16 de 2020</a:t>
                      </a:r>
                      <a:endParaRPr lang="es-CO" sz="900" dirty="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dirty="0"/>
                        <a:t>Por Medio Del Cual Se Autoriza Al Alcalde Municipal Para Cambiar La Destinación Del Inmueble De</a:t>
                      </a:r>
                      <a:br>
                        <a:rPr lang="es-CO" sz="900" dirty="0"/>
                      </a:br>
                      <a:r>
                        <a:rPr lang="es-CO" sz="900" dirty="0"/>
                        <a:t>Propiedad Del Municipio De Bello — Antioquia, Para Uso Exclusivo</a:t>
                      </a:r>
                      <a:br>
                        <a:rPr lang="es-CO" sz="900" dirty="0"/>
                      </a:br>
                      <a:r>
                        <a:rPr lang="es-CO" sz="900" dirty="0"/>
                        <a:t>Del Centro Día — Proyecto De Adulto Mayor</a:t>
                      </a:r>
                      <a:endParaRPr lang="es-CO" sz="900" dirty="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a:t>ARTÍCULO TERCERO: El uso exclusivo señalado en el artículo segundo, se encontrará enmarcado en las actividades de construcción, remodelación y/o adecuación de Centros de Vida/Día, centros de protección social para el Adulto Mayor (CPSAM) de carácter público en el Municipio de Bello (Antioquia). Recursos Estampilla Adulto Mayor y otros</a:t>
                      </a:r>
                      <a:endParaRPr lang="es-CO" sz="900">
                        <a:latin typeface="Arial" panose="020B0604020202020204"/>
                        <a:ea typeface="Arial" panose="020B0604020202020204"/>
                      </a:endParaRPr>
                    </a:p>
                  </a:txBody>
                  <a:tcPr marL="11051" marR="11051" marT="0" marB="0">
                    <a:solidFill>
                      <a:schemeClr val="bg1"/>
                    </a:solidFill>
                  </a:tcPr>
                </a:tc>
                <a:tc>
                  <a:txBody>
                    <a:bodyPr/>
                    <a:lstStyle/>
                    <a:p>
                      <a:endParaRPr lang="es-CO" dirty="0"/>
                    </a:p>
                  </a:txBody>
                  <a:tcPr marL="0" marR="0" marT="0" marB="0" anchor="ctr">
                    <a:solidFill>
                      <a:schemeClr val="bg1"/>
                    </a:solidFill>
                  </a:tcPr>
                </a:tc>
              </a:tr>
              <a:tr h="286813">
                <a:tc>
                  <a:txBody>
                    <a:bodyPr/>
                    <a:lstStyle/>
                    <a:p>
                      <a:pPr algn="just">
                        <a:lnSpc>
                          <a:spcPct val="115000"/>
                        </a:lnSpc>
                        <a:spcAft>
                          <a:spcPts val="0"/>
                        </a:spcAft>
                      </a:pPr>
                      <a:r>
                        <a:rPr lang="es-CO" sz="900"/>
                        <a:t>008 de Junio 17 de 2020</a:t>
                      </a:r>
                      <a:endParaRPr lang="es-CO" sz="9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dirty="0"/>
                        <a:t>Por Medio Del Cual Se Establece El Incremento Salarial De Los Empleados Públicos De La Contraloría Municipal De Bello</a:t>
                      </a:r>
                      <a:endParaRPr lang="es-CO" sz="900" dirty="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a:t>Debe calcularse la debida proyección para la vigencia 2021</a:t>
                      </a:r>
                      <a:endParaRPr lang="es-CO" sz="900">
                        <a:latin typeface="Arial" panose="020B0604020202020204"/>
                        <a:ea typeface="Arial" panose="020B0604020202020204"/>
                      </a:endParaRPr>
                    </a:p>
                  </a:txBody>
                  <a:tcPr marL="11051" marR="11051" marT="0" marB="0">
                    <a:solidFill>
                      <a:schemeClr val="bg1"/>
                    </a:solidFill>
                  </a:tcPr>
                </a:tc>
                <a:tc>
                  <a:txBody>
                    <a:bodyPr/>
                    <a:lstStyle/>
                    <a:p>
                      <a:endParaRPr lang="es-CO"/>
                    </a:p>
                  </a:txBody>
                  <a:tcPr marL="0" marR="0" marT="0" marB="0" anchor="ctr">
                    <a:solidFill>
                      <a:schemeClr val="bg1"/>
                    </a:solidFill>
                  </a:tcPr>
                </a:tc>
              </a:tr>
              <a:tr h="286813">
                <a:tc>
                  <a:txBody>
                    <a:bodyPr/>
                    <a:lstStyle/>
                    <a:p>
                      <a:pPr algn="just">
                        <a:lnSpc>
                          <a:spcPct val="115000"/>
                        </a:lnSpc>
                        <a:spcAft>
                          <a:spcPts val="0"/>
                        </a:spcAft>
                      </a:pPr>
                      <a:r>
                        <a:rPr lang="es-CO" sz="900"/>
                        <a:t>009 de Junio 19 de 2020</a:t>
                      </a:r>
                      <a:endParaRPr lang="es-CO" sz="9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dirty="0"/>
                        <a:t>Por Medio Del Cual Se Crea La Comisión Especial De Equidad Para La Mujer En El Concejo De Bello Y Se Dictan Otras Disposiciones.</a:t>
                      </a:r>
                      <a:endParaRPr lang="es-CO" sz="900" dirty="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dirty="0"/>
                        <a:t> </a:t>
                      </a:r>
                      <a:endParaRPr lang="es-CO" sz="900" dirty="0">
                        <a:latin typeface="Arial" panose="020B0604020202020204"/>
                        <a:ea typeface="Arial" panose="020B0604020202020204"/>
                      </a:endParaRPr>
                    </a:p>
                  </a:txBody>
                  <a:tcPr marL="11051" marR="11051" marT="0" marB="0">
                    <a:solidFill>
                      <a:schemeClr val="bg1"/>
                    </a:solidFill>
                  </a:tcPr>
                </a:tc>
                <a:tc>
                  <a:txBody>
                    <a:bodyPr/>
                    <a:lstStyle/>
                    <a:p>
                      <a:endParaRPr lang="es-CO"/>
                    </a:p>
                  </a:txBody>
                  <a:tcPr marL="0" marR="0" marT="0" marB="0" anchor="ctr">
                    <a:solidFill>
                      <a:schemeClr val="bg1"/>
                    </a:solidFill>
                  </a:tcPr>
                </a:tc>
              </a:tr>
              <a:tr h="393992">
                <a:tc>
                  <a:txBody>
                    <a:bodyPr/>
                    <a:lstStyle/>
                    <a:p>
                      <a:pPr algn="just">
                        <a:lnSpc>
                          <a:spcPct val="115000"/>
                        </a:lnSpc>
                        <a:spcAft>
                          <a:spcPts val="0"/>
                        </a:spcAft>
                      </a:pPr>
                      <a:r>
                        <a:rPr lang="es-CO" sz="900"/>
                        <a:t>010 de junio 25 de 2020</a:t>
                      </a:r>
                      <a:endParaRPr lang="es-CO" sz="9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dirty="0"/>
                        <a:t>Por Medio Del Cual Se Establece El Reajuste E Incremento Salarial Para Los Servidores Públicos De La Personería De Bello. Vigencia 2020</a:t>
                      </a:r>
                      <a:endParaRPr lang="es-CO" sz="900" dirty="0">
                        <a:latin typeface="Arial" panose="020B0604020202020204"/>
                        <a:ea typeface="Arial" panose="020B0604020202020204"/>
                      </a:endParaRPr>
                    </a:p>
                  </a:txBody>
                  <a:tcPr marL="11051" marR="11051" marT="0" marB="0">
                    <a:solidFill>
                      <a:schemeClr val="bg1"/>
                    </a:solidFill>
                  </a:tcPr>
                </a:tc>
                <a:tc gridSpan="2">
                  <a:txBody>
                    <a:bodyPr/>
                    <a:lstStyle/>
                    <a:p>
                      <a:pPr algn="just">
                        <a:lnSpc>
                          <a:spcPct val="115000"/>
                        </a:lnSpc>
                        <a:spcAft>
                          <a:spcPts val="0"/>
                        </a:spcAft>
                      </a:pPr>
                      <a:r>
                        <a:rPr lang="es-CO" sz="900" dirty="0"/>
                        <a:t>Debe calcularse la debida proyección para la vigencia 2021</a:t>
                      </a:r>
                      <a:endParaRPr lang="es-CO" sz="900" dirty="0">
                        <a:latin typeface="Arial" panose="020B0604020202020204"/>
                        <a:ea typeface="Arial" panose="020B0604020202020204"/>
                      </a:endParaRPr>
                    </a:p>
                  </a:txBody>
                  <a:tcPr marL="11051" marR="11051" marT="0" marB="0">
                    <a:solidFill>
                      <a:schemeClr val="bg1"/>
                    </a:solidFill>
                  </a:tcPr>
                </a:tc>
                <a:tc hMerge="1">
                  <a:txBody>
                    <a:bodyPr/>
                    <a:lstStyle/>
                    <a:p>
                      <a:endParaRPr lang="es-ES"/>
                    </a:p>
                  </a:txBody>
                  <a:tcPr/>
                </a:tc>
              </a:tr>
              <a:tr h="656654">
                <a:tc>
                  <a:txBody>
                    <a:bodyPr/>
                    <a:lstStyle/>
                    <a:p>
                      <a:pPr algn="just">
                        <a:lnSpc>
                          <a:spcPct val="115000"/>
                        </a:lnSpc>
                        <a:spcAft>
                          <a:spcPts val="0"/>
                        </a:spcAft>
                      </a:pPr>
                      <a:r>
                        <a:rPr lang="es-CO" sz="900"/>
                        <a:t>011 de Julio 22 de 2020</a:t>
                      </a:r>
                      <a:endParaRPr lang="es-CO" sz="9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a:t>“Por medio del cual se crea La Mesa Municipal de Derechos Humanos y Derecho Internacional Humanitario (MMDDHH-DIH) y el Comité Intersectorial de Derechos Humanos y Derecho Internacional Humanitario (CIDDHH-DIH) y se dictan otras disposiciones”.</a:t>
                      </a:r>
                      <a:endParaRPr lang="es-CO" sz="900">
                        <a:latin typeface="Arial" panose="020B0604020202020204"/>
                        <a:ea typeface="Arial" panose="020B0604020202020204"/>
                      </a:endParaRPr>
                    </a:p>
                  </a:txBody>
                  <a:tcPr marL="11051" marR="11051" marT="0" marB="0">
                    <a:solidFill>
                      <a:schemeClr val="bg1"/>
                    </a:solidFill>
                  </a:tcPr>
                </a:tc>
                <a:tc gridSpan="2">
                  <a:txBody>
                    <a:bodyPr/>
                    <a:lstStyle/>
                    <a:p>
                      <a:pPr algn="just">
                        <a:lnSpc>
                          <a:spcPct val="115000"/>
                        </a:lnSpc>
                        <a:spcAft>
                          <a:spcPts val="0"/>
                        </a:spcAft>
                      </a:pPr>
                      <a:r>
                        <a:rPr lang="es-CO" sz="900" dirty="0"/>
                        <a:t>Artículo 11°.- La MMDDHH-DIH coordinará con la Administración y la Personería municipal, el recurso necesario para su funcionamiento y la ejecución de su plan de trabajo, así mismo, definirá estrategias para garantizar la participación de los delegados en la mesa.</a:t>
                      </a:r>
                      <a:endParaRPr lang="es-CO" sz="900" dirty="0">
                        <a:latin typeface="Arial" panose="020B0604020202020204"/>
                        <a:ea typeface="Arial" panose="020B0604020202020204"/>
                      </a:endParaRPr>
                    </a:p>
                  </a:txBody>
                  <a:tcPr marL="11051" marR="11051" marT="0" marB="0">
                    <a:solidFill>
                      <a:schemeClr val="bg1"/>
                    </a:solidFill>
                  </a:tcPr>
                </a:tc>
                <a:tc hMerge="1">
                  <a:txBody>
                    <a:bodyPr/>
                    <a:lstStyle/>
                    <a:p>
                      <a:endParaRPr lang="es-ES"/>
                    </a:p>
                  </a:txBody>
                  <a:tcPr/>
                </a:tc>
              </a:tr>
              <a:tr h="744207">
                <a:tc>
                  <a:txBody>
                    <a:bodyPr/>
                    <a:lstStyle/>
                    <a:p>
                      <a:pPr algn="just">
                        <a:lnSpc>
                          <a:spcPct val="115000"/>
                        </a:lnSpc>
                        <a:spcAft>
                          <a:spcPts val="0"/>
                        </a:spcAft>
                      </a:pPr>
                      <a:r>
                        <a:rPr lang="es-CO" sz="900"/>
                        <a:t>012 de Julio 24 de 2020</a:t>
                      </a:r>
                      <a:endParaRPr lang="es-CO" sz="900">
                        <a:latin typeface="Arial" panose="020B0604020202020204"/>
                        <a:ea typeface="Arial" panose="020B0604020202020204"/>
                      </a:endParaRPr>
                    </a:p>
                  </a:txBody>
                  <a:tcPr marL="11051" marR="11051" marT="0" marB="0">
                    <a:solidFill>
                      <a:schemeClr val="bg1"/>
                    </a:solidFill>
                  </a:tcPr>
                </a:tc>
                <a:tc>
                  <a:txBody>
                    <a:bodyPr/>
                    <a:lstStyle/>
                    <a:p>
                      <a:pPr algn="just">
                        <a:lnSpc>
                          <a:spcPct val="115000"/>
                        </a:lnSpc>
                        <a:spcAft>
                          <a:spcPts val="0"/>
                        </a:spcAft>
                      </a:pPr>
                      <a:r>
                        <a:rPr lang="es-CO" sz="900" dirty="0"/>
                        <a:t>“Por Medio Del Cual Se Modifica Parcialmente El Artículo 130 Del Acuerdo Municipal 024 De 2017.”</a:t>
                      </a:r>
                      <a:endParaRPr lang="es-CO" sz="900" dirty="0">
                        <a:latin typeface="Arial" panose="020B0604020202020204"/>
                        <a:ea typeface="Arial" panose="020B0604020202020204"/>
                      </a:endParaRPr>
                    </a:p>
                  </a:txBody>
                  <a:tcPr marL="11051" marR="11051" marT="0" marB="0">
                    <a:solidFill>
                      <a:schemeClr val="bg1"/>
                    </a:solidFill>
                  </a:tcPr>
                </a:tc>
                <a:tc gridSpan="2">
                  <a:txBody>
                    <a:bodyPr/>
                    <a:lstStyle/>
                    <a:p>
                      <a:pPr algn="just">
                        <a:lnSpc>
                          <a:spcPct val="115000"/>
                        </a:lnSpc>
                        <a:spcAft>
                          <a:spcPts val="0"/>
                        </a:spcAft>
                      </a:pPr>
                      <a:r>
                        <a:rPr lang="es-CO" sz="900" dirty="0"/>
                        <a:t>ARTÍCULO PRIMERO: Modificar el artículo 130 del Acuerdo 024 de 2017, así:       </a:t>
                      </a:r>
                      <a:r>
                        <a:rPr lang="es-CO" sz="800" dirty="0"/>
                        <a:t>ARTÍCULO 130. DESTINACIÓN. Los recursos que se obtengan por el Impuesto de Alumbrado Público serán destinados a...... El Recaudo del impuesto también podrá destinarse a la actividad de iluminación navideña, ............... sin exceder el 13.7% de lo presupuestado para la vigencia</a:t>
                      </a:r>
                      <a:r>
                        <a:rPr lang="es-CO" sz="900" dirty="0"/>
                        <a:t> </a:t>
                      </a:r>
                      <a:endParaRPr lang="es-CO" sz="900" dirty="0">
                        <a:latin typeface="Arial" panose="020B0604020202020204"/>
                        <a:ea typeface="Arial" panose="020B0604020202020204"/>
                      </a:endParaRPr>
                    </a:p>
                  </a:txBody>
                  <a:tcPr marL="11051" marR="11051" marT="0" marB="0">
                    <a:solidFill>
                      <a:schemeClr val="bg1"/>
                    </a:solidFill>
                  </a:tcPr>
                </a:tc>
                <a:tc hMerge="1">
                  <a:txBody>
                    <a:bodyPr/>
                    <a:lstStyle/>
                    <a:p>
                      <a:endParaRPr lang="es-ES"/>
                    </a:p>
                  </a:txBody>
                  <a:tcPr/>
                </a:tc>
              </a:tr>
            </a:tbl>
          </a:graphicData>
        </a:graphic>
      </p:graphicFrame>
    </p:spTree>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251460" y="-43756"/>
            <a:ext cx="9207055" cy="5758756"/>
          </a:xfrm>
          <a:prstGeom prst="rect">
            <a:avLst/>
          </a:prstGeom>
        </p:spPr>
      </p:pic>
      <p:sp>
        <p:nvSpPr>
          <p:cNvPr id="2" name="Título 1"/>
          <p:cNvSpPr>
            <a:spLocks noGrp="1"/>
          </p:cNvSpPr>
          <p:nvPr>
            <p:ph type="title"/>
          </p:nvPr>
        </p:nvSpPr>
        <p:spPr>
          <a:xfrm>
            <a:off x="822320" y="176314"/>
            <a:ext cx="6856052" cy="876994"/>
          </a:xfrm>
        </p:spPr>
        <p:txBody>
          <a:bodyPr>
            <a:noAutofit/>
          </a:bodyPr>
          <a:lstStyle/>
          <a:p>
            <a:r>
              <a:rPr lang="es-CO" sz="2800" b="1" i="1" dirty="0">
                <a:solidFill>
                  <a:schemeClr val="accent5">
                    <a:lumMod val="50000"/>
                  </a:schemeClr>
                </a:solidFill>
                <a:latin typeface="Roboto"/>
                <a:cs typeface="Calibri Light" panose="020F0302020204030204"/>
              </a:rPr>
              <a:t>SEGUNDO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Seguimiento a los acuerdos aprobados y/o vigentes </a:t>
            </a:r>
            <a:r>
              <a:rPr lang="pt-BR" sz="1800" i="1" dirty="0">
                <a:solidFill>
                  <a:schemeClr val="accent5">
                    <a:lumMod val="50000"/>
                  </a:schemeClr>
                </a:solidFill>
                <a:latin typeface="Calibri" panose="020F0502020204030204"/>
              </a:rPr>
              <a:t>corte a Julio 30 de 2020</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15551" y="1391009"/>
            <a:ext cx="421365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es-CO" sz="1400" dirty="0"/>
              <a:t>Con lo anterior se dio cumplimiento a la obligación del seguimiento al cumplimiento de acuerdos vigentes y en este último caso a las disposiciones establecidas en el Decreto 111 de 1996, en materia presupuestal. Se indica en algunos de ellos si tiene connotación presupuestal, cuando expresamente quedó estipulado en el Acuerdo. No obstante, se incluyeron la totalidad de los Acuerdos de ambas vigencias, para que fueran evaluados desde la secretaría competente, en materia presupuestal, ya que son transversales al Plan de Desarrollo 2020-2023 y por ende deberá estimarse el correspondiente costo fiscal, en función del Plan Plurianual de Inversiones y la priorización para el año 2021.</a:t>
            </a:r>
          </a:p>
        </p:txBody>
      </p:sp>
      <p:pic>
        <p:nvPicPr>
          <p:cNvPr id="6" name="Picture 5"/>
          <p:cNvPicPr>
            <a:picLocks noChangeAspect="1" noChangeArrowheads="1"/>
          </p:cNvPicPr>
          <p:nvPr/>
        </p:nvPicPr>
        <p:blipFill>
          <a:blip r:embed="rId3" cstate="print"/>
          <a:stretch>
            <a:fillRect/>
          </a:stretch>
        </p:blipFill>
        <p:spPr bwMode="auto">
          <a:xfrm>
            <a:off x="5507664" y="1739858"/>
            <a:ext cx="3360291" cy="1798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0" y="-127623"/>
            <a:ext cx="9362850" cy="5842623"/>
          </a:xfrm>
        </p:spPr>
      </p:pic>
      <p:pic>
        <p:nvPicPr>
          <p:cNvPr id="10" name="Imagen 6" descr="Mujer con cabello corto&#10;&#10;Descripción generada automáticamente"/>
          <p:cNvPicPr>
            <a:picLocks noChangeAspect="1"/>
          </p:cNvPicPr>
          <p:nvPr/>
        </p:nvPicPr>
        <p:blipFill>
          <a:blip r:embed="rId3" cstate="print"/>
          <a:srcRect l="16128" r="24336"/>
          <a:stretch>
            <a:fillRect/>
          </a:stretch>
        </p:blipFill>
        <p:spPr>
          <a:xfrm rot="21038012">
            <a:off x="6529898" y="3505878"/>
            <a:ext cx="1927804" cy="1648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6" descr="Mujer con cabello corto&#10;&#10;Descripción generada automáticamente"/>
          <p:cNvPicPr>
            <a:picLocks noChangeAspect="1"/>
          </p:cNvPicPr>
          <p:nvPr/>
        </p:nvPicPr>
        <p:blipFill>
          <a:blip r:embed="rId4" cstate="print"/>
          <a:stretch>
            <a:fillRect/>
          </a:stretch>
        </p:blipFill>
        <p:spPr>
          <a:xfrm rot="20977161">
            <a:off x="1353605" y="3789868"/>
            <a:ext cx="1388133" cy="1814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5" cstate="print"/>
          <a:srcRect/>
          <a:stretch>
            <a:fillRect/>
          </a:stretch>
        </p:blipFill>
        <p:spPr bwMode="auto">
          <a:xfrm rot="21175956">
            <a:off x="2440730" y="2263560"/>
            <a:ext cx="4269013" cy="2401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6" descr="Mujer con cabello corto&#10;&#10;Descripción generada automáticamente"/>
          <p:cNvPicPr>
            <a:picLocks noChangeAspect="1"/>
          </p:cNvPicPr>
          <p:nvPr/>
        </p:nvPicPr>
        <p:blipFill>
          <a:blip r:embed="rId6" cstate="print"/>
          <a:srcRect r="37570"/>
          <a:stretch>
            <a:fillRect/>
          </a:stretch>
        </p:blipFill>
        <p:spPr>
          <a:xfrm rot="20977161">
            <a:off x="5512545" y="1311216"/>
            <a:ext cx="2121833" cy="1978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ítulo 1"/>
          <p:cNvSpPr>
            <a:spLocks noGrp="1"/>
          </p:cNvSpPr>
          <p:nvPr>
            <p:ph type="title"/>
          </p:nvPr>
        </p:nvSpPr>
        <p:spPr>
          <a:xfrm>
            <a:off x="776170" y="268328"/>
            <a:ext cx="6856052" cy="876994"/>
          </a:xfrm>
        </p:spPr>
        <p:txBody>
          <a:bodyPr>
            <a:noAutofit/>
          </a:bodyPr>
          <a:lstStyle/>
          <a:p>
            <a:r>
              <a:rPr lang="es-CO" sz="2000" b="1" i="1" dirty="0">
                <a:solidFill>
                  <a:schemeClr val="bg1"/>
                </a:solidFill>
                <a:latin typeface="Roboto"/>
                <a:cs typeface="Calibri Light" panose="020F0302020204030204"/>
              </a:rPr>
              <a:t>SESIONES EXTRAORDINARIAS</a:t>
            </a:r>
            <a:br>
              <a:rPr lang="es-CO" sz="2000" b="1" i="1" dirty="0">
                <a:solidFill>
                  <a:schemeClr val="bg1"/>
                </a:solidFill>
                <a:latin typeface="Roboto"/>
                <a:cs typeface="Calibri Light" panose="020F0302020204030204"/>
              </a:rPr>
            </a:br>
            <a:r>
              <a:rPr lang="es-CO" sz="1400" b="1" i="1" dirty="0">
                <a:solidFill>
                  <a:schemeClr val="bg1"/>
                </a:solidFill>
                <a:latin typeface="Roboto"/>
                <a:cs typeface="Calibri Light" panose="020F0302020204030204"/>
              </a:rPr>
              <a:t>DE SEPTIEMBRE 16 A SEPTIEMBRE 25 de 2020</a:t>
            </a:r>
            <a:endParaRPr lang="es-ES" sz="2000" i="1" dirty="0">
              <a:solidFill>
                <a:schemeClr val="bg1"/>
              </a:solidFill>
              <a:latin typeface="Calibri Light" panose="020F0302020204030204"/>
              <a:cs typeface="Calibri Light" panose="020F0302020204030204"/>
            </a:endParaRPr>
          </a:p>
        </p:txBody>
      </p:sp>
      <p:pic>
        <p:nvPicPr>
          <p:cNvPr id="8" name="7 Imagen" descr="WhatsApp Image 2020-11-25 at 3.29.58 AM.jpeg"/>
          <p:cNvPicPr>
            <a:picLocks noChangeAspect="1"/>
          </p:cNvPicPr>
          <p:nvPr/>
        </p:nvPicPr>
        <p:blipFill>
          <a:blip r:embed="rId7" cstate="print"/>
          <a:stretch>
            <a:fillRect/>
          </a:stretch>
        </p:blipFill>
        <p:spPr>
          <a:xfrm rot="20951618">
            <a:off x="-1445" y="1317566"/>
            <a:ext cx="3668667" cy="2023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5458" y="-250"/>
            <a:ext cx="9207055" cy="5758756"/>
          </a:xfrm>
        </p:spPr>
      </p:pic>
      <p:sp>
        <p:nvSpPr>
          <p:cNvPr id="2" name="Título 1"/>
          <p:cNvSpPr>
            <a:spLocks noGrp="1"/>
          </p:cNvSpPr>
          <p:nvPr>
            <p:ph type="title"/>
          </p:nvPr>
        </p:nvSpPr>
        <p:spPr>
          <a:xfrm>
            <a:off x="853807" y="458110"/>
            <a:ext cx="6856052" cy="876994"/>
          </a:xfrm>
        </p:spPr>
        <p:txBody>
          <a:bodyPr>
            <a:noAutofit/>
          </a:bodyPr>
          <a:lstStyle/>
          <a:p>
            <a:r>
              <a:rPr lang="es-CO" sz="1800" b="1" i="1" dirty="0">
                <a:solidFill>
                  <a:schemeClr val="accent5">
                    <a:lumMod val="50000"/>
                  </a:schemeClr>
                </a:solidFill>
                <a:latin typeface="Roboto"/>
                <a:cs typeface="Calibri Light" panose="020F0302020204030204"/>
              </a:rPr>
              <a:t>TRÁMITE Y APROBACIÓN DE ACUERDOS MUNICIPALES SESIONES EXTRAORDINARIAS</a:t>
            </a:r>
            <a:br>
              <a:rPr lang="es-CO" sz="1800" b="1" i="1" dirty="0">
                <a:solidFill>
                  <a:schemeClr val="accent5">
                    <a:lumMod val="50000"/>
                  </a:schemeClr>
                </a:solidFill>
                <a:latin typeface="Roboto"/>
                <a:cs typeface="Calibri Light" panose="020F0302020204030204"/>
              </a:rPr>
            </a:br>
            <a:r>
              <a:rPr lang="es-CO" sz="1400" b="1" i="1" dirty="0">
                <a:solidFill>
                  <a:schemeClr val="accent5">
                    <a:lumMod val="50000"/>
                  </a:schemeClr>
                </a:solidFill>
                <a:latin typeface="Roboto"/>
                <a:cs typeface="Calibri Light" panose="020F0302020204030204"/>
              </a:rPr>
              <a:t>DE SEPTIEMBRE 16 A SEPTIEMBRE 25 de 2020</a:t>
            </a:r>
            <a:endParaRPr lang="es-ES" sz="1800" i="1" dirty="0">
              <a:solidFill>
                <a:schemeClr val="accent5">
                  <a:lumMod val="50000"/>
                </a:schemeClr>
              </a:solidFill>
              <a:latin typeface="Calibri Light" panose="020F0302020204030204"/>
              <a:cs typeface="Calibri Light" panose="020F0302020204030204"/>
            </a:endParaRPr>
          </a:p>
        </p:txBody>
      </p:sp>
      <p:graphicFrame>
        <p:nvGraphicFramePr>
          <p:cNvPr id="8" name="7 Tabla"/>
          <p:cNvGraphicFramePr>
            <a:graphicFrameLocks noGrp="1"/>
          </p:cNvGraphicFramePr>
          <p:nvPr/>
        </p:nvGraphicFramePr>
        <p:xfrm>
          <a:off x="992937" y="2165230"/>
          <a:ext cx="7616225" cy="2228107"/>
        </p:xfrm>
        <a:graphic>
          <a:graphicData uri="http://schemas.openxmlformats.org/drawingml/2006/table">
            <a:tbl>
              <a:tblPr>
                <a:tableStyleId>{35758FB7-9AC5-4552-8A53-C91805E547FA}</a:tableStyleId>
              </a:tblPr>
              <a:tblGrid>
                <a:gridCol w="5131817"/>
                <a:gridCol w="914400"/>
                <a:gridCol w="1570008"/>
              </a:tblGrid>
              <a:tr h="391009">
                <a:tc>
                  <a:txBody>
                    <a:bodyPr/>
                    <a:lstStyle/>
                    <a:p>
                      <a:pPr algn="ctr">
                        <a:lnSpc>
                          <a:spcPct val="115000"/>
                        </a:lnSpc>
                        <a:spcAft>
                          <a:spcPts val="0"/>
                        </a:spcAft>
                      </a:pPr>
                      <a:r>
                        <a:rPr lang="es-CO" sz="1200" b="1" dirty="0">
                          <a:solidFill>
                            <a:schemeClr val="bg1"/>
                          </a:solidFill>
                        </a:rPr>
                        <a:t>PROYECTO DE ACUERDO </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r>
                        <a:rPr lang="es-CO" sz="1200" b="1" dirty="0">
                          <a:solidFill>
                            <a:schemeClr val="bg1"/>
                          </a:solidFill>
                        </a:rPr>
                        <a:t>Nº de ACUERDO</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endParaRPr lang="es-CO" sz="1200" b="1" dirty="0">
                        <a:solidFill>
                          <a:schemeClr val="bg1"/>
                        </a:solidFill>
                      </a:endParaRPr>
                    </a:p>
                    <a:p>
                      <a:pPr algn="ctr">
                        <a:lnSpc>
                          <a:spcPct val="115000"/>
                        </a:lnSpc>
                        <a:spcAft>
                          <a:spcPts val="0"/>
                        </a:spcAft>
                      </a:pPr>
                      <a:r>
                        <a:rPr lang="es-CO" sz="1200" b="1" dirty="0">
                          <a:solidFill>
                            <a:schemeClr val="bg1"/>
                          </a:solidFill>
                        </a:rPr>
                        <a:t>CONCEJAL PONENTE(S)</a:t>
                      </a:r>
                      <a:endParaRPr lang="es-CO" sz="1200" b="1" dirty="0">
                        <a:solidFill>
                          <a:schemeClr val="bg1"/>
                        </a:solidFill>
                        <a:latin typeface="Arial" panose="020B0604020202020204"/>
                        <a:ea typeface="Arial" panose="020B0604020202020204"/>
                      </a:endParaRPr>
                    </a:p>
                  </a:txBody>
                  <a:tcPr marL="42508" marR="42508" marT="0" marB="0">
                    <a:solidFill>
                      <a:srgbClr val="00B0F0"/>
                    </a:solidFill>
                  </a:tcPr>
                </a:tc>
              </a:tr>
              <a:tr h="602193">
                <a:tc>
                  <a:txBody>
                    <a:bodyPr/>
                    <a:lstStyle/>
                    <a:p>
                      <a:pPr>
                        <a:spcAft>
                          <a:spcPts val="0"/>
                        </a:spcAft>
                      </a:pPr>
                      <a:r>
                        <a:rPr lang="es-CO" sz="1050" dirty="0"/>
                        <a:t>Proyecto de acuerdo N°. 015 del 23 de</a:t>
                      </a:r>
                      <a:r>
                        <a:rPr lang="es-CO" sz="1050" baseline="0" dirty="0"/>
                        <a:t> </a:t>
                      </a:r>
                      <a:r>
                        <a:rPr lang="es-CO" sz="1050" dirty="0"/>
                        <a:t>septiembre</a:t>
                      </a:r>
                      <a:r>
                        <a:rPr lang="es-CO" sz="1050" baseline="0" dirty="0"/>
                        <a:t> “</a:t>
                      </a:r>
                      <a:r>
                        <a:rPr lang="es-CO" sz="1050" dirty="0"/>
                        <a:t>Por medio del cual se modifican los artículos 119, 120 y 121 del acuerdo n°024 de 2017 "por medio del cual se adopta la norma sustantiva aplicable a los tributos vigentes en el municipio de Bello”</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dirty="0"/>
                        <a:t>013</a:t>
                      </a:r>
                    </a:p>
                    <a:p>
                      <a:pPr algn="ctr">
                        <a:lnSpc>
                          <a:spcPct val="115000"/>
                        </a:lnSpc>
                        <a:spcAft>
                          <a:spcPts val="0"/>
                        </a:spcAft>
                      </a:pPr>
                      <a:r>
                        <a:rPr lang="es-CO" sz="1050" dirty="0"/>
                        <a:t>Aprobado</a:t>
                      </a:r>
                      <a:endParaRPr lang="es-CO" sz="105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latin typeface="+mn-lt"/>
                          <a:ea typeface="Arial" panose="020B0604020202020204"/>
                        </a:rPr>
                        <a:t>Rafael Cárdenas Jiménez</a:t>
                      </a:r>
                    </a:p>
                  </a:txBody>
                  <a:tcPr marL="42508" marR="42508" marT="0" marB="0" anchor="ctr">
                    <a:solidFill>
                      <a:schemeClr val="bg1"/>
                    </a:solidFill>
                  </a:tcPr>
                </a:tc>
              </a:tr>
              <a:tr h="602645">
                <a:tc>
                  <a:txBody>
                    <a:bodyPr/>
                    <a:lstStyle/>
                    <a:p>
                      <a:pPr>
                        <a:spcAft>
                          <a:spcPts val="0"/>
                        </a:spcAft>
                      </a:pPr>
                      <a:r>
                        <a:rPr lang="es-CO" sz="1050" dirty="0"/>
                        <a:t>Proyecto de acuerdo N°016 del 05 de mayo  2020 "Mediante el cual se autoriza al Alcalde municipal para comprometer vigencias futuras ordinarias”</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dirty="0"/>
                        <a:t>014</a:t>
                      </a:r>
                    </a:p>
                    <a:p>
                      <a:pPr algn="ctr">
                        <a:lnSpc>
                          <a:spcPct val="115000"/>
                        </a:lnSpc>
                        <a:spcAft>
                          <a:spcPts val="0"/>
                        </a:spcAft>
                      </a:pPr>
                      <a:r>
                        <a:rPr lang="es-CO" sz="1050" dirty="0"/>
                        <a:t>Aprobado</a:t>
                      </a:r>
                      <a:endParaRPr lang="es-CO" sz="105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latin typeface="+mn-lt"/>
                          <a:ea typeface="Arial" panose="020B0604020202020204"/>
                        </a:rPr>
                        <a:t>Edgar Ricardo Cardona Ortiz</a:t>
                      </a:r>
                    </a:p>
                  </a:txBody>
                  <a:tcPr marL="42508" marR="42508" marT="0" marB="0" anchor="ctr">
                    <a:solidFill>
                      <a:schemeClr val="bg1"/>
                    </a:solidFill>
                  </a:tcPr>
                </a:tc>
              </a:tr>
              <a:tr h="602645">
                <a:tc>
                  <a:txBody>
                    <a:bodyPr/>
                    <a:lstStyle/>
                    <a:p>
                      <a:pPr>
                        <a:spcAft>
                          <a:spcPts val="0"/>
                        </a:spcAft>
                      </a:pPr>
                      <a:r>
                        <a:rPr lang="es-CO" sz="1050" dirty="0"/>
                        <a:t>Proyecto de acuerdo N°017 “Por medio del cual se establece la jurisdicción de las comisarías de familia y las inspecciones de policía en el municipio de Bello”</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50" dirty="0"/>
                        <a:t>015</a:t>
                      </a:r>
                    </a:p>
                    <a:p>
                      <a:pPr algn="ctr">
                        <a:lnSpc>
                          <a:spcPct val="115000"/>
                        </a:lnSpc>
                        <a:spcAft>
                          <a:spcPts val="0"/>
                        </a:spcAft>
                      </a:pPr>
                      <a:r>
                        <a:rPr lang="es-CO" sz="1050" dirty="0"/>
                        <a:t>Aprobado</a:t>
                      </a:r>
                      <a:endParaRPr lang="es-CO" sz="105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50" dirty="0">
                          <a:latin typeface="+mn-lt"/>
                          <a:ea typeface="Arial" panose="020B0604020202020204"/>
                        </a:rPr>
                        <a:t>Gloria Elena Montoya Castaño</a:t>
                      </a:r>
                    </a:p>
                  </a:txBody>
                  <a:tcPr marL="42508" marR="42508" marT="0" marB="0" anchor="ctr">
                    <a:solidFill>
                      <a:schemeClr val="bg1"/>
                    </a:solidFill>
                  </a:tcPr>
                </a:tc>
              </a:tr>
            </a:tbl>
          </a:graphicData>
        </a:graphic>
      </p:graphicFrame>
      <p:sp>
        <p:nvSpPr>
          <p:cNvPr id="9" name="CuadroTexto 4"/>
          <p:cNvSpPr txBox="1"/>
          <p:nvPr/>
        </p:nvSpPr>
        <p:spPr>
          <a:xfrm>
            <a:off x="940491" y="1461460"/>
            <a:ext cx="7691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El señor Alcalde convocó al Honorable Concejo Municipal de Bello, a veinte (10) Sesiones Extraordinarias, para que se ocuparan del estudio y trámite de los siguientes Proyectos de Acuerdo:</a:t>
            </a:r>
            <a:endParaRPr lang="es-CO" sz="1600" dirty="0"/>
          </a:p>
        </p:txBody>
      </p:sp>
    </p:spTree>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138352" y="-250"/>
            <a:ext cx="9362850" cy="5842623"/>
          </a:xfrm>
        </p:spPr>
      </p:pic>
      <p:pic>
        <p:nvPicPr>
          <p:cNvPr id="5" name="Imagen 5" descr="Imagen que contiene persona, ventana, frente, foto&#10;&#10;Descripción generada automáticamente"/>
          <p:cNvPicPr>
            <a:picLocks noChangeAspect="1"/>
          </p:cNvPicPr>
          <p:nvPr/>
        </p:nvPicPr>
        <p:blipFill>
          <a:blip r:embed="rId3" cstate="print"/>
          <a:stretch>
            <a:fillRect/>
          </a:stretch>
        </p:blipFill>
        <p:spPr>
          <a:xfrm rot="21142916">
            <a:off x="295668" y="2066704"/>
            <a:ext cx="3711536" cy="2087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6" descr="Mujer con cabello corto&#10;&#10;Descripción generada automáticamente"/>
          <p:cNvPicPr>
            <a:picLocks noChangeAspect="1"/>
          </p:cNvPicPr>
          <p:nvPr/>
        </p:nvPicPr>
        <p:blipFill>
          <a:blip r:embed="rId4" cstate="print"/>
          <a:stretch>
            <a:fillRect/>
          </a:stretch>
        </p:blipFill>
        <p:spPr>
          <a:xfrm rot="300000">
            <a:off x="3817907" y="1097504"/>
            <a:ext cx="2399873" cy="3199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7" descr="Una persona con una camiseta roja&#10;&#10;Descripción generada automáticamente"/>
          <p:cNvPicPr>
            <a:picLocks noChangeAspect="1"/>
          </p:cNvPicPr>
          <p:nvPr/>
        </p:nvPicPr>
        <p:blipFill>
          <a:blip r:embed="rId5" cstate="print"/>
          <a:stretch>
            <a:fillRect/>
          </a:stretch>
        </p:blipFill>
        <p:spPr>
          <a:xfrm rot="21283631">
            <a:off x="6083706" y="2300639"/>
            <a:ext cx="2439301" cy="1871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ítulo 1"/>
          <p:cNvSpPr>
            <a:spLocks noGrp="1"/>
          </p:cNvSpPr>
          <p:nvPr>
            <p:ph type="title"/>
          </p:nvPr>
        </p:nvSpPr>
        <p:spPr>
          <a:xfrm>
            <a:off x="776170" y="268328"/>
            <a:ext cx="6856052" cy="876994"/>
          </a:xfrm>
        </p:spPr>
        <p:txBody>
          <a:bodyPr>
            <a:noAutofit/>
          </a:bodyPr>
          <a:lstStyle/>
          <a:p>
            <a:r>
              <a:rPr lang="es-CO" sz="2000" b="1" i="1" dirty="0">
                <a:solidFill>
                  <a:schemeClr val="bg1"/>
                </a:solidFill>
                <a:latin typeface="Roboto"/>
                <a:cs typeface="Calibri Light" panose="020F0302020204030204"/>
              </a:rPr>
              <a:t>TERCER PERÍODO ORDINARIO</a:t>
            </a:r>
            <a:br>
              <a:rPr lang="es-CO" sz="2000" b="1" i="1" dirty="0">
                <a:solidFill>
                  <a:schemeClr val="bg1"/>
                </a:solidFill>
                <a:latin typeface="Roboto"/>
                <a:cs typeface="Calibri Light" panose="020F0302020204030204"/>
              </a:rPr>
            </a:br>
            <a:r>
              <a:rPr lang="es-CO" sz="1400" b="1" i="1" dirty="0">
                <a:solidFill>
                  <a:schemeClr val="bg1"/>
                </a:solidFill>
                <a:latin typeface="Roboto"/>
                <a:cs typeface="Calibri Light" panose="020F0302020204030204"/>
              </a:rPr>
              <a:t>DE OCTUBRE 1 A NOVIEMBRE 30 DE 2020</a:t>
            </a:r>
            <a:endParaRPr lang="es-ES" sz="2000" i="1" dirty="0">
              <a:solidFill>
                <a:schemeClr val="bg1"/>
              </a:solidFill>
              <a:latin typeface="Calibri Light" panose="020F0302020204030204"/>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sp>
        <p:nvSpPr>
          <p:cNvPr id="2" name="Título 1"/>
          <p:cNvSpPr>
            <a:spLocks noGrp="1"/>
          </p:cNvSpPr>
          <p:nvPr>
            <p:ph type="title"/>
          </p:nvPr>
        </p:nvSpPr>
        <p:spPr>
          <a:xfrm>
            <a:off x="845180" y="328714"/>
            <a:ext cx="6856052" cy="876994"/>
          </a:xfrm>
        </p:spPr>
        <p:txBody>
          <a:bodyPr>
            <a:noAutofit/>
          </a:bodyPr>
          <a:lstStyle/>
          <a:p>
            <a:r>
              <a:rPr lang="es-CO" sz="2800" b="1" i="1" dirty="0">
                <a:solidFill>
                  <a:schemeClr val="accent5">
                    <a:lumMod val="50000"/>
                  </a:schemeClr>
                </a:solidFill>
                <a:latin typeface="Roboto"/>
                <a:cs typeface="Calibri Light" panose="020F0302020204030204"/>
              </a:rPr>
              <a:t>TERCER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Presupuesto Municipal vigencia 2021</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03263" y="1132361"/>
            <a:ext cx="7691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Este periodo estuvo caracterizado por el estudio, debate y aprobación del Presupuesto Municipal para la vigencia 2021, en cumplimiento de los dispuesto en el Artículo 23 de La Ley 136 de 1994, literal c)</a:t>
            </a:r>
            <a:endParaRPr lang="es-CO" sz="1600" dirty="0"/>
          </a:p>
        </p:txBody>
      </p:sp>
      <p:pic>
        <p:nvPicPr>
          <p:cNvPr id="38913" name="Picture 1"/>
          <p:cNvPicPr>
            <a:picLocks noChangeAspect="1" noChangeArrowheads="1"/>
          </p:cNvPicPr>
          <p:nvPr/>
        </p:nvPicPr>
        <p:blipFill>
          <a:blip r:embed="rId3" cstate="print"/>
          <a:stretch>
            <a:fillRect/>
          </a:stretch>
        </p:blipFill>
        <p:spPr bwMode="auto">
          <a:xfrm>
            <a:off x="3854203" y="2420881"/>
            <a:ext cx="1890231" cy="1348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15" name="Picture 3"/>
          <p:cNvPicPr>
            <a:picLocks noChangeAspect="1" noChangeArrowheads="1"/>
          </p:cNvPicPr>
          <p:nvPr/>
        </p:nvPicPr>
        <p:blipFill>
          <a:blip r:embed="rId4" cstate="print"/>
          <a:stretch>
            <a:fillRect/>
          </a:stretch>
        </p:blipFill>
        <p:spPr bwMode="auto">
          <a:xfrm>
            <a:off x="6785399" y="2476499"/>
            <a:ext cx="1852001" cy="1405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CuadroTexto 4"/>
          <p:cNvSpPr txBox="1"/>
          <p:nvPr/>
        </p:nvSpPr>
        <p:spPr>
          <a:xfrm>
            <a:off x="649923" y="4020340"/>
            <a:ext cx="19484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SOCIALIZACIÓN PROYECTO N°18</a:t>
            </a:r>
            <a:endParaRPr lang="es-CO" sz="800" dirty="0"/>
          </a:p>
          <a:p>
            <a:endParaRPr lang="es-CO" sz="800" dirty="0"/>
          </a:p>
        </p:txBody>
      </p:sp>
      <p:sp>
        <p:nvSpPr>
          <p:cNvPr id="14" name="CuadroTexto 4"/>
          <p:cNvSpPr txBox="1"/>
          <p:nvPr/>
        </p:nvSpPr>
        <p:spPr>
          <a:xfrm>
            <a:off x="3693322" y="4082306"/>
            <a:ext cx="19484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Francisco Echeverri Cárdenas. </a:t>
            </a:r>
            <a:r>
              <a:rPr lang="es-CO" sz="800" dirty="0"/>
              <a:t>SECRETARIO DE HACIENDA</a:t>
            </a:r>
          </a:p>
        </p:txBody>
      </p:sp>
      <p:sp>
        <p:nvSpPr>
          <p:cNvPr id="15" name="CuadroTexto 4"/>
          <p:cNvSpPr txBox="1"/>
          <p:nvPr/>
        </p:nvSpPr>
        <p:spPr>
          <a:xfrm>
            <a:off x="6758575" y="4049814"/>
            <a:ext cx="1948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800" b="1" dirty="0">
                <a:solidFill>
                  <a:schemeClr val="accent5">
                    <a:lumMod val="50000"/>
                  </a:schemeClr>
                </a:solidFill>
              </a:rPr>
              <a:t>Duván Alberto Bedoya </a:t>
            </a:r>
          </a:p>
          <a:p>
            <a:r>
              <a:rPr lang="es-CO" sz="800" dirty="0"/>
              <a:t>CONCEJAL </a:t>
            </a:r>
            <a:r>
              <a:rPr lang="es-CO" sz="800" dirty="0" smtClean="0"/>
              <a:t>PONENTE COORDINADOR</a:t>
            </a:r>
          </a:p>
          <a:p>
            <a:r>
              <a:rPr lang="es-CO" sz="800" dirty="0" smtClean="0"/>
              <a:t> </a:t>
            </a:r>
            <a:r>
              <a:rPr lang="es-CO" sz="800" dirty="0"/>
              <a:t>POA N°18 </a:t>
            </a:r>
          </a:p>
        </p:txBody>
      </p:sp>
      <p:pic>
        <p:nvPicPr>
          <p:cNvPr id="2050" name="Picture 2"/>
          <p:cNvPicPr>
            <a:picLocks noChangeAspect="1" noChangeArrowheads="1"/>
          </p:cNvPicPr>
          <p:nvPr/>
        </p:nvPicPr>
        <p:blipFill>
          <a:blip r:embed="rId5" cstate="print"/>
          <a:srcRect/>
          <a:stretch>
            <a:fillRect/>
          </a:stretch>
        </p:blipFill>
        <p:spPr bwMode="auto">
          <a:xfrm>
            <a:off x="733244" y="2467155"/>
            <a:ext cx="2245769" cy="1263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graphicFrame>
        <p:nvGraphicFramePr>
          <p:cNvPr id="6" name="5 Tabla"/>
          <p:cNvGraphicFramePr>
            <a:graphicFrameLocks noGrp="1"/>
          </p:cNvGraphicFramePr>
          <p:nvPr/>
        </p:nvGraphicFramePr>
        <p:xfrm>
          <a:off x="767750" y="1035171"/>
          <a:ext cx="7625750" cy="3833094"/>
        </p:xfrm>
        <a:graphic>
          <a:graphicData uri="http://schemas.openxmlformats.org/drawingml/2006/table">
            <a:tbl>
              <a:tblPr>
                <a:tableStyleId>{35758FB7-9AC5-4552-8A53-C91805E547FA}</a:tableStyleId>
              </a:tblPr>
              <a:tblGrid>
                <a:gridCol w="1917980"/>
                <a:gridCol w="2030817"/>
                <a:gridCol w="2030817"/>
                <a:gridCol w="438440"/>
                <a:gridCol w="1207696"/>
              </a:tblGrid>
              <a:tr h="319427">
                <a:tc>
                  <a:txBody>
                    <a:bodyPr/>
                    <a:lstStyle/>
                    <a:p>
                      <a:pPr algn="ctr">
                        <a:lnSpc>
                          <a:spcPct val="115000"/>
                        </a:lnSpc>
                        <a:spcAft>
                          <a:spcPts val="0"/>
                        </a:spcAft>
                      </a:pPr>
                      <a:r>
                        <a:rPr lang="es-CO" sz="1000" b="1" dirty="0">
                          <a:solidFill>
                            <a:schemeClr val="bg1"/>
                          </a:solidFill>
                        </a:rPr>
                        <a:t>LÍNEA ESTRATÉGICA</a:t>
                      </a:r>
                      <a:endParaRPr lang="es-CO" sz="1000" b="1" dirty="0">
                        <a:solidFill>
                          <a:schemeClr val="bg1"/>
                        </a:solidFill>
                        <a:latin typeface="Arial" panose="020B0604020202020204"/>
                        <a:ea typeface="Arial" panose="020B0604020202020204"/>
                        <a:cs typeface="Times New Roman" panose="02020603050405020304"/>
                      </a:endParaRPr>
                    </a:p>
                  </a:txBody>
                  <a:tcPr marL="18020" marR="18020" marT="0" marB="0" anchor="ctr">
                    <a:solidFill>
                      <a:srgbClr val="00B0F0"/>
                    </a:solidFill>
                  </a:tcPr>
                </a:tc>
                <a:tc>
                  <a:txBody>
                    <a:bodyPr/>
                    <a:lstStyle/>
                    <a:p>
                      <a:pPr algn="ctr">
                        <a:lnSpc>
                          <a:spcPct val="115000"/>
                        </a:lnSpc>
                        <a:spcAft>
                          <a:spcPts val="0"/>
                        </a:spcAft>
                      </a:pPr>
                      <a:r>
                        <a:rPr lang="es-CO" sz="1000" b="1" dirty="0">
                          <a:solidFill>
                            <a:schemeClr val="bg1"/>
                          </a:solidFill>
                        </a:rPr>
                        <a:t>PROGRAMA</a:t>
                      </a:r>
                      <a:endParaRPr lang="es-CO" sz="1000" b="1" dirty="0">
                        <a:solidFill>
                          <a:schemeClr val="bg1"/>
                        </a:solidFill>
                        <a:latin typeface="Arial" panose="020B0604020202020204"/>
                        <a:ea typeface="Arial" panose="020B0604020202020204"/>
                        <a:cs typeface="Times New Roman" panose="02020603050405020304"/>
                      </a:endParaRPr>
                    </a:p>
                  </a:txBody>
                  <a:tcPr marL="18020" marR="18020" marT="0" marB="0" anchor="ctr">
                    <a:solidFill>
                      <a:srgbClr val="00B0F0"/>
                    </a:solidFill>
                  </a:tcPr>
                </a:tc>
                <a:tc>
                  <a:txBody>
                    <a:bodyPr/>
                    <a:lstStyle/>
                    <a:p>
                      <a:pPr algn="ctr">
                        <a:lnSpc>
                          <a:spcPct val="115000"/>
                        </a:lnSpc>
                        <a:spcAft>
                          <a:spcPts val="0"/>
                        </a:spcAft>
                      </a:pPr>
                      <a:r>
                        <a:rPr lang="es-CO" sz="1000" b="1" dirty="0">
                          <a:solidFill>
                            <a:schemeClr val="bg1"/>
                          </a:solidFill>
                        </a:rPr>
                        <a:t>ACTIVIDAD</a:t>
                      </a:r>
                      <a:endParaRPr lang="es-CO" sz="1000" b="1" dirty="0">
                        <a:solidFill>
                          <a:schemeClr val="bg1"/>
                        </a:solidFill>
                        <a:latin typeface="Arial" panose="020B0604020202020204"/>
                        <a:ea typeface="Arial" panose="020B0604020202020204"/>
                        <a:cs typeface="Times New Roman" panose="02020603050405020304"/>
                      </a:endParaRPr>
                    </a:p>
                  </a:txBody>
                  <a:tcPr marL="18020" marR="18020" marT="0" marB="0" anchor="ctr">
                    <a:solidFill>
                      <a:srgbClr val="00B0F0"/>
                    </a:solidFill>
                  </a:tcPr>
                </a:tc>
                <a:tc>
                  <a:txBody>
                    <a:bodyPr/>
                    <a:lstStyle/>
                    <a:p>
                      <a:pPr algn="ctr">
                        <a:lnSpc>
                          <a:spcPct val="115000"/>
                        </a:lnSpc>
                        <a:spcAft>
                          <a:spcPts val="0"/>
                        </a:spcAft>
                      </a:pPr>
                      <a:r>
                        <a:rPr lang="es-CO" sz="1000" b="1" dirty="0">
                          <a:solidFill>
                            <a:schemeClr val="bg1"/>
                          </a:solidFill>
                        </a:rPr>
                        <a:t>PLAZO</a:t>
                      </a:r>
                      <a:endParaRPr lang="es-CO" sz="1000" b="1" dirty="0">
                        <a:solidFill>
                          <a:schemeClr val="bg1"/>
                        </a:solidFill>
                        <a:latin typeface="Arial" panose="020B0604020202020204"/>
                        <a:ea typeface="Arial" panose="020B0604020202020204"/>
                        <a:cs typeface="Times New Roman" panose="02020603050405020304"/>
                      </a:endParaRPr>
                    </a:p>
                  </a:txBody>
                  <a:tcPr marL="18020" marR="18020" marT="0" marB="0" anchor="ctr">
                    <a:solidFill>
                      <a:srgbClr val="00B0F0"/>
                    </a:solidFill>
                  </a:tcPr>
                </a:tc>
                <a:tc>
                  <a:txBody>
                    <a:bodyPr/>
                    <a:lstStyle/>
                    <a:p>
                      <a:pPr algn="ctr">
                        <a:lnSpc>
                          <a:spcPct val="115000"/>
                        </a:lnSpc>
                        <a:spcAft>
                          <a:spcPts val="0"/>
                        </a:spcAft>
                      </a:pPr>
                      <a:r>
                        <a:rPr lang="es-CO" sz="1000" b="1" dirty="0">
                          <a:solidFill>
                            <a:schemeClr val="bg1"/>
                          </a:solidFill>
                        </a:rPr>
                        <a:t>% DE CUMPLIMIENTO</a:t>
                      </a:r>
                      <a:endParaRPr lang="es-CO" sz="1000" b="1" dirty="0">
                        <a:solidFill>
                          <a:schemeClr val="bg1"/>
                        </a:solidFill>
                        <a:latin typeface="Arial" panose="020B0604020202020204"/>
                        <a:ea typeface="Arial" panose="020B0604020202020204"/>
                        <a:cs typeface="Times New Roman" panose="02020603050405020304"/>
                      </a:endParaRPr>
                    </a:p>
                  </a:txBody>
                  <a:tcPr marL="18020" marR="18020" marT="0" marB="0" anchor="ctr">
                    <a:solidFill>
                      <a:srgbClr val="00B0F0"/>
                    </a:solidFill>
                  </a:tcPr>
                </a:tc>
              </a:tr>
              <a:tr h="562371">
                <a:tc rowSpan="7">
                  <a:txBody>
                    <a:bodyPr/>
                    <a:lstStyle/>
                    <a:p>
                      <a:pPr algn="ctr">
                        <a:lnSpc>
                          <a:spcPct val="115000"/>
                        </a:lnSpc>
                        <a:spcAft>
                          <a:spcPts val="0"/>
                        </a:spcAft>
                      </a:pPr>
                      <a:r>
                        <a:rPr lang="es-CO" sz="1000" b="1" dirty="0">
                          <a:solidFill>
                            <a:schemeClr val="bg1"/>
                          </a:solidFill>
                        </a:rPr>
                        <a:t>FORTALECIMIENTO INSTITUCIONAL Y LIDERAZGO</a:t>
                      </a:r>
                      <a:endParaRPr lang="es-CO" sz="1000" b="1" dirty="0">
                        <a:solidFill>
                          <a:schemeClr val="bg1"/>
                        </a:solidFill>
                        <a:latin typeface="Arial" panose="020B0604020202020204"/>
                        <a:ea typeface="Arial" panose="020B0604020202020204"/>
                        <a:cs typeface="Times New Roman" panose="02020603050405020304"/>
                      </a:endParaRPr>
                    </a:p>
                  </a:txBody>
                  <a:tcPr marL="18020" marR="18020" marT="0" marB="0" anchor="ctr">
                    <a:solidFill>
                      <a:srgbClr val="00B0F0"/>
                    </a:solidFill>
                  </a:tcPr>
                </a:tc>
                <a:tc rowSpan="5">
                  <a:txBody>
                    <a:bodyPr/>
                    <a:lstStyle/>
                    <a:p>
                      <a:pPr algn="ctr">
                        <a:lnSpc>
                          <a:spcPct val="115000"/>
                        </a:lnSpc>
                        <a:spcAft>
                          <a:spcPts val="0"/>
                        </a:spcAft>
                      </a:pPr>
                      <a:r>
                        <a:rPr lang="es-CO" sz="800" dirty="0"/>
                        <a:t>COMUNICACIÓN Y RELACIONES PÚBLICAS</a:t>
                      </a:r>
                      <a:endParaRPr lang="es-CO" sz="800" dirty="0">
                        <a:latin typeface="Arial" panose="020B0604020202020204"/>
                        <a:ea typeface="Arial" panose="020B0604020202020204"/>
                        <a:cs typeface="Times New Roman" panose="02020603050405020304"/>
                      </a:endParaRPr>
                    </a:p>
                  </a:txBody>
                  <a:tcPr marL="18020" marR="18020" marT="0" marB="0" anchor="ctr">
                    <a:solidFill>
                      <a:schemeClr val="bg1"/>
                    </a:solidFill>
                  </a:tcPr>
                </a:tc>
                <a:tc>
                  <a:txBody>
                    <a:bodyPr/>
                    <a:lstStyle/>
                    <a:p>
                      <a:pPr algn="just">
                        <a:lnSpc>
                          <a:spcPct val="115000"/>
                        </a:lnSpc>
                        <a:spcAft>
                          <a:spcPts val="0"/>
                        </a:spcAft>
                      </a:pPr>
                      <a:r>
                        <a:rPr lang="es-CO" sz="800" dirty="0"/>
                        <a:t>Realizar por lo menos (4) campaña de promoción a la corporación, pautadas en las principales redes sociales (Facebook e </a:t>
                      </a:r>
                      <a:r>
                        <a:rPr lang="es-CO" sz="800" dirty="0" err="1"/>
                        <a:t>Instagram</a:t>
                      </a:r>
                      <a:r>
                        <a:rPr lang="es-CO" sz="800" dirty="0"/>
                        <a:t>).</a:t>
                      </a:r>
                      <a:endParaRPr lang="es-CO" sz="800" dirty="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just">
                        <a:lnSpc>
                          <a:spcPct val="115000"/>
                        </a:lnSpc>
                        <a:spcAft>
                          <a:spcPts val="0"/>
                        </a:spcAft>
                      </a:pPr>
                      <a:r>
                        <a:rPr lang="es-CO" sz="800"/>
                        <a:t>Enero-Dic</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ctr">
                        <a:lnSpc>
                          <a:spcPct val="115000"/>
                        </a:lnSpc>
                        <a:spcAft>
                          <a:spcPts val="0"/>
                        </a:spcAft>
                      </a:pPr>
                      <a:r>
                        <a:rPr lang="es-CO" sz="800" b="1" dirty="0"/>
                        <a:t>100 %</a:t>
                      </a:r>
                      <a:endParaRPr lang="es-CO" sz="800" b="1" dirty="0">
                        <a:latin typeface="Arial" panose="020B0604020202020204"/>
                        <a:ea typeface="Arial" panose="020B0604020202020204"/>
                        <a:cs typeface="Times New Roman" panose="02020603050405020304"/>
                      </a:endParaRPr>
                    </a:p>
                  </a:txBody>
                  <a:tcPr marL="18020" marR="18020" marT="0" marB="0">
                    <a:solidFill>
                      <a:schemeClr val="bg1"/>
                    </a:solidFill>
                  </a:tcPr>
                </a:tc>
              </a:tr>
              <a:tr h="421779">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800" dirty="0"/>
                        <a:t>Redactar, publicar y difundir por lo menos (6) boletines Con logros, avances y eventos realizados por la corporación.</a:t>
                      </a:r>
                      <a:endParaRPr lang="es-CO" sz="800" dirty="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just">
                        <a:lnSpc>
                          <a:spcPct val="115000"/>
                        </a:lnSpc>
                        <a:spcAft>
                          <a:spcPts val="0"/>
                        </a:spcAft>
                      </a:pPr>
                      <a:r>
                        <a:rPr lang="es-CO" sz="800"/>
                        <a:t>Enero-Dic</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ctr">
                        <a:lnSpc>
                          <a:spcPct val="115000"/>
                        </a:lnSpc>
                        <a:spcAft>
                          <a:spcPts val="0"/>
                        </a:spcAft>
                      </a:pPr>
                      <a:r>
                        <a:rPr lang="es-CO" sz="800" b="1" dirty="0"/>
                        <a:t>100 %</a:t>
                      </a:r>
                      <a:endParaRPr lang="es-CO" sz="800" b="1" dirty="0">
                        <a:latin typeface="Arial" panose="020B0604020202020204"/>
                        <a:ea typeface="Arial" panose="020B0604020202020204"/>
                        <a:cs typeface="Times New Roman" panose="02020603050405020304"/>
                      </a:endParaRPr>
                    </a:p>
                  </a:txBody>
                  <a:tcPr marL="18020" marR="18020" marT="0" marB="0">
                    <a:solidFill>
                      <a:schemeClr val="bg1"/>
                    </a:solidFill>
                  </a:tcPr>
                </a:tc>
              </a:tr>
              <a:tr h="632668">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800" dirty="0"/>
                        <a:t>Celebrar por los menos (4) festividades relacionadas con las profesiones, cumpleaños o festividades que involucren los concejales y empleados.</a:t>
                      </a:r>
                      <a:endParaRPr lang="es-CO" sz="800" dirty="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just">
                        <a:lnSpc>
                          <a:spcPct val="115000"/>
                        </a:lnSpc>
                        <a:spcAft>
                          <a:spcPts val="0"/>
                        </a:spcAft>
                      </a:pPr>
                      <a:r>
                        <a:rPr lang="es-CO" sz="800" dirty="0"/>
                        <a:t>Enero-</a:t>
                      </a:r>
                      <a:r>
                        <a:rPr lang="es-CO" sz="800" dirty="0" err="1"/>
                        <a:t>Dic</a:t>
                      </a:r>
                      <a:endParaRPr lang="es-CO" sz="800" dirty="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ctr">
                        <a:lnSpc>
                          <a:spcPct val="115000"/>
                        </a:lnSpc>
                        <a:spcAft>
                          <a:spcPts val="0"/>
                        </a:spcAft>
                      </a:pPr>
                      <a:r>
                        <a:rPr lang="es-CO" sz="800" b="1" dirty="0" smtClean="0"/>
                        <a:t>75 </a:t>
                      </a:r>
                      <a:r>
                        <a:rPr lang="es-CO" sz="800" b="1" dirty="0"/>
                        <a:t>%</a:t>
                      </a:r>
                      <a:endParaRPr lang="es-CO" sz="800" b="1" dirty="0">
                        <a:latin typeface="Arial" panose="020B0604020202020204"/>
                        <a:ea typeface="Arial" panose="020B0604020202020204"/>
                        <a:cs typeface="Times New Roman" panose="02020603050405020304"/>
                      </a:endParaRPr>
                    </a:p>
                  </a:txBody>
                  <a:tcPr marL="18020" marR="18020" marT="0" marB="0">
                    <a:solidFill>
                      <a:schemeClr val="bg1"/>
                    </a:solidFill>
                  </a:tcPr>
                </a:tc>
              </a:tr>
              <a:tr h="409031">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800"/>
                        <a:t>Crear 1 Oficina de atención e información al ciudadano, encargada de dar trámite a las PQRSD.</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just">
                        <a:lnSpc>
                          <a:spcPct val="115000"/>
                        </a:lnSpc>
                        <a:spcAft>
                          <a:spcPts val="0"/>
                        </a:spcAft>
                      </a:pPr>
                      <a:r>
                        <a:rPr lang="es-CO" sz="800" dirty="0"/>
                        <a:t>Enero-</a:t>
                      </a:r>
                      <a:r>
                        <a:rPr lang="es-CO" sz="800" dirty="0" err="1"/>
                        <a:t>Dic</a:t>
                      </a:r>
                      <a:endParaRPr lang="es-CO" sz="800" dirty="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ctr">
                        <a:lnSpc>
                          <a:spcPct val="115000"/>
                        </a:lnSpc>
                        <a:spcAft>
                          <a:spcPts val="0"/>
                        </a:spcAft>
                      </a:pPr>
                      <a:r>
                        <a:rPr lang="es-CO" sz="800" b="1" dirty="0"/>
                        <a:t>100 %</a:t>
                      </a:r>
                      <a:endParaRPr lang="es-CO" sz="800" b="1" dirty="0">
                        <a:latin typeface="Arial" panose="020B0604020202020204"/>
                        <a:ea typeface="Arial" panose="020B0604020202020204"/>
                        <a:cs typeface="Times New Roman" panose="02020603050405020304"/>
                      </a:endParaRPr>
                    </a:p>
                  </a:txBody>
                  <a:tcPr marL="18020" marR="18020" marT="0" marB="0">
                    <a:solidFill>
                      <a:schemeClr val="bg1"/>
                    </a:solidFill>
                  </a:tcPr>
                </a:tc>
              </a:tr>
              <a:tr h="421779">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800"/>
                        <a:t>Atención efectiva del 100% a las PQRSD dando cumplimiento a la política de Gobierno en línea y Gestión de transparencia.</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just">
                        <a:lnSpc>
                          <a:spcPct val="115000"/>
                        </a:lnSpc>
                        <a:spcAft>
                          <a:spcPts val="0"/>
                        </a:spcAft>
                      </a:pPr>
                      <a:r>
                        <a:rPr lang="es-CO" sz="800"/>
                        <a:t>Enero-Dic</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ctr">
                        <a:lnSpc>
                          <a:spcPct val="115000"/>
                        </a:lnSpc>
                        <a:spcAft>
                          <a:spcPts val="0"/>
                        </a:spcAft>
                      </a:pPr>
                      <a:r>
                        <a:rPr lang="es-CO" sz="800" b="1" dirty="0"/>
                        <a:t>95</a:t>
                      </a:r>
                      <a:r>
                        <a:rPr lang="es-CO" sz="800" b="1" dirty="0" smtClean="0"/>
                        <a:t> </a:t>
                      </a:r>
                      <a:r>
                        <a:rPr lang="es-CO" sz="800" b="1" dirty="0"/>
                        <a:t>%</a:t>
                      </a:r>
                      <a:endParaRPr lang="es-CO" sz="800" b="1" dirty="0">
                        <a:latin typeface="Arial" panose="020B0604020202020204"/>
                        <a:ea typeface="Arial" panose="020B0604020202020204"/>
                        <a:cs typeface="Times New Roman" panose="02020603050405020304"/>
                      </a:endParaRPr>
                    </a:p>
                  </a:txBody>
                  <a:tcPr marL="18020" marR="18020" marT="0" marB="0">
                    <a:solidFill>
                      <a:schemeClr val="bg1"/>
                    </a:solidFill>
                  </a:tcPr>
                </a:tc>
              </a:tr>
              <a:tr h="562371">
                <a:tc vMerge="1">
                  <a:txBody>
                    <a:bodyPr/>
                    <a:lstStyle/>
                    <a:p>
                      <a:endParaRPr lang="es-ES"/>
                    </a:p>
                  </a:txBody>
                  <a:tcPr/>
                </a:tc>
                <a:tc rowSpan="2">
                  <a:txBody>
                    <a:bodyPr/>
                    <a:lstStyle/>
                    <a:p>
                      <a:pPr algn="ctr">
                        <a:lnSpc>
                          <a:spcPct val="115000"/>
                        </a:lnSpc>
                        <a:spcAft>
                          <a:spcPts val="0"/>
                        </a:spcAft>
                      </a:pPr>
                      <a:r>
                        <a:rPr lang="es-CO" sz="800"/>
                        <a:t>PLANEACIÓN ESTRATÉGICA</a:t>
                      </a:r>
                      <a:endParaRPr lang="es-CO" sz="800">
                        <a:latin typeface="Arial" panose="020B0604020202020204"/>
                        <a:ea typeface="Arial" panose="020B0604020202020204"/>
                        <a:cs typeface="Times New Roman" panose="02020603050405020304"/>
                      </a:endParaRPr>
                    </a:p>
                  </a:txBody>
                  <a:tcPr marL="18020" marR="18020" marT="0" marB="0" anchor="ctr">
                    <a:solidFill>
                      <a:schemeClr val="bg1"/>
                    </a:solidFill>
                  </a:tcPr>
                </a:tc>
                <a:tc>
                  <a:txBody>
                    <a:bodyPr/>
                    <a:lstStyle/>
                    <a:p>
                      <a:pPr algn="just">
                        <a:lnSpc>
                          <a:spcPct val="115000"/>
                        </a:lnSpc>
                        <a:spcAft>
                          <a:spcPts val="0"/>
                        </a:spcAft>
                      </a:pPr>
                      <a:r>
                        <a:rPr lang="es-CO" sz="800"/>
                        <a:t>Consolidar el Plan Estratégico de la corporación para la vigencia 2020-2023 elaborado por los diferentes actores participantes en su formulación</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just">
                        <a:lnSpc>
                          <a:spcPct val="115000"/>
                        </a:lnSpc>
                        <a:spcAft>
                          <a:spcPts val="0"/>
                        </a:spcAft>
                      </a:pPr>
                      <a:r>
                        <a:rPr lang="es-CO" sz="800"/>
                        <a:t>Enero-Enero</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ctr">
                        <a:lnSpc>
                          <a:spcPct val="115000"/>
                        </a:lnSpc>
                        <a:spcAft>
                          <a:spcPts val="0"/>
                        </a:spcAft>
                      </a:pPr>
                      <a:r>
                        <a:rPr lang="es-CO" sz="800" b="1" dirty="0"/>
                        <a:t>100 %</a:t>
                      </a:r>
                      <a:endParaRPr lang="es-CO" sz="800" b="1" dirty="0">
                        <a:latin typeface="Arial" panose="020B0604020202020204"/>
                        <a:ea typeface="Arial" panose="020B0604020202020204"/>
                        <a:cs typeface="Times New Roman" panose="02020603050405020304"/>
                      </a:endParaRPr>
                    </a:p>
                  </a:txBody>
                  <a:tcPr marL="18020" marR="18020" marT="0" marB="0">
                    <a:solidFill>
                      <a:schemeClr val="bg1"/>
                    </a:solidFill>
                  </a:tcPr>
                </a:tc>
              </a:tr>
              <a:tr h="492075">
                <a:tc vMerge="1">
                  <a:txBody>
                    <a:bodyPr/>
                    <a:lstStyle/>
                    <a:p>
                      <a:endParaRPr lang="es-ES"/>
                    </a:p>
                  </a:txBody>
                  <a:tcPr/>
                </a:tc>
                <a:tc vMerge="1">
                  <a:txBody>
                    <a:bodyPr/>
                    <a:lstStyle/>
                    <a:p>
                      <a:endParaRPr lang="es-ES"/>
                    </a:p>
                  </a:txBody>
                  <a:tcPr/>
                </a:tc>
                <a:tc>
                  <a:txBody>
                    <a:bodyPr/>
                    <a:lstStyle/>
                    <a:p>
                      <a:pPr algn="just">
                        <a:lnSpc>
                          <a:spcPct val="115000"/>
                        </a:lnSpc>
                        <a:spcAft>
                          <a:spcPts val="0"/>
                        </a:spcAft>
                      </a:pPr>
                      <a:r>
                        <a:rPr lang="es-CO" sz="800"/>
                        <a:t>Consolidar el Plan de Acción del Concejo Municipal para la vigencia fiscal 2020 de las diferentes dependencias de la corporación</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just">
                        <a:lnSpc>
                          <a:spcPct val="115000"/>
                        </a:lnSpc>
                        <a:spcAft>
                          <a:spcPts val="0"/>
                        </a:spcAft>
                      </a:pPr>
                      <a:r>
                        <a:rPr lang="es-CO" sz="800"/>
                        <a:t>Enero-Enero</a:t>
                      </a:r>
                      <a:endParaRPr lang="es-CO" sz="800">
                        <a:latin typeface="Arial" panose="020B0604020202020204"/>
                        <a:ea typeface="Arial" panose="020B0604020202020204"/>
                        <a:cs typeface="Times New Roman" panose="02020603050405020304"/>
                      </a:endParaRPr>
                    </a:p>
                  </a:txBody>
                  <a:tcPr marL="18020" marR="18020" marT="0" marB="0">
                    <a:solidFill>
                      <a:schemeClr val="bg1"/>
                    </a:solidFill>
                  </a:tcPr>
                </a:tc>
                <a:tc>
                  <a:txBody>
                    <a:bodyPr/>
                    <a:lstStyle/>
                    <a:p>
                      <a:pPr algn="ctr">
                        <a:lnSpc>
                          <a:spcPct val="115000"/>
                        </a:lnSpc>
                        <a:spcAft>
                          <a:spcPts val="0"/>
                        </a:spcAft>
                      </a:pPr>
                      <a:endParaRPr lang="es-CO" sz="800" b="1" dirty="0"/>
                    </a:p>
                    <a:p>
                      <a:pPr algn="ctr">
                        <a:lnSpc>
                          <a:spcPct val="115000"/>
                        </a:lnSpc>
                        <a:spcAft>
                          <a:spcPts val="0"/>
                        </a:spcAft>
                      </a:pPr>
                      <a:r>
                        <a:rPr lang="es-CO" sz="800" b="1" dirty="0"/>
                        <a:t>100 %</a:t>
                      </a:r>
                      <a:endParaRPr lang="es-CO" sz="800" b="1" dirty="0">
                        <a:latin typeface="Arial" panose="020B0604020202020204"/>
                        <a:ea typeface="Arial" panose="020B0604020202020204"/>
                        <a:cs typeface="Times New Roman" panose="02020603050405020304"/>
                      </a:endParaRPr>
                    </a:p>
                  </a:txBody>
                  <a:tcPr marL="18020" marR="18020" marT="0" marB="0">
                    <a:solidFill>
                      <a:schemeClr val="bg1"/>
                    </a:solidFill>
                  </a:tcPr>
                </a:tc>
              </a:tr>
            </a:tbl>
          </a:graphicData>
        </a:graphic>
      </p:graphicFrame>
      <p:sp>
        <p:nvSpPr>
          <p:cNvPr id="10" name="Título 1"/>
          <p:cNvSpPr txBox="1"/>
          <p:nvPr/>
        </p:nvSpPr>
        <p:spPr>
          <a:xfrm>
            <a:off x="612268" y="190691"/>
            <a:ext cx="6856052" cy="87699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s-CO" sz="2000" b="1" i="1" u="none" strike="noStrike" kern="1200" cap="none" spc="0" normalizeH="0" baseline="0" noProof="0" dirty="0">
                <a:ln>
                  <a:noFill/>
                </a:ln>
                <a:solidFill>
                  <a:schemeClr val="accent5">
                    <a:lumMod val="50000"/>
                  </a:schemeClr>
                </a:solidFill>
                <a:effectLst/>
                <a:uLnTx/>
                <a:uFillTx/>
                <a:latin typeface="Roboto"/>
                <a:ea typeface="+mj-ea"/>
                <a:cs typeface="Calibri Light" panose="020F0302020204030204"/>
              </a:rPr>
              <a:t>PLAN DE ACCIÓN 2020 </a:t>
            </a:r>
            <a:r>
              <a:rPr kumimoji="0" lang="es-CO" sz="2800" b="1" i="1" u="none" strike="noStrike" kern="1200" cap="none" spc="0" normalizeH="0" baseline="0" noProof="0" dirty="0">
                <a:ln>
                  <a:noFill/>
                </a:ln>
                <a:solidFill>
                  <a:schemeClr val="accent5">
                    <a:lumMod val="50000"/>
                  </a:schemeClr>
                </a:solidFill>
                <a:effectLst/>
                <a:uLnTx/>
                <a:uFillTx/>
                <a:latin typeface="Roboto"/>
                <a:ea typeface="+mj-ea"/>
                <a:cs typeface="Calibri Light" panose="020F0302020204030204"/>
              </a:rPr>
              <a:t/>
            </a:r>
            <a:br>
              <a:rPr kumimoji="0" lang="es-CO" sz="2800" b="1" i="1" u="none" strike="noStrike" kern="1200" cap="none" spc="0" normalizeH="0" baseline="0" noProof="0" dirty="0">
                <a:ln>
                  <a:noFill/>
                </a:ln>
                <a:solidFill>
                  <a:schemeClr val="accent5">
                    <a:lumMod val="50000"/>
                  </a:schemeClr>
                </a:solidFill>
                <a:effectLst/>
                <a:uLnTx/>
                <a:uFillTx/>
                <a:latin typeface="Roboto"/>
                <a:ea typeface="+mj-ea"/>
                <a:cs typeface="Calibri Light" panose="020F0302020204030204"/>
              </a:rPr>
            </a:br>
            <a:r>
              <a:rPr kumimoji="0" lang="es-CO" sz="1600" i="1" u="none" strike="noStrike" kern="1200" cap="none" spc="0" normalizeH="0" baseline="0" noProof="0" dirty="0">
                <a:ln>
                  <a:noFill/>
                </a:ln>
                <a:solidFill>
                  <a:schemeClr val="accent5">
                    <a:lumMod val="50000"/>
                  </a:schemeClr>
                </a:solidFill>
                <a:effectLst/>
                <a:uLnTx/>
                <a:uFillTx/>
                <a:latin typeface="Roboto"/>
                <a:ea typeface="+mj-ea"/>
                <a:cs typeface="Calibri Light" panose="020F0302020204030204"/>
              </a:rPr>
              <a:t>Fortalecimiento institucional y liderazgo</a:t>
            </a:r>
            <a:endParaRPr kumimoji="0" lang="es-ES" sz="320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0"/>
            <a:ext cx="9207055" cy="5758756"/>
          </a:xfrm>
        </p:spPr>
      </p:pic>
      <p:sp>
        <p:nvSpPr>
          <p:cNvPr id="2" name="Título 1"/>
          <p:cNvSpPr>
            <a:spLocks noGrp="1"/>
          </p:cNvSpPr>
          <p:nvPr>
            <p:ph type="title"/>
          </p:nvPr>
        </p:nvSpPr>
        <p:spPr>
          <a:xfrm>
            <a:off x="862434" y="294208"/>
            <a:ext cx="6856052" cy="876994"/>
          </a:xfrm>
        </p:spPr>
        <p:txBody>
          <a:bodyPr>
            <a:noAutofit/>
          </a:bodyPr>
          <a:lstStyle/>
          <a:p>
            <a:r>
              <a:rPr lang="es-CO" sz="3200" b="1" i="1" dirty="0">
                <a:solidFill>
                  <a:schemeClr val="accent5">
                    <a:lumMod val="50000"/>
                  </a:schemeClr>
                </a:solidFill>
                <a:latin typeface="Roboto"/>
                <a:cs typeface="Calibri Light" panose="020F0302020204030204"/>
              </a:rPr>
              <a:t>TERCER PERÍODO ORDINARIO</a:t>
            </a:r>
            <a:br>
              <a:rPr lang="es-CO" sz="3200" b="1" i="1" dirty="0">
                <a:solidFill>
                  <a:schemeClr val="accent5">
                    <a:lumMod val="50000"/>
                  </a:schemeClr>
                </a:solidFill>
                <a:latin typeface="Roboto"/>
                <a:cs typeface="Calibri Light" panose="020F0302020204030204"/>
              </a:rPr>
            </a:br>
            <a:r>
              <a:rPr lang="es-CO" sz="1800" i="1" dirty="0">
                <a:solidFill>
                  <a:schemeClr val="accent5">
                    <a:lumMod val="50000"/>
                  </a:schemeClr>
                </a:solidFill>
                <a:latin typeface="Roboto"/>
                <a:cs typeface="Calibri Light" panose="020F0302020204030204"/>
              </a:rPr>
              <a:t>Informes comisiones accidentales.</a:t>
            </a:r>
            <a:endParaRPr lang="es-ES" sz="1800" i="1" dirty="0">
              <a:solidFill>
                <a:schemeClr val="tx2"/>
              </a:solidFill>
              <a:latin typeface="Calibri Light" panose="020F0302020204030204"/>
              <a:cs typeface="Calibri Light" panose="020F0302020204030204"/>
            </a:endParaRPr>
          </a:p>
        </p:txBody>
      </p:sp>
      <p:sp>
        <p:nvSpPr>
          <p:cNvPr id="10" name="CuadroTexto 4"/>
          <p:cNvSpPr txBox="1"/>
          <p:nvPr/>
        </p:nvSpPr>
        <p:spPr>
          <a:xfrm>
            <a:off x="849051" y="1141420"/>
            <a:ext cx="7691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En este periodo rindieron informe la comisión Accidental de Amazonia y la comisión Accidental Plaza de Mercado, de las cuales es coordinador el honorable concejal Daniel Villa.</a:t>
            </a:r>
          </a:p>
        </p:txBody>
      </p:sp>
      <p:pic>
        <p:nvPicPr>
          <p:cNvPr id="3074" name="Picture 2"/>
          <p:cNvPicPr>
            <a:picLocks noChangeAspect="1" noChangeArrowheads="1"/>
          </p:cNvPicPr>
          <p:nvPr/>
        </p:nvPicPr>
        <p:blipFill>
          <a:blip r:embed="rId3" cstate="print"/>
          <a:srcRect/>
          <a:stretch>
            <a:fillRect/>
          </a:stretch>
        </p:blipFill>
        <p:spPr bwMode="auto">
          <a:xfrm>
            <a:off x="934919" y="1739020"/>
            <a:ext cx="4018624" cy="2260476"/>
          </a:xfrm>
          <a:prstGeom prst="rect">
            <a:avLst/>
          </a:prstGeom>
          <a:noFill/>
          <a:ln w="9525">
            <a:noFill/>
            <a:miter lim="800000"/>
            <a:headEnd/>
            <a:tailEnd/>
          </a:ln>
        </p:spPr>
      </p:pic>
      <p:pic>
        <p:nvPicPr>
          <p:cNvPr id="9" name="8 Imagen" descr="WhatsApp Image 2020-11-25 at 4.18.12 AM.jpeg"/>
          <p:cNvPicPr>
            <a:picLocks noChangeAspect="1"/>
          </p:cNvPicPr>
          <p:nvPr/>
        </p:nvPicPr>
        <p:blipFill>
          <a:blip r:embed="rId4" cstate="print"/>
          <a:srcRect b="23270"/>
          <a:stretch>
            <a:fillRect/>
          </a:stretch>
        </p:blipFill>
        <p:spPr>
          <a:xfrm>
            <a:off x="5288827" y="1725284"/>
            <a:ext cx="2781495" cy="2415396"/>
          </a:xfrm>
          <a:prstGeom prst="rect">
            <a:avLst/>
          </a:prstGeom>
        </p:spPr>
      </p:pic>
      <p:sp>
        <p:nvSpPr>
          <p:cNvPr id="11" name="CuadroTexto 4"/>
          <p:cNvSpPr txBox="1"/>
          <p:nvPr/>
        </p:nvSpPr>
        <p:spPr>
          <a:xfrm>
            <a:off x="906561" y="4183669"/>
            <a:ext cx="28114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 Daniel Rodrigo Villa Maldonado</a:t>
            </a:r>
          </a:p>
          <a:p>
            <a:r>
              <a:rPr lang="es-CO" sz="1400" dirty="0"/>
              <a:t>• Juan Felipe Restrepo Tamayo</a:t>
            </a:r>
          </a:p>
          <a:p>
            <a:r>
              <a:rPr lang="es-CO" sz="1400" dirty="0"/>
              <a:t>• Gustavo Adolfo Gómez Suárez</a:t>
            </a:r>
          </a:p>
        </p:txBody>
      </p:sp>
      <p:sp>
        <p:nvSpPr>
          <p:cNvPr id="12" name="CuadroTexto 4"/>
          <p:cNvSpPr txBox="1"/>
          <p:nvPr/>
        </p:nvSpPr>
        <p:spPr>
          <a:xfrm>
            <a:off x="5311784" y="4034144"/>
            <a:ext cx="2811424"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100" dirty="0"/>
              <a:t>• Rafael Cárdenas Jiménez</a:t>
            </a:r>
          </a:p>
          <a:p>
            <a:r>
              <a:rPr lang="es-CO" sz="1100" dirty="0"/>
              <a:t>• Jesús Ernesto Zapata Orrego</a:t>
            </a:r>
          </a:p>
          <a:p>
            <a:r>
              <a:rPr lang="es-CO" sz="1100" dirty="0"/>
              <a:t>• Jorge Enrique Giraldo Ospina</a:t>
            </a:r>
          </a:p>
          <a:p>
            <a:r>
              <a:rPr lang="es-CO" sz="1100" dirty="0"/>
              <a:t>• Juan Felipe Restrepo Tamayo</a:t>
            </a:r>
          </a:p>
          <a:p>
            <a:r>
              <a:rPr lang="es-CO" sz="1100" dirty="0"/>
              <a:t>• Jesús Octavio Jiménez Gil</a:t>
            </a:r>
          </a:p>
          <a:p>
            <a:r>
              <a:rPr lang="es-CO" sz="1100" dirty="0"/>
              <a:t>• Daniel Rodrigo Villa Maldonado</a:t>
            </a:r>
          </a:p>
          <a:p>
            <a:r>
              <a:rPr lang="es-CO" sz="1100" dirty="0"/>
              <a:t>• Carlos Augusto Mosquera Gómez</a:t>
            </a:r>
          </a:p>
        </p:txBody>
      </p:sp>
    </p:spTree>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4" descr="Imagen que contiene Interfaz de usuario gráfica&#10;&#10;Descripción generada automáticamente"/>
          <p:cNvPicPr>
            <a:picLocks noChangeAspect="1"/>
          </p:cNvPicPr>
          <p:nvPr/>
        </p:nvPicPr>
        <p:blipFill>
          <a:blip r:embed="rId2" cstate="print"/>
          <a:stretch>
            <a:fillRect/>
          </a:stretch>
        </p:blipFill>
        <p:spPr>
          <a:xfrm>
            <a:off x="-63055" y="0"/>
            <a:ext cx="9207055" cy="5758756"/>
          </a:xfrm>
          <a:prstGeom prst="rect">
            <a:avLst/>
          </a:prstGeom>
        </p:spPr>
      </p:pic>
      <p:sp>
        <p:nvSpPr>
          <p:cNvPr id="2" name="Título 1"/>
          <p:cNvSpPr>
            <a:spLocks noGrp="1"/>
          </p:cNvSpPr>
          <p:nvPr>
            <p:ph type="title"/>
          </p:nvPr>
        </p:nvSpPr>
        <p:spPr>
          <a:xfrm>
            <a:off x="862434" y="294208"/>
            <a:ext cx="6856052" cy="876994"/>
          </a:xfrm>
        </p:spPr>
        <p:txBody>
          <a:bodyPr>
            <a:noAutofit/>
          </a:bodyPr>
          <a:lstStyle/>
          <a:p>
            <a:r>
              <a:rPr lang="es-CO" sz="3200" b="1" i="1" dirty="0">
                <a:solidFill>
                  <a:schemeClr val="accent5">
                    <a:lumMod val="50000"/>
                  </a:schemeClr>
                </a:solidFill>
                <a:latin typeface="Roboto"/>
                <a:cs typeface="Calibri Light" panose="020F0302020204030204"/>
              </a:rPr>
              <a:t>TERCER PERÍODO ORDINARIO</a:t>
            </a:r>
            <a:br>
              <a:rPr lang="es-CO" sz="3200" b="1" i="1" dirty="0">
                <a:solidFill>
                  <a:schemeClr val="accent5">
                    <a:lumMod val="50000"/>
                  </a:schemeClr>
                </a:solidFill>
                <a:latin typeface="Roboto"/>
                <a:cs typeface="Calibri Light" panose="020F0302020204030204"/>
              </a:rPr>
            </a:br>
            <a:r>
              <a:rPr lang="es-CO" sz="1800" i="1" dirty="0">
                <a:solidFill>
                  <a:schemeClr val="accent5">
                    <a:lumMod val="50000"/>
                  </a:schemeClr>
                </a:solidFill>
                <a:latin typeface="Roboto"/>
                <a:cs typeface="Calibri Light" panose="020F0302020204030204"/>
              </a:rPr>
              <a:t>Informes de gestión Alcaldía.</a:t>
            </a:r>
            <a:endParaRPr lang="es-ES" sz="1800" i="1" dirty="0">
              <a:solidFill>
                <a:schemeClr val="tx2"/>
              </a:solidFill>
              <a:latin typeface="Calibri Light" panose="020F0302020204030204"/>
              <a:cs typeface="Calibri Light" panose="020F0302020204030204"/>
            </a:endParaRPr>
          </a:p>
        </p:txBody>
      </p:sp>
      <p:sp>
        <p:nvSpPr>
          <p:cNvPr id="10" name="CuadroTexto 4"/>
          <p:cNvSpPr txBox="1"/>
          <p:nvPr/>
        </p:nvSpPr>
        <p:spPr>
          <a:xfrm>
            <a:off x="849051" y="1141420"/>
            <a:ext cx="7691678"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300" dirty="0"/>
              <a:t>De acuerdo a lo establecido  en el Reglamento Interno del Concejo de Bello y  en cumplimiento a las funciones de </a:t>
            </a:r>
            <a:r>
              <a:rPr lang="es-CO" sz="1300" dirty="0" smtClean="0"/>
              <a:t>control </a:t>
            </a:r>
            <a:r>
              <a:rPr lang="es-CO" sz="1300" dirty="0"/>
              <a:t>p</a:t>
            </a:r>
            <a:r>
              <a:rPr lang="es-CO" sz="1300" dirty="0" smtClean="0"/>
              <a:t>olítico</a:t>
            </a:r>
            <a:r>
              <a:rPr lang="es-CO" sz="1300" dirty="0"/>
              <a:t>, esta </a:t>
            </a:r>
            <a:r>
              <a:rPr lang="es-CO" sz="1300" dirty="0" smtClean="0"/>
              <a:t>corporación </a:t>
            </a:r>
            <a:r>
              <a:rPr lang="es-CO" sz="1300" dirty="0"/>
              <a:t>les solicitó la presentación del informe de gestión de la Administración Municipal, con base a la ejecución del Plan de Desarrollo durante al periodo transcurrido del año 2020. </a:t>
            </a:r>
          </a:p>
        </p:txBody>
      </p:sp>
      <p:graphicFrame>
        <p:nvGraphicFramePr>
          <p:cNvPr id="13" name="12 Tabla"/>
          <p:cNvGraphicFramePr>
            <a:graphicFrameLocks noGrp="1"/>
          </p:cNvGraphicFramePr>
          <p:nvPr/>
        </p:nvGraphicFramePr>
        <p:xfrm>
          <a:off x="901517" y="2004668"/>
          <a:ext cx="7845668" cy="3136672"/>
        </p:xfrm>
        <a:graphic>
          <a:graphicData uri="http://schemas.openxmlformats.org/drawingml/2006/table">
            <a:tbl>
              <a:tblPr/>
              <a:tblGrid>
                <a:gridCol w="1832222"/>
                <a:gridCol w="3664444"/>
                <a:gridCol w="2349002"/>
              </a:tblGrid>
              <a:tr h="224048">
                <a:tc rowSpan="2">
                  <a:txBody>
                    <a:bodyPr/>
                    <a:lstStyle/>
                    <a:p>
                      <a:pPr algn="ctr" rtl="0" fontAlgn="ctr">
                        <a:spcBef>
                          <a:spcPts val="0"/>
                        </a:spcBef>
                        <a:spcAft>
                          <a:spcPts val="0"/>
                        </a:spcAft>
                      </a:pPr>
                      <a:r>
                        <a:rPr lang="es-CO" sz="900" b="0" i="0" u="none" strike="noStrike" dirty="0">
                          <a:solidFill>
                            <a:srgbClr val="000000"/>
                          </a:solidFill>
                          <a:latin typeface="Calibri" panose="020F0502020204030204"/>
                        </a:rPr>
                        <a:t>Lunes 09 de noviembre </a:t>
                      </a:r>
                      <a:endParaRPr lang="es-CO" sz="1400" dirty="0"/>
                    </a:p>
                  </a:txBody>
                  <a:tcPr marL="25491" marR="25491" marT="26219" marB="262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Secretaría de Seguridad y Convivencia Ciudadana</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Isabel Daniela Ortega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INDER- Bello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Yulieth Andrea Sánchez Carreño</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24048">
                <a:tc>
                  <a:txBody>
                    <a:bodyPr/>
                    <a:lstStyle/>
                    <a:p>
                      <a:pPr algn="ctr" rtl="0" fontAlgn="t">
                        <a:spcBef>
                          <a:spcPts val="0"/>
                        </a:spcBef>
                        <a:spcAft>
                          <a:spcPts val="0"/>
                        </a:spcAft>
                      </a:pPr>
                      <a:r>
                        <a:rPr lang="es-CO" sz="900" b="0" i="0" u="none" strike="noStrike">
                          <a:solidFill>
                            <a:srgbClr val="000000"/>
                          </a:solidFill>
                          <a:latin typeface="Calibri" panose="020F0502020204030204"/>
                        </a:rPr>
                        <a:t>Martes 10 de noviembre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Educación</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Nubia del Socorro Valencia Montoya</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dirty="0">
                          <a:solidFill>
                            <a:srgbClr val="000000"/>
                          </a:solidFill>
                          <a:latin typeface="Calibri" panose="020F0502020204030204"/>
                        </a:rPr>
                        <a:t> </a:t>
                      </a:r>
                      <a:endParaRPr lang="es-CO" sz="1400" dirty="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24048">
                <a:tc rowSpan="2">
                  <a:txBody>
                    <a:bodyPr/>
                    <a:lstStyle/>
                    <a:p>
                      <a:pPr algn="ctr" rtl="0" fontAlgn="ctr">
                        <a:spcBef>
                          <a:spcPts val="0"/>
                        </a:spcBef>
                        <a:spcAft>
                          <a:spcPts val="0"/>
                        </a:spcAft>
                      </a:pPr>
                      <a:r>
                        <a:rPr lang="es-CO" sz="900" b="0" i="0" u="none" strike="noStrike">
                          <a:solidFill>
                            <a:srgbClr val="000000"/>
                          </a:solidFill>
                          <a:latin typeface="Calibri" panose="020F0502020204030204"/>
                        </a:rPr>
                        <a:t>Miércoles 11 de noviembre </a:t>
                      </a:r>
                      <a:endParaRPr lang="es-CO" sz="1400"/>
                    </a:p>
                  </a:txBody>
                  <a:tcPr marL="25491" marR="25491" marT="26219" marB="262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General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Luis Giovany Arias Tobón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del Interior</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Juan David Arango Peláez</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24048">
                <a:tc rowSpan="2">
                  <a:txBody>
                    <a:bodyPr/>
                    <a:lstStyle/>
                    <a:p>
                      <a:pPr algn="ctr" rtl="0" fontAlgn="t">
                        <a:spcBef>
                          <a:spcPts val="0"/>
                        </a:spcBef>
                        <a:spcAft>
                          <a:spcPts val="0"/>
                        </a:spcAft>
                      </a:pPr>
                      <a:r>
                        <a:rPr lang="es-CO" sz="900" b="0" i="0" u="none" strike="noStrike">
                          <a:solidFill>
                            <a:srgbClr val="000000"/>
                          </a:solidFill>
                          <a:latin typeface="Calibri" panose="020F0502020204030204"/>
                        </a:rPr>
                        <a:t>Jueves 12 de noviembre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Cultura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Andrea Martínez Orjuela</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Secretaria de Planeación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dirty="0">
                          <a:solidFill>
                            <a:srgbClr val="3C4043"/>
                          </a:solidFill>
                          <a:latin typeface="Calibri" panose="020F0502020204030204"/>
                        </a:rPr>
                        <a:t>Carlos Alberto Pinto Santa</a:t>
                      </a:r>
                      <a:endParaRPr lang="es-CO" sz="1400" dirty="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24048">
                <a:tc rowSpan="3">
                  <a:txBody>
                    <a:bodyPr/>
                    <a:lstStyle/>
                    <a:p>
                      <a:pPr algn="ctr" rtl="0" fontAlgn="ctr">
                        <a:spcBef>
                          <a:spcPts val="0"/>
                        </a:spcBef>
                        <a:spcAft>
                          <a:spcPts val="0"/>
                        </a:spcAft>
                      </a:pPr>
                      <a:r>
                        <a:rPr lang="es-CO" sz="900" b="0" i="0" u="none" strike="noStrike">
                          <a:solidFill>
                            <a:srgbClr val="000000"/>
                          </a:solidFill>
                          <a:latin typeface="Calibri" panose="020F0502020204030204"/>
                        </a:rPr>
                        <a:t>Viernes 13 de noviembre </a:t>
                      </a:r>
                      <a:endParaRPr lang="es-CO" sz="1400"/>
                    </a:p>
                  </a:txBody>
                  <a:tcPr marL="25491" marR="25491" marT="26219" marB="262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Hacienda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Francisco Javier Echeverri Cárdenas</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Recaudos y Pagos A cargo</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dirty="0">
                          <a:solidFill>
                            <a:srgbClr val="3C4043"/>
                          </a:solidFill>
                          <a:latin typeface="Calibri" panose="020F0502020204030204"/>
                        </a:rPr>
                        <a:t>Eliana Restrepo Herrera </a:t>
                      </a:r>
                      <a:endParaRPr lang="es-CO" sz="1400" dirty="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048">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Gerencia de Proyectos Especiales</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dirty="0">
                          <a:solidFill>
                            <a:srgbClr val="3C4043"/>
                          </a:solidFill>
                          <a:latin typeface="Calibri" panose="020F0502020204030204"/>
                        </a:rPr>
                        <a:t>Estefan Valencia Palacio</a:t>
                      </a:r>
                      <a:endParaRPr lang="es-CO" sz="1400" dirty="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097" name="Rectangle 1"/>
          <p:cNvSpPr>
            <a:spLocks noGrp="1" noChangeArrowheads="1"/>
          </p:cNvSpPr>
          <p:nvPr>
            <p:ph idx="1"/>
          </p:nvPr>
        </p:nvSpPr>
        <p:spPr bwMode="auto">
          <a:xfrm>
            <a:off x="3053750" y="2939958"/>
            <a:ext cx="6090249" cy="9233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s-CO"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es-CO"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s-CO"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s-CO"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6064370"/>
          </a:xfrm>
          <a:prstGeom prst="rect">
            <a:avLst/>
          </a:prstGeom>
        </p:spPr>
      </p:pic>
      <p:sp>
        <p:nvSpPr>
          <p:cNvPr id="2" name="Título 1"/>
          <p:cNvSpPr>
            <a:spLocks noGrp="1"/>
          </p:cNvSpPr>
          <p:nvPr>
            <p:ph type="title"/>
          </p:nvPr>
        </p:nvSpPr>
        <p:spPr>
          <a:xfrm>
            <a:off x="862434" y="294208"/>
            <a:ext cx="6856052" cy="876994"/>
          </a:xfrm>
        </p:spPr>
        <p:txBody>
          <a:bodyPr>
            <a:noAutofit/>
          </a:bodyPr>
          <a:lstStyle/>
          <a:p>
            <a:r>
              <a:rPr lang="es-CO" sz="3200" b="1" i="1" dirty="0">
                <a:solidFill>
                  <a:schemeClr val="accent5">
                    <a:lumMod val="50000"/>
                  </a:schemeClr>
                </a:solidFill>
                <a:latin typeface="Roboto"/>
                <a:cs typeface="Calibri Light" panose="020F0302020204030204"/>
              </a:rPr>
              <a:t>TERCER PERÍODO ORDINARIO</a:t>
            </a:r>
            <a:br>
              <a:rPr lang="es-CO" sz="3200" b="1" i="1" dirty="0">
                <a:solidFill>
                  <a:schemeClr val="accent5">
                    <a:lumMod val="50000"/>
                  </a:schemeClr>
                </a:solidFill>
                <a:latin typeface="Roboto"/>
                <a:cs typeface="Calibri Light" panose="020F0302020204030204"/>
              </a:rPr>
            </a:br>
            <a:r>
              <a:rPr lang="es-CO" sz="1800" i="1" dirty="0">
                <a:solidFill>
                  <a:schemeClr val="accent5">
                    <a:lumMod val="50000"/>
                  </a:schemeClr>
                </a:solidFill>
                <a:latin typeface="Roboto"/>
                <a:cs typeface="Calibri Light" panose="020F0302020204030204"/>
              </a:rPr>
              <a:t> Informes de gestión Alcaldía.</a:t>
            </a:r>
            <a:endParaRPr lang="es-ES" sz="1800" i="1" dirty="0">
              <a:solidFill>
                <a:schemeClr val="tx2"/>
              </a:solidFill>
              <a:latin typeface="Calibri Light" panose="020F0302020204030204"/>
              <a:cs typeface="Calibri Light" panose="020F0302020204030204"/>
            </a:endParaRPr>
          </a:p>
        </p:txBody>
      </p:sp>
      <p:graphicFrame>
        <p:nvGraphicFramePr>
          <p:cNvPr id="13" name="12 Tabla"/>
          <p:cNvGraphicFramePr>
            <a:graphicFrameLocks noGrp="1"/>
          </p:cNvGraphicFramePr>
          <p:nvPr/>
        </p:nvGraphicFramePr>
        <p:xfrm>
          <a:off x="961902" y="1323189"/>
          <a:ext cx="7569623" cy="3809536"/>
        </p:xfrm>
        <a:graphic>
          <a:graphicData uri="http://schemas.openxmlformats.org/drawingml/2006/table">
            <a:tbl>
              <a:tblPr/>
              <a:tblGrid>
                <a:gridCol w="1767756"/>
                <a:gridCol w="3535513"/>
                <a:gridCol w="2266354"/>
              </a:tblGrid>
              <a:tr h="238096">
                <a:tc rowSpan="3">
                  <a:txBody>
                    <a:bodyPr/>
                    <a:lstStyle/>
                    <a:p>
                      <a:pPr algn="ctr" rtl="0" fontAlgn="ctr">
                        <a:spcBef>
                          <a:spcPts val="0"/>
                        </a:spcBef>
                        <a:spcAft>
                          <a:spcPts val="0"/>
                        </a:spcAft>
                      </a:pPr>
                      <a:r>
                        <a:rPr lang="es-CO" sz="900" b="0" i="0" u="none" strike="noStrike" dirty="0">
                          <a:solidFill>
                            <a:srgbClr val="3C4043"/>
                          </a:solidFill>
                          <a:latin typeface="Calibri" panose="020F0502020204030204"/>
                        </a:rPr>
                        <a:t>Sábado 14 de noviembre</a:t>
                      </a:r>
                      <a:endParaRPr lang="es-CO" sz="1400" dirty="0"/>
                    </a:p>
                  </a:txBody>
                  <a:tcPr marL="25491" marR="25491" marT="26219" marB="262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Control Interno</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Alberto Zuluaga Pérez</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Servicios Administrativos</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Julio Eduardo Muñoz Espinal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Dirección Administrativa de las TIC y Soporte Técnico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Julián Mauricio Montoya Cuarta</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38096">
                <a:tc rowSpan="2">
                  <a:txBody>
                    <a:bodyPr/>
                    <a:lstStyle/>
                    <a:p>
                      <a:pPr algn="ctr" rtl="0" fontAlgn="t">
                        <a:spcBef>
                          <a:spcPts val="0"/>
                        </a:spcBef>
                        <a:spcAft>
                          <a:spcPts val="0"/>
                        </a:spcAft>
                      </a:pPr>
                      <a:r>
                        <a:rPr lang="es-CO" sz="900" b="0" i="0" u="none" strike="noStrike">
                          <a:solidFill>
                            <a:srgbClr val="000000"/>
                          </a:solidFill>
                          <a:latin typeface="Calibri" panose="020F0502020204030204"/>
                        </a:rPr>
                        <a:t>Martes 17  de noviembre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Jurídica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Hugo Alberto López Duque</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Salud</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Rene Omar Jiménez Arango</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38096">
                <a:tc rowSpan="3">
                  <a:txBody>
                    <a:bodyPr/>
                    <a:lstStyle/>
                    <a:p>
                      <a:pPr algn="ctr" rtl="0" fontAlgn="ctr">
                        <a:spcBef>
                          <a:spcPts val="0"/>
                        </a:spcBef>
                        <a:spcAft>
                          <a:spcPts val="0"/>
                        </a:spcAft>
                      </a:pPr>
                      <a:r>
                        <a:rPr lang="es-CO" sz="900" b="0" i="0" u="none" strike="noStrike">
                          <a:solidFill>
                            <a:srgbClr val="000000"/>
                          </a:solidFill>
                          <a:latin typeface="Calibri" panose="020F0502020204030204"/>
                        </a:rPr>
                        <a:t>Miércoles 18 de noviembre </a:t>
                      </a:r>
                      <a:endParaRPr lang="es-CO" sz="1400"/>
                    </a:p>
                  </a:txBody>
                  <a:tcPr marL="25491" marR="25491" marT="26219" marB="262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Secretaria de Gestión del Riesgo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Wber Zapata Lopera</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Participación e Inclusión Social</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David Antonio Lopera Monsalve</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Secretaria de Adulto Mayor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Óscar Hernán Orrego Gutiérrez</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38096">
                <a:tc rowSpan="2">
                  <a:txBody>
                    <a:bodyPr/>
                    <a:lstStyle/>
                    <a:p>
                      <a:pPr algn="ctr" rtl="0" fontAlgn="ctr">
                        <a:spcBef>
                          <a:spcPts val="0"/>
                        </a:spcBef>
                        <a:spcAft>
                          <a:spcPts val="0"/>
                        </a:spcAft>
                      </a:pPr>
                      <a:r>
                        <a:rPr lang="es-CO" sz="900" b="0" i="0" u="none" strike="noStrike">
                          <a:solidFill>
                            <a:srgbClr val="000000"/>
                          </a:solidFill>
                          <a:latin typeface="Calibri" panose="020F0502020204030204"/>
                        </a:rPr>
                        <a:t>Jueves, 19 de noviembre</a:t>
                      </a:r>
                      <a:endParaRPr lang="es-CO" sz="1400"/>
                    </a:p>
                  </a:txBody>
                  <a:tcPr marL="25491" marR="25491" marT="26219" marB="262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 Secretaría de Movilidad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Rigoberto Arroyave Acevedo</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Secretaría de Obras Públicas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John Harold Muñoz Restrepo</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a:txBody>
                    <a:bodyPr/>
                    <a:lstStyle/>
                    <a:p>
                      <a:pPr algn="ctr" rtl="0" fontAlgn="ctr">
                        <a:spcBef>
                          <a:spcPts val="0"/>
                        </a:spcBef>
                        <a:spcAft>
                          <a:spcPts val="0"/>
                        </a:spcAft>
                      </a:pPr>
                      <a:r>
                        <a:rPr lang="es-CO" sz="900" b="0" i="0" u="none" strike="noStrike">
                          <a:solidFill>
                            <a:srgbClr val="000000"/>
                          </a:solidFill>
                          <a:latin typeface="Calibri" panose="020F0502020204030204"/>
                        </a:rPr>
                        <a:t> </a:t>
                      </a:r>
                      <a:endParaRPr lang="es-CO" sz="1400"/>
                    </a:p>
                  </a:txBody>
                  <a:tcPr marL="25491" marR="25491" marT="26219" marB="2621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38096">
                <a:tc rowSpan="2">
                  <a:txBody>
                    <a:bodyPr/>
                    <a:lstStyle/>
                    <a:p>
                      <a:pPr algn="ctr" rtl="0" fontAlgn="t">
                        <a:spcBef>
                          <a:spcPts val="0"/>
                        </a:spcBef>
                        <a:spcAft>
                          <a:spcPts val="0"/>
                        </a:spcAft>
                      </a:pPr>
                      <a:r>
                        <a:rPr lang="es-CO" sz="900" b="0" i="0" u="none" strike="noStrike">
                          <a:solidFill>
                            <a:srgbClr val="000000"/>
                          </a:solidFill>
                          <a:latin typeface="Calibri" panose="020F0502020204030204"/>
                        </a:rPr>
                        <a:t>Viernes, 20 de noviembre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dirty="0">
                          <a:solidFill>
                            <a:srgbClr val="3C4043"/>
                          </a:solidFill>
                          <a:latin typeface="Calibri" panose="020F0502020204030204"/>
                        </a:rPr>
                        <a:t>Secretaría de Medio Ambiente, Vivienda y Desarrollo Rural</a:t>
                      </a:r>
                      <a:endParaRPr lang="es-CO" sz="1400" dirty="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Juan David Casas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096">
                <a:tc vMerge="1">
                  <a:txBody>
                    <a:bodyPr/>
                    <a:lstStyle/>
                    <a:p>
                      <a:endParaRPr lang="es-ES"/>
                    </a:p>
                  </a:txBody>
                  <a:tcPr/>
                </a:tc>
                <a:tc>
                  <a:txBody>
                    <a:bodyPr/>
                    <a:lstStyle/>
                    <a:p>
                      <a:pPr algn="ctr" rtl="0" fontAlgn="t">
                        <a:spcBef>
                          <a:spcPts val="0"/>
                        </a:spcBef>
                        <a:spcAft>
                          <a:spcPts val="0"/>
                        </a:spcAft>
                      </a:pPr>
                      <a:r>
                        <a:rPr lang="es-CO" sz="900" b="0" i="0" u="none" strike="noStrike">
                          <a:solidFill>
                            <a:srgbClr val="3C4043"/>
                          </a:solidFill>
                          <a:latin typeface="Calibri" panose="020F0502020204030204"/>
                        </a:rPr>
                        <a:t> Gerencia de Desarrollo Económico </a:t>
                      </a:r>
                      <a:endParaRPr lang="es-CO" sz="140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900" b="0" i="0" u="none" strike="noStrike" dirty="0" err="1">
                          <a:solidFill>
                            <a:srgbClr val="3C4043"/>
                          </a:solidFill>
                          <a:latin typeface="Calibri" panose="020F0502020204030204"/>
                        </a:rPr>
                        <a:t>Yulieth</a:t>
                      </a:r>
                      <a:r>
                        <a:rPr lang="es-CO" sz="900" b="0" i="0" u="none" strike="noStrike" dirty="0">
                          <a:solidFill>
                            <a:srgbClr val="3C4043"/>
                          </a:solidFill>
                          <a:latin typeface="Calibri" panose="020F0502020204030204"/>
                        </a:rPr>
                        <a:t> Lorena González Ospina</a:t>
                      </a:r>
                      <a:endParaRPr lang="es-CO" sz="1400" dirty="0"/>
                    </a:p>
                  </a:txBody>
                  <a:tcPr marL="25491" marR="25491" marT="26219" marB="2621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097" name="Rectangle 1"/>
          <p:cNvSpPr>
            <a:spLocks noGrp="1" noChangeArrowheads="1"/>
          </p:cNvSpPr>
          <p:nvPr>
            <p:ph idx="1"/>
          </p:nvPr>
        </p:nvSpPr>
        <p:spPr bwMode="auto">
          <a:xfrm>
            <a:off x="-63500" y="2556559"/>
            <a:ext cx="184731" cy="646331"/>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s-CO"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s-CO"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sp>
        <p:nvSpPr>
          <p:cNvPr id="2" name="Título 1"/>
          <p:cNvSpPr>
            <a:spLocks noGrp="1"/>
          </p:cNvSpPr>
          <p:nvPr>
            <p:ph type="title"/>
          </p:nvPr>
        </p:nvSpPr>
        <p:spPr>
          <a:xfrm>
            <a:off x="845180" y="328714"/>
            <a:ext cx="6856052" cy="876994"/>
          </a:xfrm>
        </p:spPr>
        <p:txBody>
          <a:bodyPr>
            <a:noAutofit/>
          </a:bodyPr>
          <a:lstStyle/>
          <a:p>
            <a:r>
              <a:rPr lang="es-CO" sz="2800" b="1" i="1" dirty="0">
                <a:solidFill>
                  <a:schemeClr val="accent5">
                    <a:lumMod val="50000"/>
                  </a:schemeClr>
                </a:solidFill>
                <a:latin typeface="Roboto"/>
                <a:cs typeface="Calibri Light" panose="020F0302020204030204"/>
              </a:rPr>
              <a:t>TERCER PERÍODO ORDINARIO</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Capacitaciones en Régimen Municipal.</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03263" y="1132361"/>
            <a:ext cx="76916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Este periodo el profesor y experto en régimen municipal. Dr. Hernán Torres Álzate, nos acompañó en ocho sesiones, con el fin de capacitar a los corporados en diferentes temas relacionados con el ejercicio de sus funciones y las del Concejo Municipal.</a:t>
            </a:r>
            <a:endParaRPr lang="es-CO" sz="1600" dirty="0"/>
          </a:p>
        </p:txBody>
      </p:sp>
      <p:pic>
        <p:nvPicPr>
          <p:cNvPr id="65538" name="Picture 2"/>
          <p:cNvPicPr>
            <a:picLocks noChangeAspect="1" noChangeArrowheads="1"/>
          </p:cNvPicPr>
          <p:nvPr/>
        </p:nvPicPr>
        <p:blipFill>
          <a:blip r:embed="rId3" cstate="print"/>
          <a:srcRect/>
          <a:stretch>
            <a:fillRect/>
          </a:stretch>
        </p:blipFill>
        <p:spPr bwMode="auto">
          <a:xfrm>
            <a:off x="324194" y="2182483"/>
            <a:ext cx="2791126" cy="1570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5540" name="Picture 4"/>
          <p:cNvPicPr>
            <a:picLocks noChangeAspect="1" noChangeArrowheads="1"/>
          </p:cNvPicPr>
          <p:nvPr/>
        </p:nvPicPr>
        <p:blipFill>
          <a:blip r:embed="rId4" cstate="print"/>
          <a:srcRect/>
          <a:stretch>
            <a:fillRect/>
          </a:stretch>
        </p:blipFill>
        <p:spPr bwMode="auto">
          <a:xfrm>
            <a:off x="3191773" y="2622185"/>
            <a:ext cx="2782756" cy="1565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5541" name="Picture 5"/>
          <p:cNvPicPr>
            <a:picLocks noChangeAspect="1" noChangeArrowheads="1"/>
          </p:cNvPicPr>
          <p:nvPr/>
        </p:nvPicPr>
        <p:blipFill>
          <a:blip r:embed="rId5" cstate="print"/>
          <a:srcRect/>
          <a:stretch>
            <a:fillRect/>
          </a:stretch>
        </p:blipFill>
        <p:spPr bwMode="auto">
          <a:xfrm>
            <a:off x="6081623" y="2083570"/>
            <a:ext cx="2777706" cy="1562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sp>
        <p:nvSpPr>
          <p:cNvPr id="2" name="Título 1"/>
          <p:cNvSpPr>
            <a:spLocks noGrp="1"/>
          </p:cNvSpPr>
          <p:nvPr>
            <p:ph type="title"/>
          </p:nvPr>
        </p:nvSpPr>
        <p:spPr>
          <a:xfrm>
            <a:off x="845180" y="328714"/>
            <a:ext cx="6856052" cy="876994"/>
          </a:xfrm>
        </p:spPr>
        <p:txBody>
          <a:bodyPr>
            <a:noAutofit/>
          </a:bodyPr>
          <a:lstStyle/>
          <a:p>
            <a:r>
              <a:rPr lang="es-CO" sz="2800" b="1" i="1" dirty="0">
                <a:solidFill>
                  <a:schemeClr val="accent5">
                    <a:lumMod val="50000"/>
                  </a:schemeClr>
                </a:solidFill>
                <a:latin typeface="Roboto"/>
                <a:cs typeface="Calibri Light" panose="020F0302020204030204"/>
              </a:rPr>
              <a:t>TERCER PERÍODO ORDINARIO</a:t>
            </a:r>
            <a:br>
              <a:rPr lang="es-CO" sz="2800" b="1" i="1" dirty="0">
                <a:solidFill>
                  <a:schemeClr val="accent5">
                    <a:lumMod val="50000"/>
                  </a:schemeClr>
                </a:solidFill>
                <a:latin typeface="Roboto"/>
                <a:cs typeface="Calibri Light" panose="020F0302020204030204"/>
              </a:rPr>
            </a:br>
            <a:r>
              <a:rPr lang="es-CO" sz="1400" i="1" dirty="0">
                <a:solidFill>
                  <a:schemeClr val="accent5">
                    <a:lumMod val="50000"/>
                  </a:schemeClr>
                </a:solidFill>
                <a:latin typeface="Roboto"/>
                <a:cs typeface="Calibri Light" panose="020F0302020204030204"/>
              </a:rPr>
              <a:t>Sesión con organismos comunales en el marco </a:t>
            </a:r>
            <a:br>
              <a:rPr lang="es-CO" sz="1400" i="1" dirty="0">
                <a:solidFill>
                  <a:schemeClr val="accent5">
                    <a:lumMod val="50000"/>
                  </a:schemeClr>
                </a:solidFill>
                <a:latin typeface="Roboto"/>
                <a:cs typeface="Calibri Light" panose="020F0302020204030204"/>
              </a:rPr>
            </a:br>
            <a:r>
              <a:rPr lang="es-CO" sz="1400" i="1" dirty="0">
                <a:solidFill>
                  <a:schemeClr val="accent5">
                    <a:lumMod val="50000"/>
                  </a:schemeClr>
                </a:solidFill>
                <a:latin typeface="Roboto"/>
                <a:cs typeface="Calibri Light" panose="020F0302020204030204"/>
              </a:rPr>
              <a:t>de la ley 1989 de 2019</a:t>
            </a:r>
            <a:endParaRPr lang="es-ES" sz="18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20516" y="1322143"/>
            <a:ext cx="76916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Esta sesión se llevó a cabo de manera virtual el día 2 de noviembre de 2020, en coordinación con ASOCOMUNAL BELLO, organismo asociativo de acción comunal en el Municipio de Bello y de conformidad con el Art. 1, literal d) de La Ley 1989 de </a:t>
            </a:r>
            <a:r>
              <a:rPr lang="es-CO" sz="1400" dirty="0" smtClean="0"/>
              <a:t>2019. </a:t>
            </a:r>
            <a:endParaRPr lang="es-CO" sz="1600" dirty="0"/>
          </a:p>
        </p:txBody>
      </p:sp>
      <p:pic>
        <p:nvPicPr>
          <p:cNvPr id="66562" name="Picture 2"/>
          <p:cNvPicPr>
            <a:picLocks noChangeAspect="1" noChangeArrowheads="1"/>
          </p:cNvPicPr>
          <p:nvPr/>
        </p:nvPicPr>
        <p:blipFill>
          <a:blip r:embed="rId3" cstate="print"/>
          <a:srcRect/>
          <a:stretch>
            <a:fillRect/>
          </a:stretch>
        </p:blipFill>
        <p:spPr bwMode="auto">
          <a:xfrm>
            <a:off x="820320" y="2243539"/>
            <a:ext cx="3391267" cy="190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63" name="Picture 3"/>
          <p:cNvPicPr>
            <a:picLocks noChangeAspect="1" noChangeArrowheads="1"/>
          </p:cNvPicPr>
          <p:nvPr/>
        </p:nvPicPr>
        <p:blipFill>
          <a:blip r:embed="rId4" cstate="print"/>
          <a:srcRect/>
          <a:stretch>
            <a:fillRect/>
          </a:stretch>
        </p:blipFill>
        <p:spPr bwMode="auto">
          <a:xfrm>
            <a:off x="4796286" y="2232665"/>
            <a:ext cx="3422695" cy="1925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1"/>
            <a:ext cx="9207055" cy="6003985"/>
          </a:xfrm>
        </p:spPr>
      </p:pic>
      <p:sp>
        <p:nvSpPr>
          <p:cNvPr id="2" name="Título 1"/>
          <p:cNvSpPr>
            <a:spLocks noGrp="1"/>
          </p:cNvSpPr>
          <p:nvPr>
            <p:ph type="title"/>
          </p:nvPr>
        </p:nvSpPr>
        <p:spPr>
          <a:xfrm>
            <a:off x="853807" y="458110"/>
            <a:ext cx="6856052" cy="876994"/>
          </a:xfrm>
        </p:spPr>
        <p:txBody>
          <a:bodyPr>
            <a:noAutofit/>
          </a:bodyPr>
          <a:lstStyle/>
          <a:p>
            <a:r>
              <a:rPr lang="es-CO" sz="3600" b="1" i="1" dirty="0">
                <a:solidFill>
                  <a:schemeClr val="accent5">
                    <a:lumMod val="50000"/>
                  </a:schemeClr>
                </a:solidFill>
                <a:latin typeface="Roboto"/>
                <a:cs typeface="Calibri Light" panose="020F0302020204030204"/>
              </a:rPr>
              <a:t>TRÁMITE Y APROBACIÓN ACUERDOS MUNICIPALES </a:t>
            </a:r>
            <a:endParaRPr lang="es-ES" sz="3600"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865727" y="1369442"/>
            <a:ext cx="73451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200" b="1" i="1" dirty="0">
                <a:solidFill>
                  <a:schemeClr val="accent1">
                    <a:lumMod val="50000"/>
                  </a:schemeClr>
                </a:solidFill>
                <a:latin typeface="Roboto"/>
                <a:cs typeface="Calibri Light" panose="020F0302020204030204"/>
              </a:rPr>
              <a:t>TERCER PERÍODO ORDINARIO: DE OCTUBRE Y NOVIEMBRE DE 2020.</a:t>
            </a:r>
            <a:endParaRPr lang="es-ES" sz="1200" dirty="0">
              <a:solidFill>
                <a:schemeClr val="accent1">
                  <a:lumMod val="50000"/>
                </a:schemeClr>
              </a:solidFill>
              <a:latin typeface="Roboto"/>
            </a:endParaRPr>
          </a:p>
        </p:txBody>
      </p:sp>
      <p:graphicFrame>
        <p:nvGraphicFramePr>
          <p:cNvPr id="7" name="6 Tabla"/>
          <p:cNvGraphicFramePr>
            <a:graphicFrameLocks noGrp="1"/>
          </p:cNvGraphicFramePr>
          <p:nvPr/>
        </p:nvGraphicFramePr>
        <p:xfrm>
          <a:off x="967058" y="1765768"/>
          <a:ext cx="7762874" cy="3469804"/>
        </p:xfrm>
        <a:graphic>
          <a:graphicData uri="http://schemas.openxmlformats.org/drawingml/2006/table">
            <a:tbl>
              <a:tblPr>
                <a:tableStyleId>{35758FB7-9AC5-4552-8A53-C91805E547FA}</a:tableStyleId>
              </a:tblPr>
              <a:tblGrid>
                <a:gridCol w="5230629"/>
                <a:gridCol w="932007"/>
                <a:gridCol w="1600238"/>
              </a:tblGrid>
              <a:tr h="372767">
                <a:tc>
                  <a:txBody>
                    <a:bodyPr/>
                    <a:lstStyle/>
                    <a:p>
                      <a:pPr algn="ctr">
                        <a:lnSpc>
                          <a:spcPct val="115000"/>
                        </a:lnSpc>
                        <a:spcAft>
                          <a:spcPts val="0"/>
                        </a:spcAft>
                      </a:pPr>
                      <a:r>
                        <a:rPr lang="es-CO" sz="1200" b="1" dirty="0">
                          <a:solidFill>
                            <a:schemeClr val="bg1"/>
                          </a:solidFill>
                        </a:rPr>
                        <a:t>PROYECTO DE ACUERDO </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r>
                        <a:rPr lang="es-CO" sz="1200" b="1" dirty="0">
                          <a:solidFill>
                            <a:schemeClr val="bg1"/>
                          </a:solidFill>
                        </a:rPr>
                        <a:t>Nº de ACUERDO</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endParaRPr lang="es-CO" sz="1200" b="1" dirty="0">
                        <a:solidFill>
                          <a:schemeClr val="bg1"/>
                        </a:solidFill>
                      </a:endParaRPr>
                    </a:p>
                    <a:p>
                      <a:pPr algn="ctr">
                        <a:lnSpc>
                          <a:spcPct val="115000"/>
                        </a:lnSpc>
                        <a:spcAft>
                          <a:spcPts val="0"/>
                        </a:spcAft>
                      </a:pPr>
                      <a:r>
                        <a:rPr lang="es-CO" sz="1200" b="1" dirty="0">
                          <a:solidFill>
                            <a:schemeClr val="bg1"/>
                          </a:solidFill>
                        </a:rPr>
                        <a:t>CONCEJAL PONENTE(S)</a:t>
                      </a:r>
                      <a:endParaRPr lang="es-CO" sz="1200" b="1" dirty="0">
                        <a:solidFill>
                          <a:schemeClr val="bg1"/>
                        </a:solidFill>
                        <a:latin typeface="Arial" panose="020B0604020202020204"/>
                        <a:ea typeface="Arial" panose="020B0604020202020204"/>
                      </a:endParaRPr>
                    </a:p>
                  </a:txBody>
                  <a:tcPr marL="42508" marR="42508" marT="0" marB="0">
                    <a:solidFill>
                      <a:srgbClr val="00B0F0"/>
                    </a:solidFill>
                  </a:tcPr>
                </a:tc>
              </a:tr>
              <a:tr h="648290">
                <a:tc>
                  <a:txBody>
                    <a:bodyPr/>
                    <a:lstStyle/>
                    <a:p>
                      <a:pPr>
                        <a:spcAft>
                          <a:spcPts val="0"/>
                        </a:spcAft>
                      </a:pPr>
                      <a:r>
                        <a:rPr lang="es-CO" sz="1000" dirty="0"/>
                        <a:t>Proyecto de acuerdo N°. 021"Por medio del cual se designa con el nombre de Lucas Caro Gómez la cancha de fútbol auxiliar ubicada en el polideportivo Tulio Ospina del municipio de Bello".</a:t>
                      </a:r>
                      <a:endParaRPr lang="es-CO" sz="10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00" dirty="0"/>
                        <a:t>019</a:t>
                      </a:r>
                    </a:p>
                    <a:p>
                      <a:pPr algn="ctr">
                        <a:lnSpc>
                          <a:spcPct val="115000"/>
                        </a:lnSpc>
                        <a:spcAft>
                          <a:spcPts val="0"/>
                        </a:spcAft>
                      </a:pPr>
                      <a:r>
                        <a:rPr lang="es-CO" sz="1000" dirty="0"/>
                        <a:t>Aprobado</a:t>
                      </a:r>
                      <a:endParaRPr lang="es-CO" sz="10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00" dirty="0"/>
                        <a:t>Daniel Rodrigo villa Maldonado</a:t>
                      </a:r>
                      <a:endParaRPr lang="es-CO" sz="1000" dirty="0">
                        <a:latin typeface="Arial" panose="020B0604020202020204"/>
                        <a:ea typeface="Arial" panose="020B0604020202020204"/>
                      </a:endParaRPr>
                    </a:p>
                  </a:txBody>
                  <a:tcPr marL="42508" marR="42508" marT="0" marB="0" anchor="ctr">
                    <a:solidFill>
                      <a:schemeClr val="bg1"/>
                    </a:solidFill>
                  </a:tcPr>
                </a:tc>
              </a:tr>
              <a:tr h="648290">
                <a:tc>
                  <a:txBody>
                    <a:bodyPr/>
                    <a:lstStyle/>
                    <a:p>
                      <a:pPr>
                        <a:spcAft>
                          <a:spcPts val="0"/>
                        </a:spcAft>
                      </a:pPr>
                      <a:r>
                        <a:rPr lang="es-CO" sz="1000" dirty="0"/>
                        <a:t>Proyecto de acuerdo N°. 022 "Por medio del cual se expide la norma sustantiva y procedimental aplicable a los tributos vigentes en el municipio de Bello".</a:t>
                      </a:r>
                      <a:endParaRPr lang="es-CO" sz="10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00" dirty="0"/>
                        <a:t>020</a:t>
                      </a:r>
                    </a:p>
                    <a:p>
                      <a:pPr algn="ctr">
                        <a:lnSpc>
                          <a:spcPct val="115000"/>
                        </a:lnSpc>
                        <a:spcAft>
                          <a:spcPts val="0"/>
                        </a:spcAft>
                      </a:pPr>
                      <a:r>
                        <a:rPr lang="es-CO" sz="1000" dirty="0"/>
                        <a:t>Aprobado</a:t>
                      </a:r>
                      <a:endParaRPr lang="es-CO" sz="10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00" dirty="0"/>
                        <a:t>Ernesto Zapata Orrego (Coordinador); Rafael Cárdenas Jiménez; Edwin Alexander Builes Toro</a:t>
                      </a:r>
                      <a:endParaRPr lang="es-CO" sz="1000" dirty="0">
                        <a:latin typeface="Arial" panose="020B0604020202020204"/>
                        <a:ea typeface="Arial" panose="020B0604020202020204"/>
                      </a:endParaRPr>
                    </a:p>
                  </a:txBody>
                  <a:tcPr marL="42508" marR="42508" marT="0" marB="0" anchor="ctr">
                    <a:solidFill>
                      <a:schemeClr val="bg1"/>
                    </a:solidFill>
                  </a:tcPr>
                </a:tc>
              </a:tr>
              <a:tr h="648290">
                <a:tc>
                  <a:txBody>
                    <a:bodyPr/>
                    <a:lstStyle/>
                    <a:p>
                      <a:pPr>
                        <a:spcAft>
                          <a:spcPts val="0"/>
                        </a:spcAft>
                      </a:pPr>
                      <a:r>
                        <a:rPr lang="es-CO" sz="1000" dirty="0"/>
                        <a:t>Proyecto de acuerdo N°.  023 “Por medio del cual se designa con el nombre de Andrés Uriel Gallego al parque de Artes Y Oficios”</a:t>
                      </a:r>
                      <a:endParaRPr lang="es-CO" sz="10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00" dirty="0" smtClean="0">
                          <a:latin typeface="+mn-lt"/>
                          <a:ea typeface="+mn-ea"/>
                        </a:rPr>
                        <a:t>N/A</a:t>
                      </a:r>
                    </a:p>
                    <a:p>
                      <a:pPr algn="ctr">
                        <a:lnSpc>
                          <a:spcPct val="115000"/>
                        </a:lnSpc>
                        <a:spcAft>
                          <a:spcPts val="0"/>
                        </a:spcAft>
                      </a:pPr>
                      <a:r>
                        <a:rPr lang="es-CO" sz="1000" dirty="0" smtClean="0">
                          <a:solidFill>
                            <a:srgbClr val="FF0000"/>
                          </a:solidFill>
                          <a:latin typeface="+mn-lt"/>
                          <a:ea typeface="+mn-ea"/>
                        </a:rPr>
                        <a:t>Archivado</a:t>
                      </a:r>
                      <a:r>
                        <a:rPr lang="es-CO" sz="1000" baseline="0" dirty="0" smtClean="0">
                          <a:solidFill>
                            <a:srgbClr val="FF0000"/>
                          </a:solidFill>
                          <a:latin typeface="+mn-lt"/>
                          <a:ea typeface="+mn-ea"/>
                        </a:rPr>
                        <a:t> </a:t>
                      </a:r>
                      <a:endParaRPr lang="es-CO" sz="1000" dirty="0">
                        <a:solidFill>
                          <a:srgbClr val="FF0000"/>
                        </a:solidFill>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00" dirty="0"/>
                        <a:t>Octavio Jiménez Gil y Carlos Augusto Mosquera Gómez</a:t>
                      </a:r>
                      <a:endParaRPr lang="es-CO" sz="1000" dirty="0">
                        <a:latin typeface="Arial" panose="020B0604020202020204"/>
                        <a:ea typeface="Arial" panose="020B0604020202020204"/>
                      </a:endParaRPr>
                    </a:p>
                  </a:txBody>
                  <a:tcPr marL="42508" marR="42508" marT="0" marB="0" anchor="ctr">
                    <a:solidFill>
                      <a:schemeClr val="bg1"/>
                    </a:solidFill>
                  </a:tcPr>
                </a:tc>
              </a:tr>
              <a:tr h="486217">
                <a:tc>
                  <a:txBody>
                    <a:bodyPr/>
                    <a:lstStyle/>
                    <a:p>
                      <a:pPr>
                        <a:spcAft>
                          <a:spcPts val="0"/>
                        </a:spcAft>
                      </a:pPr>
                      <a:r>
                        <a:rPr lang="es-CO" sz="1000" kern="1200" dirty="0">
                          <a:solidFill>
                            <a:schemeClr val="dk1"/>
                          </a:solidFill>
                          <a:latin typeface="+mn-lt"/>
                          <a:ea typeface="+mn-ea"/>
                          <a:cs typeface="+mn-cs"/>
                        </a:rPr>
                        <a:t>Proyecto de acuerdo N°.  024</a:t>
                      </a:r>
                      <a:r>
                        <a:rPr lang="es-CO" sz="1000" kern="1200" baseline="0" dirty="0">
                          <a:solidFill>
                            <a:schemeClr val="dk1"/>
                          </a:solidFill>
                          <a:latin typeface="+mn-lt"/>
                          <a:ea typeface="+mn-ea"/>
                          <a:cs typeface="+mn-cs"/>
                        </a:rPr>
                        <a:t> </a:t>
                      </a:r>
                      <a:r>
                        <a:rPr lang="es-CO" sz="1000" dirty="0"/>
                        <a:t>“Por medio del cual se adopta el reglamento interno del </a:t>
                      </a:r>
                      <a:r>
                        <a:rPr lang="es-CO" sz="1000" dirty="0" smtClean="0"/>
                        <a:t>Concejo </a:t>
                      </a:r>
                      <a:r>
                        <a:rPr lang="es-CO" sz="1000" dirty="0"/>
                        <a:t>municipal de Bello”.</a:t>
                      </a:r>
                      <a:endParaRPr lang="es-CO" sz="100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gn="ctr">
                        <a:lnSpc>
                          <a:spcPct val="115000"/>
                        </a:lnSpc>
                        <a:spcAft>
                          <a:spcPts val="0"/>
                        </a:spcAft>
                      </a:pPr>
                      <a:r>
                        <a:rPr lang="es-CO" sz="1000" dirty="0" smtClean="0">
                          <a:latin typeface="+mn-lt"/>
                          <a:ea typeface="+mn-ea"/>
                        </a:rPr>
                        <a:t>N/A</a:t>
                      </a:r>
                    </a:p>
                    <a:p>
                      <a:pPr algn="ctr">
                        <a:lnSpc>
                          <a:spcPct val="115000"/>
                        </a:lnSpc>
                        <a:spcAft>
                          <a:spcPts val="0"/>
                        </a:spcAft>
                      </a:pPr>
                      <a:r>
                        <a:rPr lang="es-CO" sz="1000" dirty="0" smtClean="0">
                          <a:solidFill>
                            <a:srgbClr val="FF0000"/>
                          </a:solidFill>
                          <a:latin typeface="+mn-lt"/>
                          <a:ea typeface="+mn-ea"/>
                        </a:rPr>
                        <a:t>Retirado</a:t>
                      </a:r>
                      <a:r>
                        <a:rPr lang="es-CO" sz="1000" baseline="0" dirty="0" smtClean="0">
                          <a:solidFill>
                            <a:srgbClr val="FF0000"/>
                          </a:solidFill>
                          <a:latin typeface="+mn-lt"/>
                          <a:ea typeface="+mn-ea"/>
                        </a:rPr>
                        <a:t> </a:t>
                      </a:r>
                      <a:endParaRPr lang="es-CO" sz="1000" dirty="0">
                        <a:solidFill>
                          <a:srgbClr val="FF0000"/>
                        </a:solidFill>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r>
                        <a:rPr lang="es-CO" sz="1000" dirty="0" err="1"/>
                        <a:t>Nolver</a:t>
                      </a:r>
                      <a:r>
                        <a:rPr lang="es-CO" sz="1000" dirty="0"/>
                        <a:t> Andrés Pérez Arboleda; Jorge Enrique Giraldo Ospina; Nicolás Álzate Maya</a:t>
                      </a:r>
                      <a:endParaRPr lang="es-CO" sz="1000" dirty="0">
                        <a:latin typeface="Arial" panose="020B0604020202020204"/>
                        <a:ea typeface="Arial" panose="020B0604020202020204"/>
                      </a:endParaRPr>
                    </a:p>
                  </a:txBody>
                  <a:tcPr marL="42508" marR="42508" marT="0" marB="0" anchor="ctr">
                    <a:solidFill>
                      <a:schemeClr val="bg1"/>
                    </a:solidFill>
                  </a:tcPr>
                </a:tc>
              </a:tr>
              <a:tr h="321180">
                <a:tc>
                  <a:txBody>
                    <a:bodyPr/>
                    <a:lstStyle/>
                    <a:p>
                      <a:pPr algn="just">
                        <a:lnSpc>
                          <a:spcPct val="115000"/>
                        </a:lnSpc>
                        <a:spcAft>
                          <a:spcPts val="0"/>
                        </a:spcAft>
                      </a:pPr>
                      <a:r>
                        <a:rPr lang="es-CO" sz="1000" dirty="0"/>
                        <a:t>Proyecto de acuerdo N°25. “Por medio del cual se autoriza al Alcalde Municipal la Asunción de obligaciones que afectan presupuesto de vigencias futuras excepcionales y ordinarias”</a:t>
                      </a:r>
                      <a:endParaRPr lang="es-CO" sz="1000" dirty="0">
                        <a:latin typeface="Arial" panose="020B0604020202020204"/>
                        <a:ea typeface="Arial" panose="020B0604020202020204"/>
                      </a:endParaRPr>
                    </a:p>
                  </a:txBody>
                  <a:tcPr marL="42508" marR="42508" marT="0" marB="0">
                    <a:solidFill>
                      <a:schemeClr val="bg1"/>
                    </a:solidFill>
                  </a:tcPr>
                </a:tc>
                <a:tc>
                  <a:txBody>
                    <a:bodyPr/>
                    <a:lstStyle/>
                    <a:p>
                      <a:pPr algn="ctr">
                        <a:lnSpc>
                          <a:spcPct val="115000"/>
                        </a:lnSpc>
                        <a:spcAft>
                          <a:spcPts val="0"/>
                        </a:spcAft>
                      </a:pPr>
                      <a:r>
                        <a:rPr lang="es-CO" sz="1000" dirty="0"/>
                        <a:t>021</a:t>
                      </a:r>
                    </a:p>
                    <a:p>
                      <a:pPr algn="ctr">
                        <a:lnSpc>
                          <a:spcPct val="115000"/>
                        </a:lnSpc>
                        <a:spcAft>
                          <a:spcPts val="0"/>
                        </a:spcAft>
                      </a:pPr>
                      <a:r>
                        <a:rPr lang="es-CO" sz="1000" dirty="0"/>
                        <a:t>Aprobado</a:t>
                      </a:r>
                      <a:endParaRPr lang="es-CO" sz="1000" dirty="0">
                        <a:latin typeface="Arial" panose="020B0604020202020204"/>
                        <a:ea typeface="Arial" panose="020B0604020202020204"/>
                      </a:endParaRPr>
                    </a:p>
                  </a:txBody>
                  <a:tcPr marL="42508" marR="42508" marT="0" marB="0" anchor="ctr">
                    <a:solidFill>
                      <a:schemeClr val="bg1"/>
                    </a:solidFill>
                  </a:tcPr>
                </a:tc>
                <a:tc>
                  <a:txBody>
                    <a:bodyPr/>
                    <a:lstStyle/>
                    <a:p>
                      <a:pPr algn="ctr">
                        <a:lnSpc>
                          <a:spcPct val="115000"/>
                        </a:lnSpc>
                        <a:spcAft>
                          <a:spcPts val="0"/>
                        </a:spcAft>
                      </a:pPr>
                      <a:endParaRPr lang="es-CO" sz="1000" dirty="0"/>
                    </a:p>
                    <a:p>
                      <a:pPr algn="ctr">
                        <a:lnSpc>
                          <a:spcPct val="115000"/>
                        </a:lnSpc>
                        <a:spcAft>
                          <a:spcPts val="0"/>
                        </a:spcAft>
                      </a:pPr>
                      <a:r>
                        <a:rPr lang="es-CO" sz="1000" dirty="0"/>
                        <a:t>Jesús Ernesto Zapata Orrego</a:t>
                      </a:r>
                      <a:endParaRPr lang="es-CO" sz="1000" dirty="0">
                        <a:latin typeface="Arial" panose="020B0604020202020204"/>
                        <a:ea typeface="Arial" panose="020B0604020202020204"/>
                      </a:endParaRPr>
                    </a:p>
                  </a:txBody>
                  <a:tcPr marL="42508" marR="42508" marT="0" marB="0" anchor="ctr">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sp>
        <p:nvSpPr>
          <p:cNvPr id="2" name="Título 1"/>
          <p:cNvSpPr>
            <a:spLocks noGrp="1"/>
          </p:cNvSpPr>
          <p:nvPr>
            <p:ph type="title"/>
          </p:nvPr>
        </p:nvSpPr>
        <p:spPr>
          <a:xfrm>
            <a:off x="845180" y="328714"/>
            <a:ext cx="6856052" cy="876994"/>
          </a:xfrm>
        </p:spPr>
        <p:txBody>
          <a:bodyPr>
            <a:noAutofit/>
          </a:bodyPr>
          <a:lstStyle/>
          <a:p>
            <a:r>
              <a:rPr lang="es-CO" sz="2800" b="1" i="1" dirty="0">
                <a:solidFill>
                  <a:schemeClr val="accent5">
                    <a:lumMod val="50000"/>
                  </a:schemeClr>
                </a:solidFill>
                <a:latin typeface="Roboto"/>
                <a:cs typeface="Calibri Light" panose="020F0302020204030204"/>
              </a:rPr>
              <a:t>TERCER PERÍODO ORDINARIO</a:t>
            </a:r>
            <a:br>
              <a:rPr lang="es-CO" sz="2800" b="1" i="1" dirty="0">
                <a:solidFill>
                  <a:schemeClr val="accent5">
                    <a:lumMod val="50000"/>
                  </a:schemeClr>
                </a:solidFill>
                <a:latin typeface="Roboto"/>
                <a:cs typeface="Calibri Light" panose="020F0302020204030204"/>
              </a:rPr>
            </a:br>
            <a:r>
              <a:rPr lang="es-CO" sz="1400" i="1" dirty="0">
                <a:solidFill>
                  <a:schemeClr val="accent5">
                    <a:lumMod val="50000"/>
                  </a:schemeClr>
                </a:solidFill>
                <a:latin typeface="Roboto"/>
                <a:cs typeface="Calibri Light" panose="020F0302020204030204"/>
              </a:rPr>
              <a:t>Reconocimientos y Condecoraciones </a:t>
            </a:r>
            <a:endParaRPr lang="es-ES" sz="1800" i="1" dirty="0">
              <a:solidFill>
                <a:schemeClr val="accent5">
                  <a:lumMod val="50000"/>
                </a:schemeClr>
              </a:solidFill>
              <a:latin typeface="Calibri Light" panose="020F0302020204030204"/>
              <a:cs typeface="Calibri Light" panose="020F0302020204030204"/>
            </a:endParaRPr>
          </a:p>
        </p:txBody>
      </p:sp>
      <p:graphicFrame>
        <p:nvGraphicFramePr>
          <p:cNvPr id="7" name="6 Tabla"/>
          <p:cNvGraphicFramePr>
            <a:graphicFrameLocks noGrp="1"/>
          </p:cNvGraphicFramePr>
          <p:nvPr/>
        </p:nvGraphicFramePr>
        <p:xfrm>
          <a:off x="741871" y="1406106"/>
          <a:ext cx="7427344" cy="3457514"/>
        </p:xfrm>
        <a:graphic>
          <a:graphicData uri="http://schemas.openxmlformats.org/drawingml/2006/table">
            <a:tbl>
              <a:tblPr>
                <a:tableStyleId>{35758FB7-9AC5-4552-8A53-C91805E547FA}</a:tableStyleId>
              </a:tblPr>
              <a:tblGrid>
                <a:gridCol w="1944478"/>
                <a:gridCol w="3765665"/>
                <a:gridCol w="1717201"/>
              </a:tblGrid>
              <a:tr h="209546">
                <a:tc>
                  <a:txBody>
                    <a:bodyPr/>
                    <a:lstStyle/>
                    <a:p>
                      <a:pPr algn="ctr">
                        <a:lnSpc>
                          <a:spcPct val="115000"/>
                        </a:lnSpc>
                        <a:spcAft>
                          <a:spcPts val="0"/>
                        </a:spcAft>
                      </a:pPr>
                      <a:r>
                        <a:rPr lang="es-CO" sz="900" b="1" dirty="0">
                          <a:solidFill>
                            <a:schemeClr val="bg1"/>
                          </a:solidFill>
                        </a:rPr>
                        <a:t>Nombre</a:t>
                      </a:r>
                      <a:endParaRPr lang="es-CO" sz="900" b="1" dirty="0">
                        <a:solidFill>
                          <a:schemeClr val="bg1"/>
                        </a:solidFill>
                        <a:latin typeface="Arial" panose="020B0604020202020204"/>
                        <a:ea typeface="Arial" panose="020B0604020202020204"/>
                      </a:endParaRPr>
                    </a:p>
                  </a:txBody>
                  <a:tcPr marL="43809" marR="43809" marT="0" marB="0" anchor="ctr">
                    <a:solidFill>
                      <a:srgbClr val="00B0F0"/>
                    </a:solidFill>
                  </a:tcPr>
                </a:tc>
                <a:tc>
                  <a:txBody>
                    <a:bodyPr/>
                    <a:lstStyle/>
                    <a:p>
                      <a:pPr algn="ctr">
                        <a:lnSpc>
                          <a:spcPct val="115000"/>
                        </a:lnSpc>
                        <a:spcAft>
                          <a:spcPts val="0"/>
                        </a:spcAft>
                      </a:pPr>
                      <a:r>
                        <a:rPr lang="es-CO" sz="900" b="1">
                          <a:solidFill>
                            <a:schemeClr val="bg1"/>
                          </a:solidFill>
                        </a:rPr>
                        <a:t>Motivo de postulación</a:t>
                      </a:r>
                      <a:endParaRPr lang="es-CO" sz="900" b="1">
                        <a:solidFill>
                          <a:schemeClr val="bg1"/>
                        </a:solidFill>
                        <a:latin typeface="Arial" panose="020B0604020202020204"/>
                        <a:ea typeface="Arial" panose="020B0604020202020204"/>
                      </a:endParaRPr>
                    </a:p>
                  </a:txBody>
                  <a:tcPr marL="43809" marR="43809" marT="0" marB="0" anchor="ctr">
                    <a:solidFill>
                      <a:srgbClr val="00B0F0"/>
                    </a:solidFill>
                  </a:tcPr>
                </a:tc>
                <a:tc>
                  <a:txBody>
                    <a:bodyPr/>
                    <a:lstStyle/>
                    <a:p>
                      <a:pPr algn="ctr">
                        <a:lnSpc>
                          <a:spcPct val="115000"/>
                        </a:lnSpc>
                        <a:spcAft>
                          <a:spcPts val="0"/>
                        </a:spcAft>
                      </a:pPr>
                      <a:r>
                        <a:rPr lang="es-CO" sz="900" b="1" dirty="0">
                          <a:solidFill>
                            <a:schemeClr val="bg1"/>
                          </a:solidFill>
                        </a:rPr>
                        <a:t>Tipo de condecoración</a:t>
                      </a:r>
                      <a:endParaRPr lang="es-CO" sz="900" b="1" dirty="0">
                        <a:solidFill>
                          <a:schemeClr val="bg1"/>
                        </a:solidFill>
                        <a:latin typeface="Arial" panose="020B0604020202020204"/>
                        <a:ea typeface="Arial" panose="020B0604020202020204"/>
                      </a:endParaRPr>
                    </a:p>
                  </a:txBody>
                  <a:tcPr marL="43809" marR="43809" marT="0" marB="0" anchor="ctr">
                    <a:solidFill>
                      <a:srgbClr val="00B0F0"/>
                    </a:solidFill>
                  </a:tcPr>
                </a:tc>
              </a:tr>
              <a:tr h="209546">
                <a:tc>
                  <a:txBody>
                    <a:bodyPr/>
                    <a:lstStyle/>
                    <a:p>
                      <a:pPr>
                        <a:lnSpc>
                          <a:spcPct val="115000"/>
                        </a:lnSpc>
                        <a:spcAft>
                          <a:spcPts val="0"/>
                        </a:spcAft>
                      </a:pPr>
                      <a:r>
                        <a:rPr lang="es-CO" sz="700"/>
                        <a:t>Miguel Darío Córdoba Restrepo</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Por su invaluable labor durante 34 años a favor a la educación en nuestra ciudad </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Medalla Roberto López de Mesa</a:t>
                      </a:r>
                      <a:endParaRPr lang="es-CO" sz="700">
                        <a:latin typeface="Arial" panose="020B0604020202020204"/>
                        <a:ea typeface="Arial" panose="020B0604020202020204"/>
                      </a:endParaRPr>
                    </a:p>
                  </a:txBody>
                  <a:tcPr marL="43809" marR="43809" marT="0" marB="0">
                    <a:solidFill>
                      <a:schemeClr val="bg1"/>
                    </a:solidFill>
                  </a:tcPr>
                </a:tc>
              </a:tr>
              <a:tr h="314320">
                <a:tc>
                  <a:txBody>
                    <a:bodyPr/>
                    <a:lstStyle/>
                    <a:p>
                      <a:pPr>
                        <a:lnSpc>
                          <a:spcPct val="115000"/>
                        </a:lnSpc>
                        <a:spcAft>
                          <a:spcPts val="0"/>
                        </a:spcAft>
                      </a:pPr>
                      <a:r>
                        <a:rPr lang="es-CO" sz="700"/>
                        <a:t>I.E Marco Fidel Suarez </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Por sus 45 años de vida institucional, formando nuestros niños en la educación inicial , básica primaria y secundaria </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dirty="0"/>
                        <a:t>Medalla Roberto López de Mesa</a:t>
                      </a:r>
                      <a:endParaRPr lang="es-CO" sz="700" dirty="0">
                        <a:latin typeface="Arial" panose="020B0604020202020204"/>
                        <a:ea typeface="Arial" panose="020B0604020202020204"/>
                      </a:endParaRPr>
                    </a:p>
                  </a:txBody>
                  <a:tcPr marL="43809" marR="43809" marT="0" marB="0">
                    <a:solidFill>
                      <a:schemeClr val="bg1"/>
                    </a:solidFill>
                  </a:tcPr>
                </a:tc>
              </a:tr>
              <a:tr h="314320">
                <a:tc>
                  <a:txBody>
                    <a:bodyPr/>
                    <a:lstStyle/>
                    <a:p>
                      <a:pPr>
                        <a:lnSpc>
                          <a:spcPct val="115000"/>
                        </a:lnSpc>
                        <a:spcAft>
                          <a:spcPts val="0"/>
                        </a:spcAft>
                      </a:pPr>
                      <a:r>
                        <a:rPr lang="es-CO" sz="700"/>
                        <a:t>Colegiatura Antioqueña de Belleza</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Por el trabajo y el desarrollo humano que desde hace 5 años, se esmera con excelencia por formación de calidad de los bellanitas </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Placa</a:t>
                      </a:r>
                      <a:endParaRPr lang="es-CO" sz="700">
                        <a:latin typeface="Arial" panose="020B0604020202020204"/>
                        <a:ea typeface="Arial" panose="020B0604020202020204"/>
                      </a:endParaRPr>
                    </a:p>
                  </a:txBody>
                  <a:tcPr marL="43809" marR="43809" marT="0" marB="0">
                    <a:solidFill>
                      <a:schemeClr val="bg1"/>
                    </a:solidFill>
                  </a:tcPr>
                </a:tc>
              </a:tr>
              <a:tr h="314320">
                <a:tc>
                  <a:txBody>
                    <a:bodyPr/>
                    <a:lstStyle/>
                    <a:p>
                      <a:pPr>
                        <a:lnSpc>
                          <a:spcPct val="115000"/>
                        </a:lnSpc>
                        <a:spcAft>
                          <a:spcPts val="0"/>
                        </a:spcAft>
                      </a:pPr>
                      <a:r>
                        <a:rPr lang="es-CO" sz="700"/>
                        <a:t>Ana Ligia Mora Martínez </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Por su amplia labor el sector político de la ciudad, contribuyendo de forma eficiente en diferentes entidades de la región</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Medalla Roberto López de Mesa</a:t>
                      </a:r>
                      <a:endParaRPr lang="es-CO" sz="700">
                        <a:latin typeface="Arial" panose="020B0604020202020204"/>
                        <a:ea typeface="Arial" panose="020B0604020202020204"/>
                      </a:endParaRPr>
                    </a:p>
                  </a:txBody>
                  <a:tcPr marL="43809" marR="43809" marT="0" marB="0">
                    <a:solidFill>
                      <a:schemeClr val="bg1"/>
                    </a:solidFill>
                  </a:tcPr>
                </a:tc>
              </a:tr>
              <a:tr h="209546">
                <a:tc>
                  <a:txBody>
                    <a:bodyPr/>
                    <a:lstStyle/>
                    <a:p>
                      <a:pPr>
                        <a:lnSpc>
                          <a:spcPct val="115000"/>
                        </a:lnSpc>
                        <a:spcAft>
                          <a:spcPts val="0"/>
                        </a:spcAft>
                      </a:pPr>
                      <a:r>
                        <a:rPr lang="es-CO" sz="700"/>
                        <a:t>La Mesa de Trabajo para la comuna 7, mesa 7.</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Por su labor durante 8 años en la comuna 7 siendo  el motor trasformador en temas sociales </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Placa</a:t>
                      </a:r>
                      <a:endParaRPr lang="es-CO" sz="700">
                        <a:latin typeface="Arial" panose="020B0604020202020204"/>
                        <a:ea typeface="Arial" panose="020B0604020202020204"/>
                      </a:endParaRPr>
                    </a:p>
                  </a:txBody>
                  <a:tcPr marL="43809" marR="43809" marT="0" marB="0">
                    <a:solidFill>
                      <a:schemeClr val="bg1"/>
                    </a:solidFill>
                  </a:tcPr>
                </a:tc>
              </a:tr>
              <a:tr h="209546">
                <a:tc>
                  <a:txBody>
                    <a:bodyPr/>
                    <a:lstStyle/>
                    <a:p>
                      <a:pPr>
                        <a:lnSpc>
                          <a:spcPct val="115000"/>
                        </a:lnSpc>
                        <a:spcAft>
                          <a:spcPts val="0"/>
                        </a:spcAft>
                      </a:pPr>
                      <a:r>
                        <a:rPr lang="es-CO" sz="700" dirty="0" smtClean="0"/>
                        <a:t>José </a:t>
                      </a:r>
                      <a:r>
                        <a:rPr lang="es-CO" sz="700" dirty="0"/>
                        <a:t>Antonio Hernández Palma </a:t>
                      </a:r>
                      <a:endParaRPr lang="es-CO" sz="700" dirty="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Líder comunal</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dirty="0"/>
                        <a:t>Placa</a:t>
                      </a:r>
                      <a:endParaRPr lang="es-CO" sz="700" dirty="0">
                        <a:latin typeface="Arial" panose="020B0604020202020204"/>
                        <a:ea typeface="Arial" panose="020B0604020202020204"/>
                      </a:endParaRPr>
                    </a:p>
                  </a:txBody>
                  <a:tcPr marL="43809" marR="43809" marT="0" marB="0">
                    <a:solidFill>
                      <a:schemeClr val="bg1"/>
                    </a:solidFill>
                  </a:tcPr>
                </a:tc>
              </a:tr>
              <a:tr h="209546">
                <a:tc>
                  <a:txBody>
                    <a:bodyPr/>
                    <a:lstStyle/>
                    <a:p>
                      <a:pPr>
                        <a:lnSpc>
                          <a:spcPct val="115000"/>
                        </a:lnSpc>
                        <a:spcAft>
                          <a:spcPts val="0"/>
                        </a:spcAft>
                      </a:pPr>
                      <a:r>
                        <a:rPr lang="es-CO" sz="700"/>
                        <a:t>Myrian Saldarriaga Villa</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36 años de servicio a la primera infancia a nivel educativo con el preescolar Blanca Nieves </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Placa</a:t>
                      </a:r>
                      <a:endParaRPr lang="es-CO" sz="700">
                        <a:latin typeface="Arial" panose="020B0604020202020204"/>
                        <a:ea typeface="Arial" panose="020B0604020202020204"/>
                      </a:endParaRPr>
                    </a:p>
                  </a:txBody>
                  <a:tcPr marL="43809" marR="43809" marT="0" marB="0">
                    <a:solidFill>
                      <a:schemeClr val="bg1"/>
                    </a:solidFill>
                  </a:tcPr>
                </a:tc>
              </a:tr>
              <a:tr h="314320">
                <a:tc>
                  <a:txBody>
                    <a:bodyPr/>
                    <a:lstStyle/>
                    <a:p>
                      <a:pPr>
                        <a:lnSpc>
                          <a:spcPct val="115000"/>
                        </a:lnSpc>
                        <a:spcAft>
                          <a:spcPts val="0"/>
                        </a:spcAft>
                      </a:pPr>
                      <a:r>
                        <a:rPr lang="es-CO" sz="700"/>
                        <a:t>Álvaro de Jesús Sierra Acosta</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45 años  de servicio a la comunidad desde su labor como peluquero realizando brigadas de aseo en las zonas con mayor necesidad de Bello</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Placa</a:t>
                      </a:r>
                      <a:endParaRPr lang="es-CO" sz="700">
                        <a:latin typeface="Arial" panose="020B0604020202020204"/>
                        <a:ea typeface="Arial" panose="020B0604020202020204"/>
                      </a:endParaRPr>
                    </a:p>
                  </a:txBody>
                  <a:tcPr marL="43809" marR="43809" marT="0" marB="0">
                    <a:solidFill>
                      <a:schemeClr val="bg1"/>
                    </a:solidFill>
                  </a:tcPr>
                </a:tc>
              </a:tr>
              <a:tr h="733412">
                <a:tc>
                  <a:txBody>
                    <a:bodyPr/>
                    <a:lstStyle/>
                    <a:p>
                      <a:pPr>
                        <a:lnSpc>
                          <a:spcPct val="115000"/>
                        </a:lnSpc>
                        <a:spcAft>
                          <a:spcPts val="0"/>
                        </a:spcAft>
                      </a:pPr>
                      <a:r>
                        <a:rPr lang="es-CO" sz="700"/>
                        <a:t>Hugo de Jesús  Álvarez Builes</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18 años de experiencia en investigación, formulación, desarrollo, preparación y añejamiento de rones y bebidas alcohólicas, líder la implementación de las catas de rones nacionales e internacionales, incrementando los recursos de la FLA. Fábrica que destina parte de sus recursos para la salud de los bellanitas.</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Medalla Roberto López de Mesa</a:t>
                      </a:r>
                      <a:endParaRPr lang="es-CO" sz="700">
                        <a:latin typeface="Arial" panose="020B0604020202020204"/>
                        <a:ea typeface="Arial" panose="020B0604020202020204"/>
                      </a:endParaRPr>
                    </a:p>
                  </a:txBody>
                  <a:tcPr marL="43809" marR="43809" marT="0" marB="0">
                    <a:solidFill>
                      <a:schemeClr val="bg1"/>
                    </a:solidFill>
                  </a:tcPr>
                </a:tc>
              </a:tr>
              <a:tr h="209546">
                <a:tc>
                  <a:txBody>
                    <a:bodyPr/>
                    <a:lstStyle/>
                    <a:p>
                      <a:pPr>
                        <a:lnSpc>
                          <a:spcPct val="115000"/>
                        </a:lnSpc>
                        <a:spcAft>
                          <a:spcPts val="0"/>
                        </a:spcAft>
                      </a:pPr>
                      <a:r>
                        <a:rPr lang="es-CO" sz="700"/>
                        <a:t>Fredy Alonso Bustamante David</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20 años en la defensa de los derechos de los animales en nuestro municipio</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Placa</a:t>
                      </a:r>
                      <a:endParaRPr lang="es-CO" sz="700">
                        <a:latin typeface="Arial" panose="020B0604020202020204"/>
                        <a:ea typeface="Arial" panose="020B0604020202020204"/>
                      </a:endParaRPr>
                    </a:p>
                  </a:txBody>
                  <a:tcPr marL="43809" marR="43809" marT="0" marB="0">
                    <a:solidFill>
                      <a:schemeClr val="bg1"/>
                    </a:solidFill>
                  </a:tcPr>
                </a:tc>
              </a:tr>
              <a:tr h="209546">
                <a:tc>
                  <a:txBody>
                    <a:bodyPr/>
                    <a:lstStyle/>
                    <a:p>
                      <a:pPr>
                        <a:lnSpc>
                          <a:spcPct val="115000"/>
                        </a:lnSpc>
                        <a:spcAft>
                          <a:spcPts val="0"/>
                        </a:spcAft>
                      </a:pPr>
                      <a:r>
                        <a:rPr lang="es-CO" sz="700"/>
                        <a:t>Corporación “Stilo Urbano”</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a:t>10 años formando y promoviendo talentos bellanitas</a:t>
                      </a:r>
                      <a:endParaRPr lang="es-CO" sz="700">
                        <a:latin typeface="Arial" panose="020B0604020202020204"/>
                        <a:ea typeface="Arial" panose="020B0604020202020204"/>
                      </a:endParaRPr>
                    </a:p>
                  </a:txBody>
                  <a:tcPr marL="43809" marR="43809" marT="0" marB="0">
                    <a:solidFill>
                      <a:schemeClr val="bg1"/>
                    </a:solidFill>
                  </a:tcPr>
                </a:tc>
                <a:tc>
                  <a:txBody>
                    <a:bodyPr/>
                    <a:lstStyle/>
                    <a:p>
                      <a:pPr>
                        <a:lnSpc>
                          <a:spcPct val="115000"/>
                        </a:lnSpc>
                        <a:spcAft>
                          <a:spcPts val="0"/>
                        </a:spcAft>
                      </a:pPr>
                      <a:r>
                        <a:rPr lang="es-CO" sz="700" dirty="0"/>
                        <a:t>Placa</a:t>
                      </a:r>
                      <a:endParaRPr lang="es-CO" sz="700" dirty="0">
                        <a:latin typeface="Arial" panose="020B0604020202020204"/>
                        <a:ea typeface="Arial" panose="020B0604020202020204"/>
                      </a:endParaRPr>
                    </a:p>
                  </a:txBody>
                  <a:tcPr marL="43809" marR="43809" marT="0" marB="0">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pic>
        <p:nvPicPr>
          <p:cNvPr id="6" name="5 Imagen" descr="WhatsApp Image 2020-11-25 at 5.10.34 AM.jpeg"/>
          <p:cNvPicPr>
            <a:picLocks noChangeAspect="1"/>
          </p:cNvPicPr>
          <p:nvPr/>
        </p:nvPicPr>
        <p:blipFill>
          <a:blip r:embed="rId3" cstate="print"/>
          <a:stretch>
            <a:fillRect/>
          </a:stretch>
        </p:blipFill>
        <p:spPr>
          <a:xfrm>
            <a:off x="4128277" y="1354346"/>
            <a:ext cx="2290314" cy="3053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ítulo 1"/>
          <p:cNvSpPr>
            <a:spLocks noGrp="1"/>
          </p:cNvSpPr>
          <p:nvPr>
            <p:ph type="title"/>
          </p:nvPr>
        </p:nvSpPr>
        <p:spPr>
          <a:xfrm>
            <a:off x="845180" y="328714"/>
            <a:ext cx="6856052" cy="876994"/>
          </a:xfrm>
        </p:spPr>
        <p:txBody>
          <a:bodyPr>
            <a:noAutofit/>
          </a:bodyPr>
          <a:lstStyle/>
          <a:p>
            <a:r>
              <a:rPr lang="es-CO" sz="2800" b="1" i="1" dirty="0">
                <a:solidFill>
                  <a:schemeClr val="accent5">
                    <a:lumMod val="50000"/>
                  </a:schemeClr>
                </a:solidFill>
                <a:latin typeface="Roboto"/>
                <a:cs typeface="Calibri Light" panose="020F0302020204030204"/>
              </a:rPr>
              <a:t>TERCER PERÍODO ORDINARIO</a:t>
            </a:r>
            <a:br>
              <a:rPr lang="es-CO" sz="2800" b="1" i="1" dirty="0">
                <a:solidFill>
                  <a:schemeClr val="accent5">
                    <a:lumMod val="50000"/>
                  </a:schemeClr>
                </a:solidFill>
                <a:latin typeface="Roboto"/>
                <a:cs typeface="Calibri Light" panose="020F0302020204030204"/>
              </a:rPr>
            </a:br>
            <a:r>
              <a:rPr lang="es-CO" sz="1400" i="1" dirty="0">
                <a:solidFill>
                  <a:schemeClr val="accent5">
                    <a:lumMod val="50000"/>
                  </a:schemeClr>
                </a:solidFill>
                <a:latin typeface="Roboto"/>
                <a:cs typeface="Calibri Light" panose="020F0302020204030204"/>
              </a:rPr>
              <a:t>Reconocimientos y Condecoraciones </a:t>
            </a:r>
            <a:endParaRPr lang="es-ES" sz="1800" i="1" dirty="0">
              <a:solidFill>
                <a:schemeClr val="accent5">
                  <a:lumMod val="50000"/>
                </a:schemeClr>
              </a:solidFill>
              <a:latin typeface="Calibri Light" panose="020F0302020204030204"/>
              <a:cs typeface="Calibri Light" panose="020F0302020204030204"/>
            </a:endParaRPr>
          </a:p>
        </p:txBody>
      </p:sp>
      <p:pic>
        <p:nvPicPr>
          <p:cNvPr id="8" name="7 Imagen" descr="WhatsApp Image 2020-11-25 at 5.09.11 AM.jpeg"/>
          <p:cNvPicPr>
            <a:picLocks noChangeAspect="1"/>
          </p:cNvPicPr>
          <p:nvPr/>
        </p:nvPicPr>
        <p:blipFill>
          <a:blip r:embed="rId4" cstate="print"/>
          <a:stretch>
            <a:fillRect/>
          </a:stretch>
        </p:blipFill>
        <p:spPr>
          <a:xfrm>
            <a:off x="181157" y="1786745"/>
            <a:ext cx="3770704" cy="2121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8 Imagen" descr="WhatsApp Image 2020-11-25 at 5.10.25 AM.jpeg"/>
          <p:cNvPicPr>
            <a:picLocks noChangeAspect="1"/>
          </p:cNvPicPr>
          <p:nvPr/>
        </p:nvPicPr>
        <p:blipFill>
          <a:blip r:embed="rId5" cstate="print"/>
          <a:srcRect l="45820"/>
          <a:stretch>
            <a:fillRect/>
          </a:stretch>
        </p:blipFill>
        <p:spPr>
          <a:xfrm>
            <a:off x="6564702" y="1871931"/>
            <a:ext cx="2009953" cy="2086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2" name="Título 1"/>
          <p:cNvSpPr>
            <a:spLocks noGrp="1"/>
          </p:cNvSpPr>
          <p:nvPr>
            <p:ph type="title"/>
          </p:nvPr>
        </p:nvSpPr>
        <p:spPr>
          <a:xfrm>
            <a:off x="937627" y="336190"/>
            <a:ext cx="6856052" cy="876994"/>
          </a:xfrm>
        </p:spPr>
        <p:txBody>
          <a:bodyPr>
            <a:normAutofit fontScale="90000"/>
          </a:bodyPr>
          <a:lstStyle/>
          <a:p>
            <a:pPr lvl="0"/>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3600" b="1" i="1" dirty="0">
                <a:solidFill>
                  <a:schemeClr val="accent5">
                    <a:lumMod val="50000"/>
                  </a:schemeClr>
                </a:solidFill>
                <a:latin typeface="Roboto"/>
                <a:cs typeface="Calibri Light" panose="020F0302020204030204"/>
              </a:rPr>
              <a:t>TERCER PERÍODO ORDINARIO</a:t>
            </a:r>
            <a:br>
              <a:rPr lang="es-CO" sz="3600" b="1" i="1" dirty="0">
                <a:solidFill>
                  <a:schemeClr val="accent5">
                    <a:lumMod val="50000"/>
                  </a:schemeClr>
                </a:solidFill>
                <a:latin typeface="Roboto"/>
                <a:cs typeface="Calibri Light" panose="020F0302020204030204"/>
              </a:rPr>
            </a:br>
            <a:r>
              <a:rPr lang="es-CO" sz="2000" i="1" dirty="0">
                <a:solidFill>
                  <a:srgbClr val="00B0F0"/>
                </a:solidFill>
                <a:latin typeface="Roboto"/>
                <a:cs typeface="Calibri Light" panose="020F0302020204030204"/>
              </a:rPr>
              <a:t>Ejercicio de la función electoral / </a:t>
            </a:r>
            <a:r>
              <a:rPr lang="es-CO" sz="2000" i="1" dirty="0">
                <a:solidFill>
                  <a:schemeClr val="accent5">
                    <a:lumMod val="50000"/>
                  </a:schemeClr>
                </a:solidFill>
                <a:latin typeface="Roboto"/>
                <a:cs typeface="Calibri Light" panose="020F0302020204030204"/>
              </a:rPr>
              <a:t>Mesa Directiva 2021</a:t>
            </a:r>
            <a:endParaRPr lang="es-ES" sz="2000" i="1" dirty="0">
              <a:solidFill>
                <a:schemeClr val="accent5">
                  <a:lumMod val="50000"/>
                </a:schemeClr>
              </a:solidFill>
              <a:latin typeface="Calibri Light" panose="020F0302020204030204"/>
              <a:cs typeface="Calibri Light" panose="020F0302020204030204"/>
            </a:endParaRPr>
          </a:p>
        </p:txBody>
      </p:sp>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graphicFrame>
        <p:nvGraphicFramePr>
          <p:cNvPr id="7" name="6 Tabla"/>
          <p:cNvGraphicFramePr>
            <a:graphicFrameLocks noGrp="1"/>
          </p:cNvGraphicFramePr>
          <p:nvPr/>
        </p:nvGraphicFramePr>
        <p:xfrm>
          <a:off x="833885" y="1880557"/>
          <a:ext cx="4109050" cy="2777708"/>
        </p:xfrm>
        <a:graphic>
          <a:graphicData uri="http://schemas.openxmlformats.org/drawingml/2006/table">
            <a:tbl>
              <a:tblPr firstRow="1" bandRow="1">
                <a:tableStyleId>{35758FB7-9AC5-4552-8A53-C91805E547FA}</a:tableStyleId>
              </a:tblPr>
              <a:tblGrid>
                <a:gridCol w="1027263"/>
                <a:gridCol w="1027263"/>
                <a:gridCol w="1258915"/>
                <a:gridCol w="795609"/>
              </a:tblGrid>
              <a:tr h="297782">
                <a:tc gridSpan="3">
                  <a:txBody>
                    <a:bodyPr/>
                    <a:lstStyle/>
                    <a:p>
                      <a:endParaRPr lang="es-CO" sz="1000" dirty="0"/>
                    </a:p>
                  </a:txBody>
                  <a:tcPr>
                    <a:solidFill>
                      <a:srgbClr val="00B0F0"/>
                    </a:solidFill>
                  </a:tcPr>
                </a:tc>
                <a:tc hMerge="1">
                  <a:txBody>
                    <a:bodyPr/>
                    <a:lstStyle/>
                    <a:p>
                      <a:endParaRPr lang="es-ES"/>
                    </a:p>
                  </a:txBody>
                  <a:tcPr/>
                </a:tc>
                <a:tc hMerge="1">
                  <a:txBody>
                    <a:bodyPr/>
                    <a:lstStyle/>
                    <a:p>
                      <a:endParaRPr lang="es-ES"/>
                    </a:p>
                  </a:txBody>
                  <a:tcPr/>
                </a:tc>
                <a:tc>
                  <a:txBody>
                    <a:bodyPr/>
                    <a:lstStyle/>
                    <a:p>
                      <a:r>
                        <a:rPr lang="es-CO" sz="1000" dirty="0"/>
                        <a:t>FECHA</a:t>
                      </a:r>
                    </a:p>
                  </a:txBody>
                  <a:tcPr>
                    <a:solidFill>
                      <a:srgbClr val="00B0F0"/>
                    </a:solidFill>
                  </a:tcPr>
                </a:tc>
              </a:tr>
              <a:tr h="578490">
                <a:tc rowSpan="4">
                  <a:txBody>
                    <a:bodyPr/>
                    <a:lstStyle/>
                    <a:p>
                      <a:pPr algn="ctr"/>
                      <a:r>
                        <a:rPr lang="es-CO" sz="900" dirty="0"/>
                        <a:t>MESA</a:t>
                      </a:r>
                      <a:r>
                        <a:rPr lang="es-CO" sz="900" baseline="0" dirty="0"/>
                        <a:t> DIRECTIVA</a:t>
                      </a:r>
                    </a:p>
                    <a:p>
                      <a:pPr algn="ctr"/>
                      <a:r>
                        <a:rPr lang="es-CO" sz="900" baseline="0" dirty="0"/>
                        <a:t>ENTRA EN VIGENCIA A PARTIR DE ENERO-01-2021</a:t>
                      </a:r>
                      <a:endParaRPr lang="es-CO" sz="900" dirty="0"/>
                    </a:p>
                  </a:txBody>
                  <a:tcPr anchor="ctr">
                    <a:solidFill>
                      <a:schemeClr val="bg1"/>
                    </a:solidFill>
                  </a:tcPr>
                </a:tc>
                <a:tc>
                  <a:txBody>
                    <a:bodyPr/>
                    <a:lstStyle/>
                    <a:p>
                      <a:r>
                        <a:rPr lang="es-CO" sz="900" dirty="0"/>
                        <a:t>Presidente</a:t>
                      </a:r>
                    </a:p>
                  </a:txBody>
                  <a:tcPr>
                    <a:solidFill>
                      <a:schemeClr val="bg1"/>
                    </a:solidFill>
                  </a:tcPr>
                </a:tc>
                <a:tc>
                  <a:txBody>
                    <a:bodyPr/>
                    <a:lstStyle/>
                    <a:p>
                      <a:pPr algn="ctr" fontAlgn="ctr"/>
                      <a:r>
                        <a:rPr lang="es-CO" sz="900" b="0" i="0" u="none" strike="noStrike" dirty="0">
                          <a:solidFill>
                            <a:srgbClr val="000000"/>
                          </a:solidFill>
                          <a:latin typeface="+mn-lt"/>
                        </a:rPr>
                        <a:t>Carlos Augusto Mosquera Gómez</a:t>
                      </a:r>
                    </a:p>
                  </a:txBody>
                  <a:tcPr marL="0" marR="0" marT="0" marB="0" anchor="ctr">
                    <a:solidFill>
                      <a:schemeClr val="bg1"/>
                    </a:solidFill>
                  </a:tcPr>
                </a:tc>
                <a:tc>
                  <a:txBody>
                    <a:bodyPr/>
                    <a:lstStyle/>
                    <a:p>
                      <a:r>
                        <a:rPr lang="es-CO" sz="900" kern="1200" dirty="0"/>
                        <a:t>23 de </a:t>
                      </a:r>
                      <a:r>
                        <a:rPr lang="es-CO" sz="900" kern="1200" dirty="0" smtClean="0"/>
                        <a:t>Nov.</a:t>
                      </a:r>
                      <a:r>
                        <a:rPr lang="es-CO" sz="900" kern="1200" baseline="0" dirty="0" smtClean="0"/>
                        <a:t> </a:t>
                      </a:r>
                      <a:r>
                        <a:rPr lang="es-CO" sz="900" kern="1200" dirty="0"/>
                        <a:t>de 2020</a:t>
                      </a:r>
                      <a:endParaRPr lang="es-CO" sz="900" dirty="0"/>
                    </a:p>
                  </a:txBody>
                  <a:tcPr>
                    <a:solidFill>
                      <a:schemeClr val="bg1"/>
                    </a:solidFill>
                  </a:tcPr>
                </a:tc>
              </a:tr>
              <a:tr h="744456">
                <a:tc vMerge="1">
                  <a:txBody>
                    <a:bodyPr/>
                    <a:lstStyle/>
                    <a:p>
                      <a:endParaRPr lang="es-ES"/>
                    </a:p>
                  </a:txBody>
                  <a:tcPr/>
                </a:tc>
                <a:tc>
                  <a:txBody>
                    <a:bodyPr/>
                    <a:lstStyle/>
                    <a:p>
                      <a:r>
                        <a:rPr lang="es-CO" sz="900" dirty="0"/>
                        <a:t>Vicepresidente (I)</a:t>
                      </a:r>
                    </a:p>
                  </a:txBody>
                  <a:tcPr>
                    <a:solidFill>
                      <a:schemeClr val="bg1"/>
                    </a:solidFill>
                  </a:tcPr>
                </a:tc>
                <a:tc>
                  <a:txBody>
                    <a:bodyPr/>
                    <a:lstStyle/>
                    <a:p>
                      <a:pPr algn="ctr" fontAlgn="ctr"/>
                      <a:r>
                        <a:rPr lang="es-CO" sz="900" b="0" i="0" u="none" strike="noStrike" dirty="0">
                          <a:solidFill>
                            <a:srgbClr val="000000"/>
                          </a:solidFill>
                          <a:latin typeface="+mn-lt"/>
                        </a:rPr>
                        <a:t>Daniel Quintero Espitia</a:t>
                      </a:r>
                    </a:p>
                  </a:txBody>
                  <a:tcPr marL="0" marR="0" marT="0" marB="0" anchor="ctr">
                    <a:solidFill>
                      <a:schemeClr val="bg1"/>
                    </a:solidFill>
                  </a:tcPr>
                </a:tc>
                <a:tc>
                  <a:txBody>
                    <a:bodyPr/>
                    <a:lstStyle/>
                    <a:p>
                      <a:r>
                        <a:rPr lang="es-CO" sz="900" kern="1200" dirty="0"/>
                        <a:t>23 de </a:t>
                      </a:r>
                      <a:r>
                        <a:rPr lang="es-CO" sz="900" kern="1200" dirty="0" smtClean="0"/>
                        <a:t>Nov.</a:t>
                      </a:r>
                      <a:r>
                        <a:rPr lang="es-CO" sz="900" kern="1200" baseline="0" dirty="0" smtClean="0"/>
                        <a:t> </a:t>
                      </a:r>
                      <a:r>
                        <a:rPr lang="es-CO" sz="900" kern="1200" dirty="0"/>
                        <a:t>de 2020</a:t>
                      </a:r>
                      <a:endParaRPr lang="es-CO" sz="900" dirty="0"/>
                    </a:p>
                  </a:txBody>
                  <a:tcPr>
                    <a:solidFill>
                      <a:schemeClr val="bg1"/>
                    </a:solidFill>
                  </a:tcPr>
                </a:tc>
              </a:tr>
              <a:tr h="578490">
                <a:tc vMerge="1">
                  <a:txBody>
                    <a:bodyPr/>
                    <a:lstStyle/>
                    <a:p>
                      <a:endParaRPr lang="es-E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s-CO" sz="900" dirty="0"/>
                        <a:t>Vicepresidente (II)</a:t>
                      </a:r>
                    </a:p>
                  </a:txBody>
                  <a:tcPr>
                    <a:solidFill>
                      <a:schemeClr val="bg1"/>
                    </a:solidFill>
                  </a:tcPr>
                </a:tc>
                <a:tc>
                  <a:txBody>
                    <a:bodyPr/>
                    <a:lstStyle/>
                    <a:p>
                      <a:pPr algn="ctr" fontAlgn="ctr"/>
                      <a:r>
                        <a:rPr lang="es-CO" sz="900" b="0" i="0" u="none" strike="noStrike" dirty="0">
                          <a:solidFill>
                            <a:srgbClr val="000000"/>
                          </a:solidFill>
                          <a:latin typeface="Calibri" panose="020F0502020204030204" charset="0"/>
                          <a:cs typeface="Calibri" panose="020F0502020204030204" charset="0"/>
                        </a:rPr>
                        <a:t>Gloria Elena Montoya Castaño</a:t>
                      </a:r>
                    </a:p>
                  </a:txBody>
                  <a:tcPr marL="0" marR="0" marT="0" marB="0" anchor="ctr">
                    <a:solidFill>
                      <a:schemeClr val="bg1"/>
                    </a:solidFill>
                  </a:tcPr>
                </a:tc>
                <a:tc>
                  <a:txBody>
                    <a:bodyPr/>
                    <a:lstStyle/>
                    <a:p>
                      <a:r>
                        <a:rPr lang="es-CO" sz="900" kern="1200" dirty="0"/>
                        <a:t>23 de </a:t>
                      </a:r>
                      <a:r>
                        <a:rPr lang="es-CO" sz="900" kern="1200" dirty="0" smtClean="0"/>
                        <a:t>Nov.</a:t>
                      </a:r>
                      <a:r>
                        <a:rPr lang="es-CO" sz="900" kern="1200" baseline="0" dirty="0" smtClean="0"/>
                        <a:t> </a:t>
                      </a:r>
                      <a:r>
                        <a:rPr lang="es-CO" sz="900" kern="1200" dirty="0"/>
                        <a:t>de 2020</a:t>
                      </a:r>
                      <a:endParaRPr lang="es-CO" sz="900" dirty="0"/>
                    </a:p>
                  </a:txBody>
                  <a:tcPr>
                    <a:solidFill>
                      <a:schemeClr val="bg1"/>
                    </a:solidFill>
                  </a:tcPr>
                </a:tc>
              </a:tr>
              <a:tr h="578490">
                <a:tc vMerge="1">
                  <a:txBody>
                    <a:bodyPr/>
                    <a:lstStyle/>
                    <a:p>
                      <a:endParaRPr lang="es-ES"/>
                    </a:p>
                  </a:txBody>
                  <a:tcPr/>
                </a:tc>
                <a:tc>
                  <a:txBody>
                    <a:bodyPr/>
                    <a:lstStyle/>
                    <a:p>
                      <a:r>
                        <a:rPr lang="es-CO" sz="900" dirty="0"/>
                        <a:t>Secretaria General</a:t>
                      </a:r>
                    </a:p>
                  </a:txBody>
                  <a:tcPr>
                    <a:solidFill>
                      <a:schemeClr val="bg1"/>
                    </a:solidFill>
                  </a:tcPr>
                </a:tc>
                <a:tc>
                  <a:txBody>
                    <a:bodyPr/>
                    <a:lstStyle/>
                    <a:p>
                      <a:r>
                        <a:rPr lang="es-CO" sz="900" kern="1200" dirty="0"/>
                        <a:t>Nora Isabel Pérez Carvalho</a:t>
                      </a:r>
                      <a:endParaRPr lang="es-CO" sz="900" dirty="0"/>
                    </a:p>
                  </a:txBody>
                  <a:tcPr>
                    <a:solidFill>
                      <a:schemeClr val="bg1"/>
                    </a:solidFill>
                  </a:tcPr>
                </a:tc>
                <a:tc>
                  <a:txBody>
                    <a:bodyPr/>
                    <a:lstStyle/>
                    <a:p>
                      <a:r>
                        <a:rPr lang="es-CO" sz="900" kern="1200" dirty="0"/>
                        <a:t>23 de </a:t>
                      </a:r>
                      <a:r>
                        <a:rPr lang="es-CO" sz="900" kern="1200" dirty="0" smtClean="0"/>
                        <a:t>Nov.</a:t>
                      </a:r>
                      <a:r>
                        <a:rPr lang="es-CO" sz="900" kern="1200" baseline="0" dirty="0" smtClean="0"/>
                        <a:t> </a:t>
                      </a:r>
                      <a:r>
                        <a:rPr lang="es-CO" sz="900" kern="1200" dirty="0"/>
                        <a:t>de 2020</a:t>
                      </a:r>
                      <a:endParaRPr lang="es-CO" sz="900" dirty="0"/>
                    </a:p>
                  </a:txBody>
                  <a:tcPr>
                    <a:solidFill>
                      <a:schemeClr val="bg1"/>
                    </a:solidFill>
                  </a:tcPr>
                </a:tc>
              </a:tr>
            </a:tbl>
          </a:graphicData>
        </a:graphic>
      </p:graphicFrame>
      <p:pic>
        <p:nvPicPr>
          <p:cNvPr id="8" name="Imagen 5" descr="Imagen que contiene persona, ventana, frente, foto&#10;&#10;Descripción generada automáticamente"/>
          <p:cNvPicPr>
            <a:picLocks noChangeAspect="1"/>
          </p:cNvPicPr>
          <p:nvPr/>
        </p:nvPicPr>
        <p:blipFill>
          <a:blip r:embed="rId3" cstate="print"/>
          <a:stretch>
            <a:fillRect/>
          </a:stretch>
        </p:blipFill>
        <p:spPr>
          <a:xfrm>
            <a:off x="5315229" y="1752098"/>
            <a:ext cx="2457171" cy="3000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0" y="-127623"/>
            <a:ext cx="9362850" cy="5842623"/>
          </a:xfrm>
        </p:spPr>
      </p:pic>
      <p:sp>
        <p:nvSpPr>
          <p:cNvPr id="9" name="Título 1"/>
          <p:cNvSpPr>
            <a:spLocks noGrp="1"/>
          </p:cNvSpPr>
          <p:nvPr>
            <p:ph type="title"/>
          </p:nvPr>
        </p:nvSpPr>
        <p:spPr>
          <a:xfrm>
            <a:off x="776170" y="268328"/>
            <a:ext cx="6856052" cy="876994"/>
          </a:xfrm>
        </p:spPr>
        <p:txBody>
          <a:bodyPr>
            <a:noAutofit/>
          </a:bodyPr>
          <a:lstStyle/>
          <a:p>
            <a:r>
              <a:rPr lang="es-CO" sz="2000" b="1" i="1" dirty="0">
                <a:solidFill>
                  <a:schemeClr val="bg1"/>
                </a:solidFill>
                <a:latin typeface="Roboto"/>
                <a:cs typeface="Calibri Light" panose="020F0302020204030204"/>
              </a:rPr>
              <a:t>SESIONES EXTRAORDINARIAS</a:t>
            </a:r>
            <a:br>
              <a:rPr lang="es-CO" sz="2000" b="1" i="1" dirty="0">
                <a:solidFill>
                  <a:schemeClr val="bg1"/>
                </a:solidFill>
                <a:latin typeface="Roboto"/>
                <a:cs typeface="Calibri Light" panose="020F0302020204030204"/>
              </a:rPr>
            </a:br>
            <a:r>
              <a:rPr lang="es-CO" sz="1400" b="1" i="1" dirty="0">
                <a:solidFill>
                  <a:schemeClr val="bg1"/>
                </a:solidFill>
                <a:latin typeface="Roboto"/>
                <a:cs typeface="Calibri Light" panose="020F0302020204030204"/>
              </a:rPr>
              <a:t>DE </a:t>
            </a:r>
            <a:r>
              <a:rPr lang="es-CO" sz="1400" b="1" i="1" dirty="0" smtClean="0">
                <a:solidFill>
                  <a:schemeClr val="bg1"/>
                </a:solidFill>
                <a:latin typeface="Roboto"/>
                <a:cs typeface="Calibri Light" panose="020F0302020204030204"/>
              </a:rPr>
              <a:t>DIC</a:t>
            </a:r>
            <a:r>
              <a:rPr lang="es-CO" sz="1400" b="1" i="1" dirty="0" smtClean="0">
                <a:solidFill>
                  <a:schemeClr val="bg1"/>
                </a:solidFill>
                <a:latin typeface="Roboto"/>
                <a:cs typeface="Calibri Light" panose="020F0302020204030204"/>
              </a:rPr>
              <a:t>IEMBRE 10 </a:t>
            </a:r>
            <a:r>
              <a:rPr lang="es-CO" sz="1400" b="1" i="1" dirty="0">
                <a:solidFill>
                  <a:schemeClr val="bg1"/>
                </a:solidFill>
                <a:latin typeface="Roboto"/>
                <a:cs typeface="Calibri Light" panose="020F0302020204030204"/>
              </a:rPr>
              <a:t>A </a:t>
            </a:r>
            <a:r>
              <a:rPr lang="es-CO" sz="1400" b="1" i="1" dirty="0" smtClean="0">
                <a:solidFill>
                  <a:schemeClr val="bg1"/>
                </a:solidFill>
                <a:latin typeface="Roboto"/>
                <a:cs typeface="Calibri Light" panose="020F0302020204030204"/>
              </a:rPr>
              <a:t>DIC</a:t>
            </a:r>
            <a:r>
              <a:rPr lang="es-CO" sz="1400" b="1" i="1" dirty="0" smtClean="0">
                <a:solidFill>
                  <a:schemeClr val="bg1"/>
                </a:solidFill>
                <a:latin typeface="Roboto"/>
                <a:cs typeface="Calibri Light" panose="020F0302020204030204"/>
              </a:rPr>
              <a:t>IEMBRE 19 </a:t>
            </a:r>
            <a:r>
              <a:rPr lang="es-CO" sz="1400" b="1" i="1" dirty="0">
                <a:solidFill>
                  <a:schemeClr val="bg1"/>
                </a:solidFill>
                <a:latin typeface="Roboto"/>
                <a:cs typeface="Calibri Light" panose="020F0302020204030204"/>
              </a:rPr>
              <a:t>de 2020</a:t>
            </a:r>
            <a:endParaRPr lang="es-ES" sz="2000" i="1" dirty="0">
              <a:solidFill>
                <a:schemeClr val="bg1"/>
              </a:solidFill>
              <a:latin typeface="Calibri Light" panose="020F0302020204030204"/>
              <a:cs typeface="Calibri Light" panose="020F0302020204030204"/>
            </a:endParaRPr>
          </a:p>
        </p:txBody>
      </p:sp>
      <p:pic>
        <p:nvPicPr>
          <p:cNvPr id="12" name="11 Imagen" descr="WhatsApp Image 2020-12-16 at 12.28.17 PM.jpeg"/>
          <p:cNvPicPr>
            <a:picLocks noChangeAspect="1"/>
          </p:cNvPicPr>
          <p:nvPr/>
        </p:nvPicPr>
        <p:blipFill>
          <a:blip r:embed="rId3" cstate="print"/>
          <a:srcRect t="23642" b="14149"/>
          <a:stretch>
            <a:fillRect/>
          </a:stretch>
        </p:blipFill>
        <p:spPr>
          <a:xfrm rot="20306675">
            <a:off x="378784" y="1453594"/>
            <a:ext cx="2376532" cy="3201983"/>
          </a:xfrm>
          <a:prstGeom prst="rect">
            <a:avLst/>
          </a:prstGeom>
          <a:ln>
            <a:noFill/>
          </a:ln>
          <a:effectLst>
            <a:outerShdw blurRad="292100" dist="139700" dir="2700000" algn="tl" rotWithShape="0">
              <a:srgbClr val="333333">
                <a:alpha val="65000"/>
              </a:srgbClr>
            </a:outerShdw>
          </a:effectLst>
        </p:spPr>
      </p:pic>
      <p:pic>
        <p:nvPicPr>
          <p:cNvPr id="13" name="12 Imagen" descr="WhatsApp Image 2020-12-16 at 12.28.15 PM.jpeg"/>
          <p:cNvPicPr>
            <a:picLocks noChangeAspect="1"/>
          </p:cNvPicPr>
          <p:nvPr/>
        </p:nvPicPr>
        <p:blipFill>
          <a:blip r:embed="rId4" cstate="print"/>
          <a:srcRect t="13134" b="13373"/>
          <a:stretch>
            <a:fillRect/>
          </a:stretch>
        </p:blipFill>
        <p:spPr>
          <a:xfrm rot="1040046">
            <a:off x="6349657" y="989537"/>
            <a:ext cx="2218569" cy="3531332"/>
          </a:xfrm>
          <a:prstGeom prst="rect">
            <a:avLst/>
          </a:prstGeom>
          <a:ln>
            <a:noFill/>
          </a:ln>
          <a:effectLst>
            <a:outerShdw blurRad="292100" dist="139700" dir="2700000" algn="tl" rotWithShape="0">
              <a:srgbClr val="333333">
                <a:alpha val="65000"/>
              </a:srgbClr>
            </a:outerShdw>
          </a:effectLst>
        </p:spPr>
      </p:pic>
      <p:pic>
        <p:nvPicPr>
          <p:cNvPr id="14" name="13 Imagen" descr="WhatsApp Image 2020-12-16 at 12.28.16 PM (2).jpeg"/>
          <p:cNvPicPr>
            <a:picLocks noChangeAspect="1"/>
          </p:cNvPicPr>
          <p:nvPr/>
        </p:nvPicPr>
        <p:blipFill>
          <a:blip r:embed="rId5" cstate="print"/>
          <a:srcRect t="20179" b="34806"/>
          <a:stretch>
            <a:fillRect/>
          </a:stretch>
        </p:blipFill>
        <p:spPr>
          <a:xfrm>
            <a:off x="3286757" y="1467135"/>
            <a:ext cx="2673719" cy="26067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graphicFrame>
        <p:nvGraphicFramePr>
          <p:cNvPr id="5" name="4 Tabla"/>
          <p:cNvGraphicFramePr>
            <a:graphicFrameLocks noGrp="1"/>
          </p:cNvGraphicFramePr>
          <p:nvPr/>
        </p:nvGraphicFramePr>
        <p:xfrm>
          <a:off x="819509" y="1121434"/>
          <a:ext cx="7582619" cy="3849061"/>
        </p:xfrm>
        <a:graphic>
          <a:graphicData uri="http://schemas.openxmlformats.org/drawingml/2006/table">
            <a:tbl>
              <a:tblPr>
                <a:tableStyleId>{35758FB7-9AC5-4552-8A53-C91805E547FA}</a:tableStyleId>
              </a:tblPr>
              <a:tblGrid>
                <a:gridCol w="1802714"/>
                <a:gridCol w="2118742"/>
                <a:gridCol w="2118742"/>
                <a:gridCol w="499707"/>
                <a:gridCol w="1042714"/>
              </a:tblGrid>
              <a:tr h="422123">
                <a:tc>
                  <a:txBody>
                    <a:bodyPr/>
                    <a:lstStyle/>
                    <a:p>
                      <a:pPr algn="ctr">
                        <a:lnSpc>
                          <a:spcPct val="115000"/>
                        </a:lnSpc>
                        <a:spcAft>
                          <a:spcPts val="0"/>
                        </a:spcAft>
                      </a:pPr>
                      <a:r>
                        <a:rPr lang="es-CO" sz="1000" b="1" dirty="0">
                          <a:solidFill>
                            <a:schemeClr val="bg1"/>
                          </a:solidFill>
                        </a:rPr>
                        <a:t>LÍNEA ESTRATÉGICA</a:t>
                      </a:r>
                      <a:endParaRPr lang="es-CO" sz="1000" b="1" dirty="0">
                        <a:solidFill>
                          <a:schemeClr val="bg1"/>
                        </a:solidFill>
                        <a:latin typeface="Arial" panose="020B0604020202020204"/>
                        <a:ea typeface="Arial" panose="020B0604020202020204"/>
                        <a:cs typeface="Times New Roman" panose="02020603050405020304"/>
                      </a:endParaRPr>
                    </a:p>
                  </a:txBody>
                  <a:tcPr marL="26772" marR="26772" marT="0" marB="0" anchor="ctr">
                    <a:solidFill>
                      <a:srgbClr val="00B0F0"/>
                    </a:solidFill>
                  </a:tcPr>
                </a:tc>
                <a:tc>
                  <a:txBody>
                    <a:bodyPr/>
                    <a:lstStyle/>
                    <a:p>
                      <a:pPr algn="ctr">
                        <a:lnSpc>
                          <a:spcPct val="115000"/>
                        </a:lnSpc>
                        <a:spcAft>
                          <a:spcPts val="0"/>
                        </a:spcAft>
                      </a:pPr>
                      <a:r>
                        <a:rPr lang="es-CO" sz="1000" b="1" dirty="0">
                          <a:solidFill>
                            <a:schemeClr val="bg1"/>
                          </a:solidFill>
                        </a:rPr>
                        <a:t>PROGRAMA</a:t>
                      </a:r>
                      <a:endParaRPr lang="es-CO" sz="1000" b="1" dirty="0">
                        <a:solidFill>
                          <a:schemeClr val="bg1"/>
                        </a:solidFill>
                        <a:latin typeface="Arial" panose="020B0604020202020204"/>
                        <a:ea typeface="Arial" panose="020B0604020202020204"/>
                        <a:cs typeface="Times New Roman" panose="02020603050405020304"/>
                      </a:endParaRPr>
                    </a:p>
                  </a:txBody>
                  <a:tcPr marL="26772" marR="26772" marT="0" marB="0" anchor="ctr">
                    <a:solidFill>
                      <a:srgbClr val="00B0F0"/>
                    </a:solidFill>
                  </a:tcPr>
                </a:tc>
                <a:tc>
                  <a:txBody>
                    <a:bodyPr/>
                    <a:lstStyle/>
                    <a:p>
                      <a:pPr algn="ctr">
                        <a:lnSpc>
                          <a:spcPct val="115000"/>
                        </a:lnSpc>
                        <a:spcAft>
                          <a:spcPts val="0"/>
                        </a:spcAft>
                      </a:pPr>
                      <a:r>
                        <a:rPr lang="es-CO" sz="1000" b="1" dirty="0">
                          <a:solidFill>
                            <a:schemeClr val="bg1"/>
                          </a:solidFill>
                        </a:rPr>
                        <a:t>ACTIVIDAD</a:t>
                      </a:r>
                      <a:endParaRPr lang="es-CO" sz="1000" b="1" dirty="0">
                        <a:solidFill>
                          <a:schemeClr val="bg1"/>
                        </a:solidFill>
                        <a:latin typeface="Arial" panose="020B0604020202020204"/>
                        <a:ea typeface="Arial" panose="020B0604020202020204"/>
                        <a:cs typeface="Times New Roman" panose="02020603050405020304"/>
                      </a:endParaRPr>
                    </a:p>
                  </a:txBody>
                  <a:tcPr marL="26772" marR="26772" marT="0" marB="0" anchor="ctr">
                    <a:solidFill>
                      <a:srgbClr val="00B0F0"/>
                    </a:solidFill>
                  </a:tcPr>
                </a:tc>
                <a:tc>
                  <a:txBody>
                    <a:bodyPr/>
                    <a:lstStyle/>
                    <a:p>
                      <a:pPr algn="ctr">
                        <a:lnSpc>
                          <a:spcPct val="115000"/>
                        </a:lnSpc>
                        <a:spcAft>
                          <a:spcPts val="0"/>
                        </a:spcAft>
                      </a:pPr>
                      <a:r>
                        <a:rPr lang="es-CO" sz="1000" b="1" dirty="0">
                          <a:solidFill>
                            <a:schemeClr val="bg1"/>
                          </a:solidFill>
                        </a:rPr>
                        <a:t>PLAZO</a:t>
                      </a:r>
                      <a:endParaRPr lang="es-CO" sz="1000" b="1" dirty="0">
                        <a:solidFill>
                          <a:schemeClr val="bg1"/>
                        </a:solidFill>
                        <a:latin typeface="Arial" panose="020B0604020202020204"/>
                        <a:ea typeface="Arial" panose="020B0604020202020204"/>
                        <a:cs typeface="Times New Roman" panose="02020603050405020304"/>
                      </a:endParaRPr>
                    </a:p>
                  </a:txBody>
                  <a:tcPr marL="26772" marR="26772" marT="0" marB="0" anchor="ctr">
                    <a:solidFill>
                      <a:srgbClr val="00B0F0"/>
                    </a:solidFill>
                  </a:tcPr>
                </a:tc>
                <a:tc>
                  <a:txBody>
                    <a:bodyPr/>
                    <a:lstStyle/>
                    <a:p>
                      <a:pPr algn="ctr">
                        <a:lnSpc>
                          <a:spcPct val="115000"/>
                        </a:lnSpc>
                        <a:spcAft>
                          <a:spcPts val="0"/>
                        </a:spcAft>
                      </a:pPr>
                      <a:r>
                        <a:rPr lang="es-CO" sz="1000" b="1" dirty="0">
                          <a:solidFill>
                            <a:schemeClr val="bg1"/>
                          </a:solidFill>
                        </a:rPr>
                        <a:t>%</a:t>
                      </a:r>
                    </a:p>
                    <a:p>
                      <a:pPr algn="ctr">
                        <a:lnSpc>
                          <a:spcPct val="115000"/>
                        </a:lnSpc>
                        <a:spcAft>
                          <a:spcPts val="0"/>
                        </a:spcAft>
                      </a:pPr>
                      <a:r>
                        <a:rPr lang="es-CO" sz="1000" b="1" dirty="0">
                          <a:solidFill>
                            <a:schemeClr val="bg1"/>
                          </a:solidFill>
                        </a:rPr>
                        <a:t> CUMPLIMIENTO</a:t>
                      </a:r>
                      <a:endParaRPr lang="es-CO" sz="1000" b="1" dirty="0">
                        <a:solidFill>
                          <a:schemeClr val="bg1"/>
                        </a:solidFill>
                        <a:latin typeface="Arial" panose="020B0604020202020204"/>
                        <a:ea typeface="Arial" panose="020B0604020202020204"/>
                        <a:cs typeface="Times New Roman" panose="02020603050405020304"/>
                      </a:endParaRPr>
                    </a:p>
                  </a:txBody>
                  <a:tcPr marL="26772" marR="26772" marT="0" marB="0">
                    <a:solidFill>
                      <a:srgbClr val="00B0F0"/>
                    </a:solidFill>
                  </a:tcPr>
                </a:tc>
              </a:tr>
              <a:tr h="316592">
                <a:tc rowSpan="9">
                  <a:txBody>
                    <a:bodyPr/>
                    <a:lstStyle/>
                    <a:p>
                      <a:pPr algn="ctr">
                        <a:lnSpc>
                          <a:spcPct val="115000"/>
                        </a:lnSpc>
                        <a:spcAft>
                          <a:spcPts val="0"/>
                        </a:spcAft>
                      </a:pPr>
                      <a:r>
                        <a:rPr lang="es-CO" sz="1000" b="1" dirty="0">
                          <a:solidFill>
                            <a:schemeClr val="bg1"/>
                          </a:solidFill>
                        </a:rPr>
                        <a:t>FORTALECIMIENTO INSTITUCIONAL Y LIDERAZGO</a:t>
                      </a:r>
                      <a:endParaRPr lang="es-CO" sz="1000" b="1" dirty="0">
                        <a:solidFill>
                          <a:schemeClr val="bg1"/>
                        </a:solidFill>
                        <a:latin typeface="Arial" panose="020B0604020202020204"/>
                        <a:ea typeface="Arial" panose="020B0604020202020204"/>
                        <a:cs typeface="Times New Roman" panose="02020603050405020304"/>
                      </a:endParaRPr>
                    </a:p>
                  </a:txBody>
                  <a:tcPr marL="26772" marR="26772" marT="0" marB="0" anchor="ctr">
                    <a:solidFill>
                      <a:srgbClr val="00B0F0"/>
                    </a:solidFill>
                  </a:tcPr>
                </a:tc>
                <a:tc rowSpan="2">
                  <a:txBody>
                    <a:bodyPr/>
                    <a:lstStyle/>
                    <a:p>
                      <a:pPr algn="ctr">
                        <a:lnSpc>
                          <a:spcPct val="115000"/>
                        </a:lnSpc>
                        <a:spcAft>
                          <a:spcPts val="0"/>
                        </a:spcAft>
                      </a:pPr>
                      <a:r>
                        <a:rPr lang="es-CO" sz="800" dirty="0"/>
                        <a:t>PLANEACIÓN ESTRATÉGICA</a:t>
                      </a:r>
                      <a:endParaRPr lang="es-CO" sz="900" dirty="0">
                        <a:latin typeface="Arial" panose="020B0604020202020204"/>
                        <a:ea typeface="Arial" panose="020B0604020202020204"/>
                        <a:cs typeface="Times New Roman" panose="02020603050405020304"/>
                      </a:endParaRPr>
                    </a:p>
                  </a:txBody>
                  <a:tcPr marL="26772" marR="26772" marT="0" marB="0" anchor="ctr">
                    <a:solidFill>
                      <a:schemeClr val="bg1"/>
                    </a:solidFill>
                  </a:tcPr>
                </a:tc>
                <a:tc>
                  <a:txBody>
                    <a:bodyPr/>
                    <a:lstStyle/>
                    <a:p>
                      <a:pPr algn="ctr">
                        <a:lnSpc>
                          <a:spcPct val="115000"/>
                        </a:lnSpc>
                        <a:spcAft>
                          <a:spcPts val="0"/>
                        </a:spcAft>
                      </a:pPr>
                      <a:r>
                        <a:rPr lang="es-CO" sz="900" dirty="0"/>
                        <a:t>Actualizar el Plan de Anticorrupción y atención al ciudadano</a:t>
                      </a:r>
                      <a:endParaRPr lang="es-CO" sz="900" dirty="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dirty="0"/>
                        <a:t>Enero-Enero</a:t>
                      </a:r>
                      <a:endParaRPr lang="es-CO" sz="900" dirty="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316592">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900"/>
                        <a:t>Actualizar el Manual de procesos y Procedimientos</a:t>
                      </a:r>
                      <a:endParaRPr lang="es-CO" sz="900">
                        <a:latin typeface="Arial" panose="020B0604020202020204"/>
                        <a:ea typeface="Arial" panose="020B0604020202020204"/>
                        <a:cs typeface="Times New Roman" panose="02020603050405020304"/>
                      </a:endParaRPr>
                    </a:p>
                  </a:txBody>
                  <a:tcPr marL="26772" marR="26772" marT="0" marB="0" anchor="b">
                    <a:solidFill>
                      <a:schemeClr val="bg1"/>
                    </a:solidFill>
                  </a:tcPr>
                </a:tc>
                <a:tc>
                  <a:txBody>
                    <a:bodyPr/>
                    <a:lstStyle/>
                    <a:p>
                      <a:pPr algn="ctr">
                        <a:lnSpc>
                          <a:spcPct val="115000"/>
                        </a:lnSpc>
                        <a:spcAft>
                          <a:spcPts val="0"/>
                        </a:spcAft>
                      </a:pPr>
                      <a:r>
                        <a:rPr lang="es-CO" sz="900"/>
                        <a:t>Enero-Enero</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422123">
                <a:tc vMerge="1">
                  <a:txBody>
                    <a:bodyPr/>
                    <a:lstStyle/>
                    <a:p>
                      <a:endParaRPr lang="es-ES"/>
                    </a:p>
                  </a:txBody>
                  <a:tcPr/>
                </a:tc>
                <a:tc rowSpan="5">
                  <a:txBody>
                    <a:bodyPr/>
                    <a:lstStyle/>
                    <a:p>
                      <a:pPr algn="ctr">
                        <a:lnSpc>
                          <a:spcPct val="115000"/>
                        </a:lnSpc>
                        <a:spcAft>
                          <a:spcPts val="0"/>
                        </a:spcAft>
                      </a:pPr>
                      <a:r>
                        <a:rPr lang="es-CO" sz="900" dirty="0"/>
                        <a:t>GESTIÓN FINANCIERA</a:t>
                      </a:r>
                      <a:endParaRPr lang="es-CO" sz="900" dirty="0">
                        <a:latin typeface="Arial" panose="020B0604020202020204"/>
                        <a:ea typeface="Arial" panose="020B0604020202020204"/>
                        <a:cs typeface="Times New Roman" panose="02020603050405020304"/>
                      </a:endParaRPr>
                    </a:p>
                  </a:txBody>
                  <a:tcPr marL="26772" marR="26772" marT="0" marB="0" anchor="ctr">
                    <a:solidFill>
                      <a:schemeClr val="bg1"/>
                    </a:solidFill>
                  </a:tcPr>
                </a:tc>
                <a:tc>
                  <a:txBody>
                    <a:bodyPr/>
                    <a:lstStyle/>
                    <a:p>
                      <a:pPr algn="ctr">
                        <a:lnSpc>
                          <a:spcPct val="115000"/>
                        </a:lnSpc>
                        <a:spcAft>
                          <a:spcPts val="0"/>
                        </a:spcAft>
                      </a:pPr>
                      <a:r>
                        <a:rPr lang="es-CO" sz="900" dirty="0"/>
                        <a:t>Presentar el proyecto de ejecución presupuestal del año y plan anual de caja.</a:t>
                      </a:r>
                      <a:endParaRPr lang="es-CO" sz="900" dirty="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dirty="0"/>
                        <a:t>Enero-Enero</a:t>
                      </a:r>
                      <a:endParaRPr lang="es-CO" sz="900" dirty="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316592">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900" dirty="0"/>
                        <a:t>Elaborar y presentar el plan anual de adquisiciones</a:t>
                      </a:r>
                      <a:endParaRPr lang="es-CO" sz="900" dirty="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a:t>Junio-Dic</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211063">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900"/>
                        <a:t>Elaborar el Plan Anual de Caja</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a:t>Enero-Dic</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316592">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900"/>
                        <a:t>Realizar seguimiento mensual a la Ejecución Presupuestal</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dirty="0"/>
                        <a:t>Enero-</a:t>
                      </a:r>
                      <a:r>
                        <a:rPr lang="es-CO" sz="900" dirty="0" err="1"/>
                        <a:t>Dic</a:t>
                      </a:r>
                      <a:endParaRPr lang="es-CO" sz="900" dirty="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446533">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900"/>
                        <a:t>Realizar por lo menos un (1) seguimiento y modificaciones al Plan anual de adquisiciones</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a:t>Enero-Julio</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527654">
                <a:tc vMerge="1">
                  <a:txBody>
                    <a:bodyPr/>
                    <a:lstStyle/>
                    <a:p>
                      <a:endParaRPr lang="es-ES"/>
                    </a:p>
                  </a:txBody>
                  <a:tcPr/>
                </a:tc>
                <a:tc rowSpan="2">
                  <a:txBody>
                    <a:bodyPr/>
                    <a:lstStyle/>
                    <a:p>
                      <a:pPr algn="ctr">
                        <a:lnSpc>
                          <a:spcPct val="115000"/>
                        </a:lnSpc>
                        <a:spcAft>
                          <a:spcPts val="0"/>
                        </a:spcAft>
                      </a:pPr>
                      <a:r>
                        <a:rPr lang="es-CO" sz="800"/>
                        <a:t>GESTIÓN DOCUMENTAL Y ARCHIVO</a:t>
                      </a:r>
                      <a:endParaRPr lang="es-CO" sz="900">
                        <a:latin typeface="Arial" panose="020B0604020202020204"/>
                        <a:ea typeface="Arial" panose="020B0604020202020204"/>
                        <a:cs typeface="Times New Roman" panose="02020603050405020304"/>
                      </a:endParaRPr>
                    </a:p>
                  </a:txBody>
                  <a:tcPr marL="26772" marR="26772" marT="0" marB="0" anchor="ctr">
                    <a:solidFill>
                      <a:schemeClr val="bg1"/>
                    </a:solidFill>
                  </a:tcPr>
                </a:tc>
                <a:tc>
                  <a:txBody>
                    <a:bodyPr/>
                    <a:lstStyle/>
                    <a:p>
                      <a:pPr algn="ctr">
                        <a:lnSpc>
                          <a:spcPct val="115000"/>
                        </a:lnSpc>
                        <a:spcAft>
                          <a:spcPts val="0"/>
                        </a:spcAft>
                      </a:pPr>
                      <a:r>
                        <a:rPr lang="es-CO" sz="900"/>
                        <a:t>Realizar gestión de aprobación de las Tablas de Retención Documental TRD ante el organismo competente.</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a:t>Enero-Dic</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r h="422123">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900" dirty="0"/>
                        <a:t>Realizar el Plan de Transferencias documentales del archivo de gestión</a:t>
                      </a:r>
                      <a:endParaRPr lang="es-CO" sz="900" dirty="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a:t>Enero-Dic</a:t>
                      </a:r>
                      <a:endParaRPr lang="es-CO" sz="900">
                        <a:latin typeface="Arial" panose="020B0604020202020204"/>
                        <a:ea typeface="Arial" panose="020B0604020202020204"/>
                        <a:cs typeface="Times New Roman" panose="02020603050405020304"/>
                      </a:endParaRPr>
                    </a:p>
                  </a:txBody>
                  <a:tcPr marL="26772" marR="26772" marT="0" marB="0">
                    <a:solidFill>
                      <a:schemeClr val="bg1"/>
                    </a:solidFill>
                  </a:tcPr>
                </a:tc>
                <a:tc>
                  <a:txBody>
                    <a:bodyPr/>
                    <a:lstStyle/>
                    <a:p>
                      <a:pPr algn="ctr">
                        <a:lnSpc>
                          <a:spcPct val="115000"/>
                        </a:lnSpc>
                        <a:spcAft>
                          <a:spcPts val="0"/>
                        </a:spcAft>
                      </a:pPr>
                      <a:r>
                        <a:rPr lang="es-CO" sz="900" b="1" dirty="0"/>
                        <a:t>100 %</a:t>
                      </a:r>
                      <a:endParaRPr lang="es-CO" sz="900" b="1" dirty="0">
                        <a:latin typeface="Arial" panose="020B0604020202020204"/>
                        <a:ea typeface="Arial" panose="020B0604020202020204"/>
                        <a:cs typeface="Times New Roman" panose="02020603050405020304"/>
                      </a:endParaRPr>
                    </a:p>
                  </a:txBody>
                  <a:tcPr marL="26772" marR="26772" marT="0" marB="0">
                    <a:solidFill>
                      <a:schemeClr val="bg1"/>
                    </a:solidFill>
                  </a:tcPr>
                </a:tc>
              </a:tr>
            </a:tbl>
          </a:graphicData>
        </a:graphic>
      </p:graphicFrame>
      <p:sp>
        <p:nvSpPr>
          <p:cNvPr id="9" name="Título 1"/>
          <p:cNvSpPr>
            <a:spLocks noGrp="1"/>
          </p:cNvSpPr>
          <p:nvPr>
            <p:ph type="title"/>
          </p:nvPr>
        </p:nvSpPr>
        <p:spPr>
          <a:xfrm>
            <a:off x="612268" y="190691"/>
            <a:ext cx="6856052" cy="876994"/>
          </a:xfrm>
        </p:spPr>
        <p:txBody>
          <a:bodyPr>
            <a:noAutofit/>
          </a:bodyPr>
          <a:lstStyle/>
          <a:p>
            <a:r>
              <a:rPr lang="es-CO" sz="2000" b="1" i="1" dirty="0">
                <a:solidFill>
                  <a:schemeClr val="accent5">
                    <a:lumMod val="50000"/>
                  </a:schemeClr>
                </a:solidFill>
                <a:latin typeface="Roboto"/>
                <a:cs typeface="Calibri Light" panose="020F0302020204030204"/>
              </a:rPr>
              <a:t>PLAN DE ACCIÓN 2020 </a:t>
            </a:r>
            <a:r>
              <a:rPr lang="es-CO" sz="2800" b="1" i="1" dirty="0">
                <a:solidFill>
                  <a:schemeClr val="accent5">
                    <a:lumMod val="50000"/>
                  </a:schemeClr>
                </a:solidFill>
                <a:latin typeface="Roboto"/>
                <a:cs typeface="Calibri Light" panose="020F0302020204030204"/>
              </a:rPr>
              <a:t/>
            </a:r>
            <a:br>
              <a:rPr lang="es-CO" sz="2800" b="1" i="1" dirty="0">
                <a:solidFill>
                  <a:schemeClr val="accent5">
                    <a:lumMod val="50000"/>
                  </a:schemeClr>
                </a:solidFill>
                <a:latin typeface="Roboto"/>
                <a:cs typeface="Calibri Light" panose="020F0302020204030204"/>
              </a:rPr>
            </a:br>
            <a:r>
              <a:rPr lang="es-CO" sz="1600" i="1" dirty="0">
                <a:solidFill>
                  <a:schemeClr val="accent5">
                    <a:lumMod val="50000"/>
                  </a:schemeClr>
                </a:solidFill>
                <a:latin typeface="Roboto"/>
                <a:cs typeface="Calibri Light" panose="020F0302020204030204"/>
              </a:rPr>
              <a:t>Fortalecimiento institucional y liderazgo</a:t>
            </a:r>
            <a:endParaRPr lang="es-ES" sz="3200" i="1" dirty="0">
              <a:solidFill>
                <a:schemeClr val="accent5">
                  <a:lumMod val="50000"/>
                </a:schemeClr>
              </a:solidFill>
              <a:latin typeface="Calibri Light" panose="020F0302020204030204"/>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5458" y="-250"/>
            <a:ext cx="9207055" cy="5758756"/>
          </a:xfrm>
        </p:spPr>
      </p:pic>
      <p:sp>
        <p:nvSpPr>
          <p:cNvPr id="2" name="Título 1"/>
          <p:cNvSpPr>
            <a:spLocks noGrp="1"/>
          </p:cNvSpPr>
          <p:nvPr>
            <p:ph type="title"/>
          </p:nvPr>
        </p:nvSpPr>
        <p:spPr>
          <a:xfrm>
            <a:off x="853807" y="458110"/>
            <a:ext cx="6856052" cy="876994"/>
          </a:xfrm>
        </p:spPr>
        <p:txBody>
          <a:bodyPr>
            <a:noAutofit/>
          </a:bodyPr>
          <a:lstStyle/>
          <a:p>
            <a:r>
              <a:rPr lang="es-CO" sz="1800" b="1" i="1" dirty="0">
                <a:solidFill>
                  <a:schemeClr val="accent5">
                    <a:lumMod val="50000"/>
                  </a:schemeClr>
                </a:solidFill>
                <a:latin typeface="Roboto"/>
                <a:cs typeface="Calibri Light" panose="020F0302020204030204"/>
              </a:rPr>
              <a:t>TRÁMITE Y APROBACIÓN DE ACUERDOS MUNICIPALES SESIONES EXTRAORDINARIAS</a:t>
            </a:r>
            <a:br>
              <a:rPr lang="es-CO" sz="1800" b="1" i="1" dirty="0">
                <a:solidFill>
                  <a:schemeClr val="accent5">
                    <a:lumMod val="50000"/>
                  </a:schemeClr>
                </a:solidFill>
                <a:latin typeface="Roboto"/>
                <a:cs typeface="Calibri Light" panose="020F0302020204030204"/>
              </a:rPr>
            </a:br>
            <a:r>
              <a:rPr lang="es-CO" sz="1400" b="1" i="1" dirty="0" smtClean="0">
                <a:solidFill>
                  <a:schemeClr val="accent5">
                    <a:lumMod val="50000"/>
                  </a:schemeClr>
                </a:solidFill>
                <a:latin typeface="Roboto"/>
                <a:cs typeface="Calibri Light" panose="020F0302020204030204"/>
              </a:rPr>
              <a:t>DE DICIEMBRE 10 A DICIEMBRE 19 DE 2020</a:t>
            </a:r>
            <a:endParaRPr lang="es-ES" sz="1800" i="1" dirty="0">
              <a:solidFill>
                <a:schemeClr val="accent5">
                  <a:lumMod val="50000"/>
                </a:schemeClr>
              </a:solidFill>
              <a:latin typeface="Calibri Light" panose="020F0302020204030204"/>
              <a:cs typeface="Calibri Light" panose="020F0302020204030204"/>
            </a:endParaRPr>
          </a:p>
        </p:txBody>
      </p:sp>
      <p:graphicFrame>
        <p:nvGraphicFramePr>
          <p:cNvPr id="8" name="7 Tabla"/>
          <p:cNvGraphicFramePr>
            <a:graphicFrameLocks noGrp="1"/>
          </p:cNvGraphicFramePr>
          <p:nvPr/>
        </p:nvGraphicFramePr>
        <p:xfrm>
          <a:off x="992937" y="2165230"/>
          <a:ext cx="7616225" cy="2868639"/>
        </p:xfrm>
        <a:graphic>
          <a:graphicData uri="http://schemas.openxmlformats.org/drawingml/2006/table">
            <a:tbl>
              <a:tblPr>
                <a:tableStyleId>{35758FB7-9AC5-4552-8A53-C91805E547FA}</a:tableStyleId>
              </a:tblPr>
              <a:tblGrid>
                <a:gridCol w="5131817"/>
                <a:gridCol w="914400"/>
                <a:gridCol w="1570008"/>
              </a:tblGrid>
              <a:tr h="391009">
                <a:tc>
                  <a:txBody>
                    <a:bodyPr/>
                    <a:lstStyle/>
                    <a:p>
                      <a:pPr algn="ctr">
                        <a:lnSpc>
                          <a:spcPct val="115000"/>
                        </a:lnSpc>
                        <a:spcAft>
                          <a:spcPts val="0"/>
                        </a:spcAft>
                      </a:pPr>
                      <a:r>
                        <a:rPr lang="es-CO" sz="1200" b="1" dirty="0">
                          <a:solidFill>
                            <a:schemeClr val="bg1"/>
                          </a:solidFill>
                        </a:rPr>
                        <a:t>PROYECTO DE ACUERDO </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r>
                        <a:rPr lang="es-CO" sz="1200" b="1" dirty="0">
                          <a:solidFill>
                            <a:schemeClr val="bg1"/>
                          </a:solidFill>
                        </a:rPr>
                        <a:t>Nº de ACUERDO</a:t>
                      </a:r>
                      <a:endParaRPr lang="es-CO" sz="1200" b="1" dirty="0">
                        <a:solidFill>
                          <a:schemeClr val="bg1"/>
                        </a:solidFill>
                        <a:latin typeface="Arial" panose="020B0604020202020204"/>
                        <a:ea typeface="Arial" panose="020B0604020202020204"/>
                      </a:endParaRPr>
                    </a:p>
                  </a:txBody>
                  <a:tcPr marL="42508" marR="42508" marT="0" marB="0" anchor="ctr">
                    <a:solidFill>
                      <a:srgbClr val="00B0F0"/>
                    </a:solidFill>
                  </a:tcPr>
                </a:tc>
                <a:tc>
                  <a:txBody>
                    <a:bodyPr/>
                    <a:lstStyle/>
                    <a:p>
                      <a:pPr algn="ctr">
                        <a:lnSpc>
                          <a:spcPct val="115000"/>
                        </a:lnSpc>
                        <a:spcAft>
                          <a:spcPts val="0"/>
                        </a:spcAft>
                      </a:pPr>
                      <a:endParaRPr lang="es-CO" sz="1200" b="1" dirty="0">
                        <a:solidFill>
                          <a:schemeClr val="bg1"/>
                        </a:solidFill>
                      </a:endParaRPr>
                    </a:p>
                    <a:p>
                      <a:pPr algn="ctr">
                        <a:lnSpc>
                          <a:spcPct val="115000"/>
                        </a:lnSpc>
                        <a:spcAft>
                          <a:spcPts val="0"/>
                        </a:spcAft>
                      </a:pPr>
                      <a:r>
                        <a:rPr lang="es-CO" sz="1200" b="1" dirty="0">
                          <a:solidFill>
                            <a:schemeClr val="bg1"/>
                          </a:solidFill>
                        </a:rPr>
                        <a:t>CONCEJAL PONENTE(S)</a:t>
                      </a:r>
                      <a:endParaRPr lang="es-CO" sz="1200" b="1" dirty="0">
                        <a:solidFill>
                          <a:schemeClr val="bg1"/>
                        </a:solidFill>
                        <a:latin typeface="Arial" panose="020B0604020202020204"/>
                        <a:ea typeface="Arial" panose="020B0604020202020204"/>
                      </a:endParaRPr>
                    </a:p>
                  </a:txBody>
                  <a:tcPr marL="42508" marR="42508" marT="0" marB="0">
                    <a:solidFill>
                      <a:srgbClr val="00B0F0"/>
                    </a:solidFill>
                  </a:tcPr>
                </a:tc>
              </a:tr>
              <a:tr h="602193">
                <a:tc>
                  <a:txBody>
                    <a:bodyPr/>
                    <a:lstStyle/>
                    <a:p>
                      <a:pPr>
                        <a:spcAft>
                          <a:spcPts val="0"/>
                        </a:spcAft>
                      </a:pPr>
                      <a:r>
                        <a:rPr lang="es-CO" sz="1050" dirty="0" smtClean="0"/>
                        <a:t>Proyecto de acuerdo N°. 026 </a:t>
                      </a:r>
                      <a:r>
                        <a:rPr lang="es-ES" sz="1050" dirty="0" smtClean="0">
                          <a:latin typeface="+mn-lt"/>
                          <a:ea typeface="Calibri" panose="020F0502020204030204"/>
                          <a:cs typeface="Times New Roman" panose="02020603050405020304"/>
                        </a:rPr>
                        <a:t>“Por medio del cual se autoriza el otorgamiento de subsidio en dinero o en especie para las familias que ingresan al programa de subsidios de arrendamientos otorgados por la Administración Municipal”. </a:t>
                      </a:r>
                    </a:p>
                    <a:p>
                      <a:pPr>
                        <a:spcAft>
                          <a:spcPts val="0"/>
                        </a:spcAft>
                      </a:pP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nSpc>
                          <a:spcPct val="115000"/>
                        </a:lnSpc>
                        <a:spcAft>
                          <a:spcPts val="0"/>
                        </a:spcAft>
                      </a:pPr>
                      <a:r>
                        <a:rPr lang="es-ES" sz="1100" dirty="0">
                          <a:latin typeface="Calibri"/>
                          <a:ea typeface="Calibri"/>
                          <a:cs typeface="Times New Roman"/>
                        </a:rPr>
                        <a:t>022 del 18 de diciembre.</a:t>
                      </a:r>
                    </a:p>
                  </a:txBody>
                  <a:tcPr marL="68580" marR="68580" marT="0" marB="0">
                    <a:solidFill>
                      <a:schemeClr val="bg1"/>
                    </a:solidFill>
                  </a:tcPr>
                </a:tc>
                <a:tc>
                  <a:txBody>
                    <a:bodyPr/>
                    <a:lstStyle/>
                    <a:p>
                      <a:pPr algn="ctr">
                        <a:lnSpc>
                          <a:spcPct val="115000"/>
                        </a:lnSpc>
                        <a:spcAft>
                          <a:spcPts val="0"/>
                        </a:spcAft>
                      </a:pPr>
                      <a:r>
                        <a:rPr lang="es-ES" sz="800" b="1">
                          <a:solidFill>
                            <a:srgbClr val="000000"/>
                          </a:solidFill>
                          <a:latin typeface="Calibri"/>
                          <a:ea typeface="Calibri"/>
                          <a:cs typeface="Calibri"/>
                        </a:rPr>
                        <a:t>Duván Alberto Bedoya García</a:t>
                      </a:r>
                      <a:endParaRPr lang="es-ES" sz="1100">
                        <a:latin typeface="Calibri"/>
                        <a:ea typeface="Calibri"/>
                        <a:cs typeface="Times New Roman"/>
                      </a:endParaRPr>
                    </a:p>
                  </a:txBody>
                  <a:tcPr marL="68580" marR="68580" marT="0" marB="0" anchor="ctr">
                    <a:solidFill>
                      <a:schemeClr val="bg1"/>
                    </a:solidFill>
                  </a:tcPr>
                </a:tc>
              </a:tr>
              <a:tr h="602645">
                <a:tc>
                  <a:txBody>
                    <a:bodyPr/>
                    <a:lstStyle/>
                    <a:p>
                      <a:pPr>
                        <a:spcAft>
                          <a:spcPts val="0"/>
                        </a:spcAft>
                      </a:pPr>
                      <a:r>
                        <a:rPr lang="es-CO" sz="1050" dirty="0" smtClean="0"/>
                        <a:t>Proyecto de acuerdo N°. 027 </a:t>
                      </a:r>
                      <a:r>
                        <a:rPr lang="es-ES" sz="1050" dirty="0" smtClean="0"/>
                        <a:t> “Por medio del cual  se modifica el acuerdo 019 del 30 de julio de 2012”  (por medio del cual se derogan los acuerdos municipales 024 del 14 de noviembre de 2001  y el 007 de febrero 13 de 2004” (Relacionados</a:t>
                      </a:r>
                      <a:r>
                        <a:rPr lang="es-ES" sz="1050" baseline="0" dirty="0" smtClean="0"/>
                        <a:t> con el Cabildo del Adulto Mayor”</a:t>
                      </a:r>
                      <a:r>
                        <a:rPr lang="es-ES" sz="1050" dirty="0" smtClean="0"/>
                        <a:t> </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nSpc>
                          <a:spcPct val="115000"/>
                        </a:lnSpc>
                        <a:spcAft>
                          <a:spcPts val="0"/>
                        </a:spcAft>
                      </a:pPr>
                      <a:r>
                        <a:rPr lang="es-ES" sz="1100" dirty="0">
                          <a:latin typeface="Calibri"/>
                          <a:ea typeface="Calibri"/>
                          <a:cs typeface="Times New Roman"/>
                        </a:rPr>
                        <a:t>023 del 18 de diciembre.</a:t>
                      </a:r>
                    </a:p>
                  </a:txBody>
                  <a:tcPr marL="68580" marR="68580" marT="0" marB="0">
                    <a:solidFill>
                      <a:schemeClr val="bg1"/>
                    </a:solidFill>
                  </a:tcPr>
                </a:tc>
                <a:tc>
                  <a:txBody>
                    <a:bodyPr/>
                    <a:lstStyle/>
                    <a:p>
                      <a:pPr algn="ctr">
                        <a:lnSpc>
                          <a:spcPct val="115000"/>
                        </a:lnSpc>
                        <a:spcAft>
                          <a:spcPts val="0"/>
                        </a:spcAft>
                      </a:pPr>
                      <a:r>
                        <a:rPr lang="es-ES" sz="800" b="1" dirty="0">
                          <a:solidFill>
                            <a:srgbClr val="000000"/>
                          </a:solidFill>
                          <a:latin typeface="Calibri"/>
                          <a:ea typeface="Calibri"/>
                          <a:cs typeface="Calibri"/>
                        </a:rPr>
                        <a:t>Jesús Octavio Jiménez Gil</a:t>
                      </a:r>
                      <a:endParaRPr lang="es-ES" sz="1100" dirty="0">
                        <a:latin typeface="Calibri"/>
                        <a:ea typeface="Calibri"/>
                        <a:cs typeface="Times New Roman"/>
                      </a:endParaRPr>
                    </a:p>
                  </a:txBody>
                  <a:tcPr marL="68580" marR="68580" marT="0" marB="0" anchor="ctr">
                    <a:solidFill>
                      <a:schemeClr val="bg1"/>
                    </a:solidFill>
                  </a:tcPr>
                </a:tc>
              </a:tr>
              <a:tr h="602645">
                <a:tc>
                  <a:txBody>
                    <a:bodyPr/>
                    <a:lstStyle/>
                    <a:p>
                      <a:pPr>
                        <a:spcAft>
                          <a:spcPts val="0"/>
                        </a:spcAft>
                      </a:pPr>
                      <a:r>
                        <a:rPr lang="es-CO" sz="1050" dirty="0" smtClean="0"/>
                        <a:t>Proyecto de acuerdo N°. 028  </a:t>
                      </a:r>
                      <a:r>
                        <a:rPr lang="es-ES" sz="1050" dirty="0" smtClean="0"/>
                        <a:t>“Por medio del cual se modifica el acuerdo 005 del 29 de abril de 2019” (mediante el cual se creó el Consejo Territorial de Paz, Reconciliación y Convivencia del Municipio de Bello”.</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nSpc>
                          <a:spcPct val="115000"/>
                        </a:lnSpc>
                        <a:spcAft>
                          <a:spcPts val="0"/>
                        </a:spcAft>
                      </a:pPr>
                      <a:endParaRPr lang="es-ES" sz="1100">
                        <a:latin typeface="Calibri"/>
                        <a:ea typeface="Calibri"/>
                        <a:cs typeface="Times New Roman"/>
                      </a:endParaRPr>
                    </a:p>
                    <a:p>
                      <a:pPr>
                        <a:lnSpc>
                          <a:spcPct val="115000"/>
                        </a:lnSpc>
                        <a:spcAft>
                          <a:spcPts val="0"/>
                        </a:spcAft>
                      </a:pPr>
                      <a:r>
                        <a:rPr lang="es-ES" sz="1100">
                          <a:latin typeface="Calibri"/>
                          <a:ea typeface="Calibri"/>
                          <a:cs typeface="Times New Roman"/>
                        </a:rPr>
                        <a:t>024 del 19 de diciembre.</a:t>
                      </a:r>
                    </a:p>
                  </a:txBody>
                  <a:tcPr marL="68580" marR="68580" marT="0" marB="0">
                    <a:solidFill>
                      <a:schemeClr val="bg1"/>
                    </a:solidFill>
                  </a:tcPr>
                </a:tc>
                <a:tc>
                  <a:txBody>
                    <a:bodyPr/>
                    <a:lstStyle/>
                    <a:p>
                      <a:pPr algn="ctr">
                        <a:lnSpc>
                          <a:spcPct val="115000"/>
                        </a:lnSpc>
                        <a:spcAft>
                          <a:spcPts val="0"/>
                        </a:spcAft>
                      </a:pPr>
                      <a:r>
                        <a:rPr lang="es-ES" sz="800" b="1" dirty="0">
                          <a:solidFill>
                            <a:srgbClr val="000000"/>
                          </a:solidFill>
                          <a:latin typeface="Calibri"/>
                          <a:ea typeface="Calibri"/>
                          <a:cs typeface="Calibri"/>
                        </a:rPr>
                        <a:t>Carlos Augusto Mosquera Gómez</a:t>
                      </a:r>
                      <a:endParaRPr lang="es-ES" sz="1100" dirty="0">
                        <a:latin typeface="Calibri"/>
                        <a:ea typeface="Calibri"/>
                        <a:cs typeface="Times New Roman"/>
                      </a:endParaRPr>
                    </a:p>
                  </a:txBody>
                  <a:tcPr marL="68580" marR="68580" marT="0" marB="0" anchor="ctr">
                    <a:solidFill>
                      <a:schemeClr val="bg1"/>
                    </a:solidFill>
                  </a:tcPr>
                </a:tc>
              </a:tr>
              <a:tr h="602645">
                <a:tc>
                  <a:txBody>
                    <a:bodyPr/>
                    <a:lstStyle/>
                    <a:p>
                      <a:pPr>
                        <a:spcAft>
                          <a:spcPts val="0"/>
                        </a:spcAft>
                      </a:pPr>
                      <a:r>
                        <a:rPr lang="es-CO" sz="1050" dirty="0" smtClean="0"/>
                        <a:t>Proyecto de acuerdo N°. 029  “</a:t>
                      </a:r>
                      <a:r>
                        <a:rPr lang="es-ES" sz="1050" dirty="0" smtClean="0"/>
                        <a:t>Por medio del cual se modifica el acuerdo 005 de 2020”  mediante</a:t>
                      </a:r>
                      <a:r>
                        <a:rPr lang="es-ES" sz="1050" baseline="0" dirty="0" smtClean="0"/>
                        <a:t> </a:t>
                      </a:r>
                      <a:r>
                        <a:rPr lang="es-ES" sz="1050" dirty="0" smtClean="0"/>
                        <a:t>el cual se adoptó  el Plan de Desarrollo del Municipio de Bello  Antioquia, para el periodo 2020-2023, denominado "Por el Bello que Queremos”.</a:t>
                      </a:r>
                      <a:endParaRPr lang="es-CO" sz="1050" dirty="0">
                        <a:latin typeface="Calibri" panose="020F0502020204030204"/>
                        <a:ea typeface="Calibri" panose="020F0502020204030204"/>
                        <a:cs typeface="Times New Roman" panose="02020603050405020304"/>
                      </a:endParaRPr>
                    </a:p>
                  </a:txBody>
                  <a:tcPr marL="42508" marR="42508" marT="0" marB="0">
                    <a:solidFill>
                      <a:schemeClr val="bg1"/>
                    </a:solidFill>
                  </a:tcPr>
                </a:tc>
                <a:tc>
                  <a:txBody>
                    <a:bodyPr/>
                    <a:lstStyle/>
                    <a:p>
                      <a:pPr>
                        <a:lnSpc>
                          <a:spcPct val="115000"/>
                        </a:lnSpc>
                        <a:spcAft>
                          <a:spcPts val="0"/>
                        </a:spcAft>
                      </a:pPr>
                      <a:r>
                        <a:rPr lang="es-ES" sz="1100" dirty="0" smtClean="0">
                          <a:latin typeface="Calibri"/>
                          <a:ea typeface="Calibri"/>
                          <a:cs typeface="Times New Roman"/>
                        </a:rPr>
                        <a:t>025 </a:t>
                      </a:r>
                      <a:r>
                        <a:rPr lang="es-ES" sz="1100" dirty="0">
                          <a:latin typeface="Calibri"/>
                          <a:ea typeface="Calibri"/>
                          <a:cs typeface="Times New Roman"/>
                        </a:rPr>
                        <a:t>del 19 de diciembre.</a:t>
                      </a:r>
                    </a:p>
                  </a:txBody>
                  <a:tcPr marL="68580" marR="68580" marT="0" marB="0">
                    <a:solidFill>
                      <a:schemeClr val="bg1"/>
                    </a:solidFill>
                  </a:tcPr>
                </a:tc>
                <a:tc>
                  <a:txBody>
                    <a:bodyPr/>
                    <a:lstStyle/>
                    <a:p>
                      <a:pPr algn="ctr">
                        <a:lnSpc>
                          <a:spcPct val="115000"/>
                        </a:lnSpc>
                        <a:spcAft>
                          <a:spcPts val="0"/>
                        </a:spcAft>
                      </a:pPr>
                      <a:r>
                        <a:rPr lang="es-ES" sz="800" b="1" dirty="0">
                          <a:solidFill>
                            <a:srgbClr val="000000"/>
                          </a:solidFill>
                          <a:latin typeface="Calibri"/>
                          <a:ea typeface="Calibri"/>
                          <a:cs typeface="Calibri"/>
                        </a:rPr>
                        <a:t>Rafael Cárdenas Jiménez </a:t>
                      </a:r>
                      <a:endParaRPr lang="es-ES" sz="1100" dirty="0">
                        <a:latin typeface="Calibri"/>
                        <a:ea typeface="Calibri"/>
                        <a:cs typeface="Times New Roman"/>
                      </a:endParaRPr>
                    </a:p>
                  </a:txBody>
                  <a:tcPr marL="68580" marR="68580" marT="0" marB="0" anchor="ctr">
                    <a:solidFill>
                      <a:schemeClr val="bg1"/>
                    </a:solidFill>
                  </a:tcPr>
                </a:tc>
              </a:tr>
            </a:tbl>
          </a:graphicData>
        </a:graphic>
      </p:graphicFrame>
      <p:sp>
        <p:nvSpPr>
          <p:cNvPr id="9" name="CuadroTexto 4"/>
          <p:cNvSpPr txBox="1"/>
          <p:nvPr/>
        </p:nvSpPr>
        <p:spPr>
          <a:xfrm>
            <a:off x="940491" y="1461460"/>
            <a:ext cx="76916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El señor Alcalde convocó al Honorable Concejo Municipal de Bello, a veinte (10) Sesiones Extraordinarias, para que se ocuparan del estudio y trámite de los siguientes Proyectos de Acuerdo:</a:t>
            </a:r>
            <a:endParaRPr lang="es-CO" sz="1600" dirty="0"/>
          </a:p>
        </p:txBody>
      </p:sp>
    </p:spTree>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91440" y="0"/>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Rediseño página web y su adecuación a la ley 1712 de 2014, ley de transparencia y del derecho de acceso a la información pública</a:t>
            </a:r>
            <a:r>
              <a:rPr lang="es-CO" sz="2000" b="1" i="1" dirty="0">
                <a:solidFill>
                  <a:schemeClr val="accent5">
                    <a:lumMod val="50000"/>
                  </a:schemeClr>
                </a:solidFill>
                <a:latin typeface="Roboto"/>
                <a:cs typeface="Calibri Light" panose="020F0302020204030204"/>
              </a:rPr>
              <a:t>.</a:t>
            </a:r>
            <a:endParaRPr lang="es-ES" sz="2000" i="1" dirty="0">
              <a:solidFill>
                <a:schemeClr val="accent5">
                  <a:lumMod val="50000"/>
                </a:schemeClr>
              </a:solidFill>
              <a:latin typeface="Calibri Light" panose="020F0302020204030204"/>
              <a:cs typeface="Calibri Light" panose="020F0302020204030204"/>
            </a:endParaRPr>
          </a:p>
        </p:txBody>
      </p:sp>
      <p:sp>
        <p:nvSpPr>
          <p:cNvPr id="11" name="CuadroTexto 4"/>
          <p:cNvSpPr txBox="1"/>
          <p:nvPr/>
        </p:nvSpPr>
        <p:spPr>
          <a:xfrm>
            <a:off x="703263" y="1132361"/>
            <a:ext cx="769167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400" dirty="0"/>
              <a:t>Teniendo en cuenta que desde antes y aún más, con posterioridad a la emergencia sanitaria por COVID 19, que se ha vivido en este año, la virtualidad cobra más vigencia, para hacer del Concejo de Bello un Concejo más cercano a la ciudadanía y asumir este reto, se ha optado por implementar unas mejoras y actualizaciones al sitio web www.concejodebello.gov.co en diseño, automatización y programación del mismo.</a:t>
            </a:r>
            <a:endParaRPr lang="es-CO" sz="1600" dirty="0"/>
          </a:p>
        </p:txBody>
      </p:sp>
      <p:grpSp>
        <p:nvGrpSpPr>
          <p:cNvPr id="7" name="Grupo 6"/>
          <p:cNvGrpSpPr/>
          <p:nvPr/>
        </p:nvGrpSpPr>
        <p:grpSpPr>
          <a:xfrm>
            <a:off x="0" y="2301912"/>
            <a:ext cx="3465607" cy="1610510"/>
            <a:chOff x="1327062" y="703460"/>
            <a:chExt cx="8805783" cy="3879046"/>
          </a:xfrm>
        </p:grpSpPr>
        <p:sp>
          <p:nvSpPr>
            <p:cNvPr id="8" name="Rectángulo 7"/>
            <p:cNvSpPr/>
            <p:nvPr/>
          </p:nvSpPr>
          <p:spPr>
            <a:xfrm>
              <a:off x="1336587" y="703460"/>
              <a:ext cx="8796257" cy="1226007"/>
            </a:xfrm>
            <a:prstGeom prst="rect">
              <a:avLst/>
            </a:prstGeom>
            <a:solidFill>
              <a:srgbClr val="F0F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9110408" y="2228850"/>
              <a:ext cx="1022437" cy="2298699"/>
            </a:xfrm>
            <a:prstGeom prst="rect">
              <a:avLst/>
            </a:prstGeom>
            <a:solidFill>
              <a:srgbClr val="C7EA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Rectángulo 12"/>
            <p:cNvSpPr/>
            <p:nvPr/>
          </p:nvSpPr>
          <p:spPr>
            <a:xfrm>
              <a:off x="8987989" y="1929467"/>
              <a:ext cx="1144855" cy="350183"/>
            </a:xfrm>
            <a:prstGeom prst="rect">
              <a:avLst/>
            </a:prstGeom>
            <a:solidFill>
              <a:srgbClr val="FFFFFF"/>
            </a:solidFill>
            <a:ln>
              <a:solidFill>
                <a:srgbClr val="54C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Rectángulo 13"/>
            <p:cNvSpPr/>
            <p:nvPr/>
          </p:nvSpPr>
          <p:spPr>
            <a:xfrm>
              <a:off x="1327062" y="2279650"/>
              <a:ext cx="1022437" cy="2247900"/>
            </a:xfrm>
            <a:prstGeom prst="rect">
              <a:avLst/>
            </a:prstGeom>
            <a:solidFill>
              <a:srgbClr val="C7EA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Rectángulo 14"/>
            <p:cNvSpPr/>
            <p:nvPr/>
          </p:nvSpPr>
          <p:spPr>
            <a:xfrm>
              <a:off x="1336588" y="1929468"/>
              <a:ext cx="7517058" cy="350182"/>
            </a:xfrm>
            <a:prstGeom prst="rect">
              <a:avLst/>
            </a:prstGeom>
            <a:solidFill>
              <a:srgbClr val="FAF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6" name="Imagen 15"/>
            <p:cNvPicPr>
              <a:picLocks noChangeAspect="1"/>
            </p:cNvPicPr>
            <p:nvPr/>
          </p:nvPicPr>
          <p:blipFill>
            <a:blip r:embed="rId3" cstate="print"/>
            <a:stretch>
              <a:fillRect/>
            </a:stretch>
          </p:blipFill>
          <p:spPr>
            <a:xfrm>
              <a:off x="2222413" y="758417"/>
              <a:ext cx="6926096" cy="3824089"/>
            </a:xfrm>
            <a:prstGeom prst="rect">
              <a:avLst/>
            </a:prstGeom>
          </p:spPr>
        </p:pic>
      </p:grpSp>
      <p:pic>
        <p:nvPicPr>
          <p:cNvPr id="17" name="Gráfico 16"/>
          <p:cNvPicPr>
            <a:picLocks noChangeAspect="1"/>
          </p:cNvPicPr>
          <p:nvPr/>
        </p:nvPicPr>
        <p:blipFill>
          <a:blip r:embed="rId4" cstate="print">
            <a:extLst>
              <a:ext uri="{96DAC541-7B7A-43D3-8B79-37D633B846F1}">
                <asvg:svgBlip xmlns="" xmlns:asvg="http://schemas.microsoft.com/office/drawing/2016/SVG/main" r:embed="rId5"/>
              </a:ext>
            </a:extLst>
          </a:blip>
          <a:stretch>
            <a:fillRect/>
          </a:stretch>
        </p:blipFill>
        <p:spPr>
          <a:xfrm>
            <a:off x="3465974" y="2278953"/>
            <a:ext cx="5676182" cy="2689188"/>
          </a:xfrm>
          <a:prstGeom prst="rect">
            <a:avLst/>
          </a:prstGeom>
        </p:spPr>
      </p:pic>
      <p:sp>
        <p:nvSpPr>
          <p:cNvPr id="18" name="17 CuadroTexto"/>
          <p:cNvSpPr txBox="1"/>
          <p:nvPr/>
        </p:nvSpPr>
        <p:spPr>
          <a:xfrm>
            <a:off x="3741420" y="4968240"/>
            <a:ext cx="869149" cy="400110"/>
          </a:xfrm>
          <a:prstGeom prst="rect">
            <a:avLst/>
          </a:prstGeom>
          <a:noFill/>
        </p:spPr>
        <p:txBody>
          <a:bodyPr wrap="none" rtlCol="0">
            <a:spAutoFit/>
          </a:bodyPr>
          <a:lstStyle/>
          <a:p>
            <a:r>
              <a:rPr lang="es-CO" sz="2000" i="1" dirty="0" smtClean="0">
                <a:solidFill>
                  <a:schemeClr val="accent1"/>
                </a:solidFill>
              </a:rPr>
              <a:t>Ahora</a:t>
            </a:r>
            <a:r>
              <a:rPr lang="es-CO" dirty="0" smtClean="0"/>
              <a:t> </a:t>
            </a:r>
            <a:endParaRPr lang="es-CO" dirty="0"/>
          </a:p>
        </p:txBody>
      </p:sp>
      <p:sp>
        <p:nvSpPr>
          <p:cNvPr id="19" name="18 CuadroTexto"/>
          <p:cNvSpPr txBox="1"/>
          <p:nvPr/>
        </p:nvSpPr>
        <p:spPr>
          <a:xfrm>
            <a:off x="518160" y="3939540"/>
            <a:ext cx="820609" cy="400110"/>
          </a:xfrm>
          <a:prstGeom prst="rect">
            <a:avLst/>
          </a:prstGeom>
          <a:noFill/>
        </p:spPr>
        <p:txBody>
          <a:bodyPr wrap="none" rtlCol="0">
            <a:spAutoFit/>
          </a:bodyPr>
          <a:lstStyle/>
          <a:p>
            <a:r>
              <a:rPr lang="es-CO" sz="2000" i="1" dirty="0" smtClean="0">
                <a:solidFill>
                  <a:schemeClr val="accent1"/>
                </a:solidFill>
              </a:rPr>
              <a:t>Antes</a:t>
            </a:r>
            <a:r>
              <a:rPr lang="es-CO" dirty="0" smtClean="0"/>
              <a:t> </a:t>
            </a:r>
            <a:endParaRPr lang="es-CO" dirty="0"/>
          </a:p>
        </p:txBody>
      </p:sp>
    </p:spTree>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0"/>
            <a:ext cx="9207055" cy="5758756"/>
          </a:xfrm>
        </p:spPr>
      </p:pic>
      <p:sp>
        <p:nvSpPr>
          <p:cNvPr id="5" name="Título 1"/>
          <p:cNvSpPr>
            <a:spLocks noGrp="1"/>
          </p:cNvSpPr>
          <p:nvPr>
            <p:ph type="title"/>
          </p:nvPr>
        </p:nvSpPr>
        <p:spPr>
          <a:xfrm>
            <a:off x="776170" y="268328"/>
            <a:ext cx="6856052" cy="876994"/>
          </a:xfrm>
        </p:spPr>
        <p:txBody>
          <a:bodyPr>
            <a:noAutofit/>
          </a:body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Rediseño página web y su adecuación a la ley 1712 de 2014, ley de transparencia y del derecho de acceso a la información pública</a:t>
            </a:r>
            <a:r>
              <a:rPr lang="es-CO" sz="2000" b="1" i="1" dirty="0">
                <a:solidFill>
                  <a:schemeClr val="accent5">
                    <a:lumMod val="50000"/>
                  </a:schemeClr>
                </a:solidFill>
                <a:latin typeface="Roboto"/>
                <a:cs typeface="Calibri Light" panose="020F0302020204030204"/>
              </a:rPr>
              <a:t>.</a:t>
            </a:r>
            <a:endParaRPr lang="es-ES" sz="2000" i="1" dirty="0">
              <a:solidFill>
                <a:schemeClr val="accent5">
                  <a:lumMod val="50000"/>
                </a:schemeClr>
              </a:solidFill>
              <a:latin typeface="Calibri Light" panose="020F0302020204030204"/>
              <a:cs typeface="Calibri Light" panose="020F0302020204030204"/>
            </a:endParaRPr>
          </a:p>
        </p:txBody>
      </p:sp>
      <p:pic>
        <p:nvPicPr>
          <p:cNvPr id="6" name="Imagen 5"/>
          <p:cNvPicPr>
            <a:picLocks noChangeAspect="1"/>
          </p:cNvPicPr>
          <p:nvPr/>
        </p:nvPicPr>
        <p:blipFill rotWithShape="1">
          <a:blip r:embed="rId3" cstate="print"/>
          <a:srcRect b="46848"/>
          <a:stretch>
            <a:fillRect/>
          </a:stretch>
        </p:blipFill>
        <p:spPr>
          <a:xfrm>
            <a:off x="1183058" y="1637102"/>
            <a:ext cx="2776791" cy="730900"/>
          </a:xfrm>
          <a:prstGeom prst="rect">
            <a:avLst/>
          </a:prstGeom>
        </p:spPr>
      </p:pic>
      <p:pic>
        <p:nvPicPr>
          <p:cNvPr id="7" name="Gráfico 6"/>
          <p:cNvPicPr>
            <a:picLocks noChangeAspect="1"/>
          </p:cNvPicPr>
          <p:nvPr/>
        </p:nvPicPr>
        <p:blipFill rotWithShape="1">
          <a:blip r:embed="rId4" cstate="print">
            <a:extLst>
              <a:ext uri="{96DAC541-7B7A-43D3-8B79-37D633B846F1}">
                <asvg:svgBlip xmlns="" xmlns:asvg="http://schemas.microsoft.com/office/drawing/2016/SVG/main" r:embed="rId5"/>
              </a:ext>
            </a:extLst>
          </a:blip>
          <a:srcRect b="2159"/>
          <a:stretch>
            <a:fillRect/>
          </a:stretch>
        </p:blipFill>
        <p:spPr>
          <a:xfrm>
            <a:off x="1310047" y="2562205"/>
            <a:ext cx="6045348" cy="2243654"/>
          </a:xfrm>
          <a:prstGeom prst="rect">
            <a:avLst/>
          </a:prstGeom>
        </p:spPr>
      </p:pic>
      <p:sp>
        <p:nvSpPr>
          <p:cNvPr id="8" name="7 Rectángulo"/>
          <p:cNvSpPr/>
          <p:nvPr/>
        </p:nvSpPr>
        <p:spPr>
          <a:xfrm>
            <a:off x="3981324" y="1918454"/>
            <a:ext cx="708912" cy="369332"/>
          </a:xfrm>
          <a:prstGeom prst="rect">
            <a:avLst/>
          </a:prstGeom>
        </p:spPr>
        <p:txBody>
          <a:bodyPr wrap="none">
            <a:spAutoFit/>
          </a:bodyPr>
          <a:lstStyle/>
          <a:p>
            <a:r>
              <a:rPr lang="es-CO" i="1" dirty="0" smtClean="0">
                <a:solidFill>
                  <a:schemeClr val="accent1"/>
                </a:solidFill>
              </a:rPr>
              <a:t>Antes</a:t>
            </a:r>
            <a:endParaRPr lang="es-CO" dirty="0"/>
          </a:p>
        </p:txBody>
      </p:sp>
      <p:sp>
        <p:nvSpPr>
          <p:cNvPr id="9" name="8 Rectángulo"/>
          <p:cNvSpPr/>
          <p:nvPr/>
        </p:nvSpPr>
        <p:spPr>
          <a:xfrm>
            <a:off x="7585584" y="4122420"/>
            <a:ext cx="880236" cy="369332"/>
          </a:xfrm>
          <a:prstGeom prst="rect">
            <a:avLst/>
          </a:prstGeom>
        </p:spPr>
        <p:txBody>
          <a:bodyPr wrap="square">
            <a:spAutoFit/>
          </a:bodyPr>
          <a:lstStyle/>
          <a:p>
            <a:r>
              <a:rPr lang="es-CO" i="1" dirty="0" smtClean="0">
                <a:solidFill>
                  <a:schemeClr val="accent1"/>
                </a:solidFill>
              </a:rPr>
              <a:t>Ahora </a:t>
            </a:r>
            <a:endParaRPr lang="es-CO"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5" name="Título 1"/>
          <p:cNvSpPr>
            <a:spLocks noGrp="1"/>
          </p:cNvSpPr>
          <p:nvPr>
            <p:ph type="title"/>
          </p:nvPr>
        </p:nvSpPr>
        <p:spPr>
          <a:xfrm>
            <a:off x="776170" y="268328"/>
            <a:ext cx="6856052" cy="876994"/>
          </a:xfrm>
        </p:spPr>
        <p:txBody>
          <a:bodyPr>
            <a:noAutofit/>
          </a:body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Rediseño página web y su adecuación a la ley 1712 de 2014, ley de transparencia y del derecho de acceso a la información pública</a:t>
            </a:r>
            <a:r>
              <a:rPr lang="es-CO" sz="2000" b="1" i="1" dirty="0">
                <a:solidFill>
                  <a:schemeClr val="accent5">
                    <a:lumMod val="50000"/>
                  </a:schemeClr>
                </a:solidFill>
                <a:latin typeface="Roboto"/>
                <a:cs typeface="Calibri Light" panose="020F0302020204030204"/>
              </a:rPr>
              <a:t>.</a:t>
            </a:r>
            <a:endParaRPr lang="es-ES" sz="2000" i="1" dirty="0">
              <a:solidFill>
                <a:schemeClr val="accent5">
                  <a:lumMod val="50000"/>
                </a:schemeClr>
              </a:solidFill>
              <a:latin typeface="Calibri Light" panose="020F0302020204030204"/>
              <a:cs typeface="Calibri Light" panose="020F0302020204030204"/>
            </a:endParaRPr>
          </a:p>
        </p:txBody>
      </p:sp>
      <p:pic>
        <p:nvPicPr>
          <p:cNvPr id="6" name="Gráfico 5"/>
          <p:cNvPicPr>
            <a:picLocks noChangeAspect="1"/>
          </p:cNvPicPr>
          <p:nvPr/>
        </p:nvPicPr>
        <p:blipFill rotWithShape="1">
          <a:blip r:embed="rId3" cstate="print">
            <a:extLst>
              <a:ext uri="{96DAC541-7B7A-43D3-8B79-37D633B846F1}">
                <asvg:svgBlip xmlns="" xmlns:asvg="http://schemas.microsoft.com/office/drawing/2016/SVG/main" r:embed="rId4"/>
              </a:ext>
            </a:extLst>
          </a:blip>
          <a:srcRect l="12892" r="11808"/>
          <a:stretch>
            <a:fillRect/>
          </a:stretch>
        </p:blipFill>
        <p:spPr>
          <a:xfrm>
            <a:off x="3378199" y="1306970"/>
            <a:ext cx="5765801" cy="3430409"/>
          </a:xfrm>
          <a:prstGeom prst="rect">
            <a:avLst/>
          </a:prstGeom>
        </p:spPr>
      </p:pic>
      <p:pic>
        <p:nvPicPr>
          <p:cNvPr id="8" name="Imagen 7"/>
          <p:cNvPicPr>
            <a:picLocks noChangeAspect="1"/>
          </p:cNvPicPr>
          <p:nvPr/>
        </p:nvPicPr>
        <p:blipFill>
          <a:blip r:embed="rId5" cstate="print"/>
          <a:stretch>
            <a:fillRect/>
          </a:stretch>
        </p:blipFill>
        <p:spPr>
          <a:xfrm>
            <a:off x="95249" y="1534532"/>
            <a:ext cx="3145961" cy="1538868"/>
          </a:xfrm>
          <a:prstGeom prst="rect">
            <a:avLst/>
          </a:prstGeom>
        </p:spPr>
      </p:pic>
      <p:sp>
        <p:nvSpPr>
          <p:cNvPr id="7" name="6 Rectángulo"/>
          <p:cNvSpPr/>
          <p:nvPr/>
        </p:nvSpPr>
        <p:spPr>
          <a:xfrm>
            <a:off x="217044" y="3091934"/>
            <a:ext cx="708912" cy="369332"/>
          </a:xfrm>
          <a:prstGeom prst="rect">
            <a:avLst/>
          </a:prstGeom>
        </p:spPr>
        <p:txBody>
          <a:bodyPr wrap="none">
            <a:spAutoFit/>
          </a:bodyPr>
          <a:lstStyle/>
          <a:p>
            <a:r>
              <a:rPr lang="es-CO" i="1" dirty="0" smtClean="0">
                <a:solidFill>
                  <a:schemeClr val="accent1"/>
                </a:solidFill>
              </a:rPr>
              <a:t>Antes</a:t>
            </a:r>
            <a:endParaRPr lang="es-CO" dirty="0"/>
          </a:p>
        </p:txBody>
      </p:sp>
      <p:sp>
        <p:nvSpPr>
          <p:cNvPr id="9" name="8 Rectángulo"/>
          <p:cNvSpPr/>
          <p:nvPr/>
        </p:nvSpPr>
        <p:spPr>
          <a:xfrm>
            <a:off x="3623184" y="4593074"/>
            <a:ext cx="805029" cy="369332"/>
          </a:xfrm>
          <a:prstGeom prst="rect">
            <a:avLst/>
          </a:prstGeom>
        </p:spPr>
        <p:txBody>
          <a:bodyPr wrap="none">
            <a:spAutoFit/>
          </a:bodyPr>
          <a:lstStyle/>
          <a:p>
            <a:r>
              <a:rPr lang="es-CO" i="1" dirty="0" smtClean="0">
                <a:solidFill>
                  <a:schemeClr val="accent1"/>
                </a:solidFill>
              </a:rPr>
              <a:t>Ahora </a:t>
            </a:r>
            <a:endParaRPr lang="es-CO"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sp>
        <p:nvSpPr>
          <p:cNvPr id="5" name="Título 1"/>
          <p:cNvSpPr txBox="1"/>
          <p:nvPr/>
        </p:nvSpPr>
        <p:spPr>
          <a:xfrm>
            <a:off x="776170" y="268328"/>
            <a:ext cx="6856052" cy="876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000" b="1" i="1">
                <a:solidFill>
                  <a:schemeClr val="accent5">
                    <a:lumMod val="50000"/>
                  </a:schemeClr>
                </a:solidFill>
                <a:latin typeface="Roboto"/>
                <a:cs typeface="Calibri Light" panose="020F0302020204030204"/>
              </a:rPr>
              <a:t>FORTALECIMIENTO INSTITUCIONAL 2020</a:t>
            </a:r>
            <a:br>
              <a:rPr lang="es-CO" sz="2000" b="1" i="1">
                <a:solidFill>
                  <a:schemeClr val="accent5">
                    <a:lumMod val="50000"/>
                  </a:schemeClr>
                </a:solidFill>
                <a:latin typeface="Roboto"/>
                <a:cs typeface="Calibri Light" panose="020F0302020204030204"/>
              </a:rPr>
            </a:br>
            <a:r>
              <a:rPr lang="es-CO" sz="1200" i="1">
                <a:solidFill>
                  <a:schemeClr val="accent5">
                    <a:lumMod val="50000"/>
                  </a:schemeClr>
                </a:solidFill>
                <a:latin typeface="Roboto"/>
                <a:cs typeface="Calibri Light" panose="020F0302020204030204"/>
              </a:rPr>
              <a:t>Rediseño página web y su adecuación a la ley 1712 de 2014, ley de transparencia y del derecho de acceso a la información pública</a:t>
            </a:r>
            <a:r>
              <a:rPr lang="es-CO" sz="2000" b="1" i="1">
                <a:solidFill>
                  <a:schemeClr val="accent5">
                    <a:lumMod val="50000"/>
                  </a:schemeClr>
                </a:solidFill>
                <a:latin typeface="Roboto"/>
                <a:cs typeface="Calibri Light" panose="020F0302020204030204"/>
              </a:rPr>
              <a:t>.</a:t>
            </a:r>
            <a:endParaRPr lang="es-ES" sz="2000" i="1" dirty="0">
              <a:solidFill>
                <a:schemeClr val="accent5">
                  <a:lumMod val="50000"/>
                </a:schemeClr>
              </a:solidFill>
              <a:latin typeface="Calibri Light" panose="020F0302020204030204"/>
              <a:cs typeface="Calibri Light" panose="020F0302020204030204"/>
            </a:endParaRPr>
          </a:p>
        </p:txBody>
      </p:sp>
      <p:pic>
        <p:nvPicPr>
          <p:cNvPr id="6" name="Imagen 5"/>
          <p:cNvPicPr>
            <a:picLocks noChangeAspect="1"/>
          </p:cNvPicPr>
          <p:nvPr/>
        </p:nvPicPr>
        <p:blipFill>
          <a:blip r:embed="rId3" cstate="print"/>
          <a:stretch>
            <a:fillRect/>
          </a:stretch>
        </p:blipFill>
        <p:spPr>
          <a:xfrm>
            <a:off x="167431" y="1521354"/>
            <a:ext cx="3273515" cy="1959330"/>
          </a:xfrm>
          <a:prstGeom prst="rect">
            <a:avLst/>
          </a:prstGeom>
        </p:spPr>
      </p:pic>
      <p:pic>
        <p:nvPicPr>
          <p:cNvPr id="8" name="Imagen 7"/>
          <p:cNvPicPr>
            <a:picLocks noChangeAspect="1"/>
          </p:cNvPicPr>
          <p:nvPr/>
        </p:nvPicPr>
        <p:blipFill>
          <a:blip r:embed="rId4" cstate="print"/>
          <a:stretch>
            <a:fillRect/>
          </a:stretch>
        </p:blipFill>
        <p:spPr>
          <a:xfrm>
            <a:off x="3608377" y="1444852"/>
            <a:ext cx="5598678" cy="2997778"/>
          </a:xfrm>
          <a:prstGeom prst="rect">
            <a:avLst/>
          </a:prstGeom>
        </p:spPr>
      </p:pic>
      <p:sp>
        <p:nvSpPr>
          <p:cNvPr id="9" name="8 Rectángulo"/>
          <p:cNvSpPr/>
          <p:nvPr/>
        </p:nvSpPr>
        <p:spPr>
          <a:xfrm>
            <a:off x="468504" y="3244334"/>
            <a:ext cx="708912" cy="369332"/>
          </a:xfrm>
          <a:prstGeom prst="rect">
            <a:avLst/>
          </a:prstGeom>
        </p:spPr>
        <p:txBody>
          <a:bodyPr wrap="none">
            <a:spAutoFit/>
          </a:bodyPr>
          <a:lstStyle/>
          <a:p>
            <a:r>
              <a:rPr lang="es-CO" i="1" dirty="0" smtClean="0">
                <a:solidFill>
                  <a:schemeClr val="accent1"/>
                </a:solidFill>
              </a:rPr>
              <a:t>Antes</a:t>
            </a:r>
            <a:endParaRPr lang="es-CO" dirty="0"/>
          </a:p>
        </p:txBody>
      </p:sp>
      <p:sp>
        <p:nvSpPr>
          <p:cNvPr id="10" name="9 Rectángulo"/>
          <p:cNvSpPr/>
          <p:nvPr/>
        </p:nvSpPr>
        <p:spPr>
          <a:xfrm>
            <a:off x="3874644" y="4387334"/>
            <a:ext cx="805029" cy="369332"/>
          </a:xfrm>
          <a:prstGeom prst="rect">
            <a:avLst/>
          </a:prstGeom>
        </p:spPr>
        <p:txBody>
          <a:bodyPr wrap="none">
            <a:spAutoFit/>
          </a:bodyPr>
          <a:lstStyle/>
          <a:p>
            <a:r>
              <a:rPr lang="es-CO" i="1" dirty="0" smtClean="0">
                <a:solidFill>
                  <a:schemeClr val="accent1"/>
                </a:solidFill>
              </a:rPr>
              <a:t>Ahora </a:t>
            </a:r>
            <a:endParaRPr lang="es-CO"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 descr="Imagen que contiene Interfaz de usuario gráfica&#10;&#10;Descripción generada automáticamente"/>
          <p:cNvPicPr>
            <a:picLocks noChangeAspect="1"/>
          </p:cNvPicPr>
          <p:nvPr/>
        </p:nvPicPr>
        <p:blipFill>
          <a:blip r:embed="rId2" cstate="print"/>
          <a:stretch>
            <a:fillRect/>
          </a:stretch>
        </p:blipFill>
        <p:spPr>
          <a:xfrm>
            <a:off x="0" y="0"/>
            <a:ext cx="9207055" cy="5758756"/>
          </a:xfrm>
          <a:prstGeom prst="rect">
            <a:avLst/>
          </a:prstGeom>
        </p:spPr>
      </p:pic>
      <p:grpSp>
        <p:nvGrpSpPr>
          <p:cNvPr id="9" name="Grupo 8"/>
          <p:cNvGrpSpPr/>
          <p:nvPr/>
        </p:nvGrpSpPr>
        <p:grpSpPr>
          <a:xfrm>
            <a:off x="601408" y="1709377"/>
            <a:ext cx="2351526" cy="2897278"/>
            <a:chOff x="424342" y="1141322"/>
            <a:chExt cx="3320343" cy="4090942"/>
          </a:xfrm>
        </p:grpSpPr>
        <p:pic>
          <p:nvPicPr>
            <p:cNvPr id="4" name="Imagen 3"/>
            <p:cNvPicPr>
              <a:picLocks noChangeAspect="1"/>
            </p:cNvPicPr>
            <p:nvPr/>
          </p:nvPicPr>
          <p:blipFill>
            <a:blip r:embed="rId3" cstate="print"/>
            <a:stretch>
              <a:fillRect/>
            </a:stretch>
          </p:blipFill>
          <p:spPr>
            <a:xfrm>
              <a:off x="424342" y="1141322"/>
              <a:ext cx="3320343" cy="3432355"/>
            </a:xfrm>
            <a:prstGeom prst="rect">
              <a:avLst/>
            </a:prstGeom>
          </p:spPr>
        </p:pic>
        <p:pic>
          <p:nvPicPr>
            <p:cNvPr id="5" name="Imagen 4"/>
            <p:cNvPicPr>
              <a:picLocks noChangeAspect="1"/>
            </p:cNvPicPr>
            <p:nvPr/>
          </p:nvPicPr>
          <p:blipFill>
            <a:blip r:embed="rId4" cstate="print"/>
            <a:stretch>
              <a:fillRect/>
            </a:stretch>
          </p:blipFill>
          <p:spPr>
            <a:xfrm>
              <a:off x="570596" y="4400885"/>
              <a:ext cx="3027834" cy="831379"/>
            </a:xfrm>
            <a:prstGeom prst="rect">
              <a:avLst/>
            </a:prstGeom>
          </p:spPr>
        </p:pic>
      </p:grpSp>
      <p:sp>
        <p:nvSpPr>
          <p:cNvPr id="8" name="Título 1"/>
          <p:cNvSpPr txBox="1"/>
          <p:nvPr/>
        </p:nvSpPr>
        <p:spPr>
          <a:xfrm>
            <a:off x="776170" y="268328"/>
            <a:ext cx="6856052" cy="876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Rediseño página web y su adecuación a la ley 1712 de 2014, ley de transparencia y del derecho de acceso a la información pública</a:t>
            </a:r>
            <a:r>
              <a:rPr lang="es-CO" sz="2000" b="1" i="1" dirty="0">
                <a:solidFill>
                  <a:schemeClr val="accent5">
                    <a:lumMod val="50000"/>
                  </a:schemeClr>
                </a:solidFill>
                <a:latin typeface="Roboto"/>
                <a:cs typeface="Calibri Light" panose="020F0302020204030204"/>
              </a:rPr>
              <a:t>.</a:t>
            </a:r>
            <a:endParaRPr lang="es-ES" sz="2000" i="1" dirty="0">
              <a:solidFill>
                <a:schemeClr val="accent5">
                  <a:lumMod val="50000"/>
                </a:schemeClr>
              </a:solidFill>
              <a:latin typeface="Calibri Light" panose="020F0302020204030204"/>
              <a:cs typeface="Calibri Light" panose="020F0302020204030204"/>
            </a:endParaRPr>
          </a:p>
        </p:txBody>
      </p:sp>
      <p:sp>
        <p:nvSpPr>
          <p:cNvPr id="10" name="9 Rectángulo"/>
          <p:cNvSpPr/>
          <p:nvPr/>
        </p:nvSpPr>
        <p:spPr>
          <a:xfrm>
            <a:off x="712344" y="4714994"/>
            <a:ext cx="708912" cy="369332"/>
          </a:xfrm>
          <a:prstGeom prst="rect">
            <a:avLst/>
          </a:prstGeom>
        </p:spPr>
        <p:txBody>
          <a:bodyPr wrap="none">
            <a:spAutoFit/>
          </a:bodyPr>
          <a:lstStyle/>
          <a:p>
            <a:r>
              <a:rPr lang="es-CO" i="1" dirty="0" smtClean="0">
                <a:solidFill>
                  <a:schemeClr val="accent1"/>
                </a:solidFill>
              </a:rPr>
              <a:t>Antes</a:t>
            </a:r>
            <a:endParaRPr lang="es-CO" dirty="0"/>
          </a:p>
        </p:txBody>
      </p:sp>
      <p:sp>
        <p:nvSpPr>
          <p:cNvPr id="11" name="10 Rectángulo"/>
          <p:cNvSpPr/>
          <p:nvPr/>
        </p:nvSpPr>
        <p:spPr>
          <a:xfrm>
            <a:off x="6465444" y="4600694"/>
            <a:ext cx="805029" cy="369332"/>
          </a:xfrm>
          <a:prstGeom prst="rect">
            <a:avLst/>
          </a:prstGeom>
        </p:spPr>
        <p:txBody>
          <a:bodyPr wrap="none">
            <a:spAutoFit/>
          </a:bodyPr>
          <a:lstStyle/>
          <a:p>
            <a:r>
              <a:rPr lang="es-CO" i="1" dirty="0" smtClean="0">
                <a:solidFill>
                  <a:schemeClr val="accent1"/>
                </a:solidFill>
              </a:rPr>
              <a:t>Ahora </a:t>
            </a:r>
            <a:endParaRPr lang="es-CO" dirty="0"/>
          </a:p>
        </p:txBody>
      </p:sp>
      <p:pic>
        <p:nvPicPr>
          <p:cNvPr id="6" name="Gráfico 5"/>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3951518" y="978992"/>
            <a:ext cx="2548770" cy="435804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7" name="Marcador de contenido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540354" y="1520825"/>
            <a:ext cx="4063292" cy="3627438"/>
          </a:xfrm>
        </p:spPr>
      </p:pic>
      <p:pic>
        <p:nvPicPr>
          <p:cNvPr id="4" name="Imagen 4" descr="Imagen que contiene Interfaz de usuario gráfica&#10;&#10;Descripción generada automáticamente"/>
          <p:cNvPicPr>
            <a:picLocks noChangeAspect="1"/>
          </p:cNvPicPr>
          <p:nvPr/>
        </p:nvPicPr>
        <p:blipFill>
          <a:blip r:embed="rId3" cstate="print"/>
          <a:stretch>
            <a:fillRect/>
          </a:stretch>
        </p:blipFill>
        <p:spPr>
          <a:xfrm>
            <a:off x="0" y="-43756"/>
            <a:ext cx="9207055" cy="5758756"/>
          </a:xfrm>
          <a:prstGeom prst="rect">
            <a:avLst/>
          </a:prstGeom>
        </p:spPr>
      </p:pic>
      <p:sp>
        <p:nvSpPr>
          <p:cNvPr id="5" name="Título 1"/>
          <p:cNvSpPr txBox="1"/>
          <p:nvPr/>
        </p:nvSpPr>
        <p:spPr>
          <a:xfrm>
            <a:off x="776170" y="268328"/>
            <a:ext cx="6856052" cy="876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Rediseño página web y su adecuación a la ley 1712 de 2014, ley de transparencia y del derecho de acceso a la información pública</a:t>
            </a:r>
            <a:r>
              <a:rPr lang="es-CO" sz="2000" b="1" i="1" dirty="0">
                <a:solidFill>
                  <a:schemeClr val="accent5">
                    <a:lumMod val="50000"/>
                  </a:schemeClr>
                </a:solidFill>
                <a:latin typeface="Roboto"/>
                <a:cs typeface="Calibri Light" panose="020F0302020204030204"/>
              </a:rPr>
              <a:t>.</a:t>
            </a:r>
            <a:endParaRPr lang="es-ES" sz="2000" i="1" dirty="0">
              <a:solidFill>
                <a:schemeClr val="accent5">
                  <a:lumMod val="50000"/>
                </a:schemeClr>
              </a:solidFill>
              <a:latin typeface="Calibri Light" panose="020F0302020204030204"/>
              <a:cs typeface="Calibri Light" panose="020F0302020204030204"/>
            </a:endParaRPr>
          </a:p>
        </p:txBody>
      </p:sp>
      <p:pic>
        <p:nvPicPr>
          <p:cNvPr id="9" name="Imagen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0716" y="1063957"/>
            <a:ext cx="3594530" cy="3208957"/>
          </a:xfrm>
          <a:prstGeom prst="rect">
            <a:avLst/>
          </a:prstGeom>
        </p:spPr>
      </p:pic>
      <p:pic>
        <p:nvPicPr>
          <p:cNvPr id="11" name="Imagen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22420" y="1201117"/>
            <a:ext cx="3263348" cy="3236115"/>
          </a:xfrm>
          <a:prstGeom prst="rect">
            <a:avLst/>
          </a:prstGeom>
        </p:spPr>
      </p:pic>
      <p:pic>
        <p:nvPicPr>
          <p:cNvPr id="12" name="Imagen 11"/>
          <p:cNvPicPr>
            <a:picLocks noChangeAspect="1"/>
          </p:cNvPicPr>
          <p:nvPr/>
        </p:nvPicPr>
        <p:blipFill rotWithShape="1">
          <a:blip r:embed="rId4" cstate="print">
            <a:extLst>
              <a:ext uri="{28A0092B-C50C-407E-A947-70E740481C1C}">
                <a14:useLocalDpi xmlns="" xmlns:a14="http://schemas.microsoft.com/office/drawing/2010/main" val="0"/>
              </a:ext>
            </a:extLst>
          </a:blip>
          <a:srcRect t="3800" b="69099"/>
          <a:stretch>
            <a:fillRect/>
          </a:stretch>
        </p:blipFill>
        <p:spPr>
          <a:xfrm>
            <a:off x="4642205" y="2846706"/>
            <a:ext cx="5030553" cy="1351914"/>
          </a:xfrm>
          <a:prstGeom prst="rect">
            <a:avLst/>
          </a:prstGeom>
          <a:ln>
            <a:noFill/>
          </a:ln>
          <a:effectLst>
            <a:outerShdw blurRad="190500" algn="tl" rotWithShape="0">
              <a:srgbClr val="000000">
                <a:alpha val="70000"/>
              </a:srgbClr>
            </a:outerShdw>
          </a:effectLst>
        </p:spPr>
      </p:pic>
      <p:sp>
        <p:nvSpPr>
          <p:cNvPr id="10" name="9 Rectángulo"/>
          <p:cNvSpPr/>
          <p:nvPr/>
        </p:nvSpPr>
        <p:spPr>
          <a:xfrm>
            <a:off x="399924" y="4394954"/>
            <a:ext cx="708912" cy="369332"/>
          </a:xfrm>
          <a:prstGeom prst="rect">
            <a:avLst/>
          </a:prstGeom>
        </p:spPr>
        <p:txBody>
          <a:bodyPr wrap="none">
            <a:spAutoFit/>
          </a:bodyPr>
          <a:lstStyle/>
          <a:p>
            <a:r>
              <a:rPr lang="es-CO" i="1" dirty="0" smtClean="0">
                <a:solidFill>
                  <a:schemeClr val="accent1"/>
                </a:solidFill>
              </a:rPr>
              <a:t>Antes</a:t>
            </a:r>
            <a:endParaRPr lang="es-CO" dirty="0"/>
          </a:p>
        </p:txBody>
      </p:sp>
      <p:sp>
        <p:nvSpPr>
          <p:cNvPr id="13" name="12 Rectángulo"/>
          <p:cNvSpPr/>
          <p:nvPr/>
        </p:nvSpPr>
        <p:spPr>
          <a:xfrm>
            <a:off x="4324224" y="4509254"/>
            <a:ext cx="805029" cy="369332"/>
          </a:xfrm>
          <a:prstGeom prst="rect">
            <a:avLst/>
          </a:prstGeom>
        </p:spPr>
        <p:txBody>
          <a:bodyPr wrap="none">
            <a:spAutoFit/>
          </a:bodyPr>
          <a:lstStyle/>
          <a:p>
            <a:r>
              <a:rPr lang="es-CO" i="1" dirty="0" smtClean="0">
                <a:solidFill>
                  <a:schemeClr val="accent1"/>
                </a:solidFill>
              </a:rPr>
              <a:t>Ahora </a:t>
            </a:r>
            <a:endParaRPr lang="es-CO"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547570" y="759614"/>
            <a:ext cx="6856052" cy="876994"/>
          </a:xfrm>
        </p:spPr>
        <p:txBody>
          <a:bodyPr>
            <a:noAutofit/>
          </a:body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Formulario PQRSD</a:t>
            </a:r>
            <a:br>
              <a:rPr lang="es-CO" sz="1200"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
            </a:r>
            <a:br>
              <a:rPr lang="es-CO" sz="1200" i="1" dirty="0">
                <a:solidFill>
                  <a:schemeClr val="accent5">
                    <a:lumMod val="50000"/>
                  </a:schemeClr>
                </a:solidFill>
                <a:latin typeface="Roboto"/>
                <a:cs typeface="Calibri Light" panose="020F0302020204030204"/>
              </a:rPr>
            </a:br>
            <a:r>
              <a:rPr lang="es-ES" sz="1200" i="1" dirty="0">
                <a:latin typeface="Roboto"/>
                <a:cs typeface="Calibri Light" panose="020F0302020204030204"/>
              </a:rPr>
              <a:t>No es un simple formulario que llega a un correo, sino que es un software completo que nos ayuda a gestionar y a organizar las PQRSDF que lleguen a la entidad, quien realice una PQRSDF tendrá en su correo un código de seguimiento para saber en cualquier momento cual es el tramite actual de la PQRSDF. </a:t>
            </a:r>
            <a:br>
              <a:rPr lang="es-ES" sz="1200" i="1" dirty="0">
                <a:latin typeface="Roboto"/>
                <a:cs typeface="Calibri Light" panose="020F0302020204030204"/>
              </a:rPr>
            </a:br>
            <a:r>
              <a:rPr lang="es-ES" sz="1200" i="1" dirty="0">
                <a:latin typeface="Roboto"/>
                <a:cs typeface="Calibri Light" panose="020F0302020204030204"/>
              </a:rPr>
              <a:t>A nivel interno la persona que </a:t>
            </a:r>
            <a:r>
              <a:rPr lang="es-ES" sz="1200" i="1" dirty="0" err="1">
                <a:latin typeface="Roboto"/>
                <a:cs typeface="Calibri Light" panose="020F0302020204030204"/>
              </a:rPr>
              <a:t>recepciona</a:t>
            </a:r>
            <a:r>
              <a:rPr lang="es-ES" sz="1200" i="1" dirty="0">
                <a:latin typeface="Roboto"/>
                <a:cs typeface="Calibri Light" panose="020F0302020204030204"/>
              </a:rPr>
              <a:t> las PQRSDF podrá asignar tareas y redirigir fácilmente a la persona responsable de darle </a:t>
            </a:r>
            <a:r>
              <a:rPr lang="es-ES" sz="1200" i="1" dirty="0" smtClean="0">
                <a:latin typeface="Roboto"/>
                <a:cs typeface="Calibri Light" panose="020F0302020204030204"/>
              </a:rPr>
              <a:t>respuesta</a:t>
            </a:r>
            <a:r>
              <a:rPr lang="es-ES" sz="1200" i="1" dirty="0" smtClean="0">
                <a:solidFill>
                  <a:schemeClr val="accent5">
                    <a:lumMod val="50000"/>
                  </a:schemeClr>
                </a:solidFill>
                <a:latin typeface="Roboto"/>
                <a:cs typeface="Calibri Light" panose="020F0302020204030204"/>
              </a:rPr>
              <a:t>.  </a:t>
            </a:r>
            <a:r>
              <a:rPr lang="es-CO" sz="1200" i="1" dirty="0" smtClean="0">
                <a:solidFill>
                  <a:schemeClr val="accent5">
                    <a:lumMod val="50000"/>
                  </a:schemeClr>
                </a:solidFill>
                <a:latin typeface="Roboto"/>
                <a:cs typeface="Calibri Light" panose="020F0302020204030204"/>
              </a:rPr>
              <a:t> </a:t>
            </a:r>
            <a:endParaRPr lang="es-ES" sz="2000" i="1" dirty="0">
              <a:solidFill>
                <a:schemeClr val="accent5">
                  <a:lumMod val="50000"/>
                </a:schemeClr>
              </a:solidFill>
              <a:latin typeface="Calibri Light" panose="020F0302020204030204"/>
              <a:cs typeface="Calibri Light" panose="020F0302020204030204"/>
            </a:endParaRPr>
          </a:p>
        </p:txBody>
      </p:sp>
      <p:pic>
        <p:nvPicPr>
          <p:cNvPr id="14" name="Imagen 13"/>
          <p:cNvPicPr>
            <a:picLocks noChangeAspect="1"/>
          </p:cNvPicPr>
          <p:nvPr/>
        </p:nvPicPr>
        <p:blipFill>
          <a:blip r:embed="rId3" cstate="print"/>
          <a:stretch>
            <a:fillRect/>
          </a:stretch>
        </p:blipFill>
        <p:spPr>
          <a:xfrm>
            <a:off x="236036" y="2254008"/>
            <a:ext cx="3531419" cy="2771775"/>
          </a:xfrm>
          <a:prstGeom prst="rect">
            <a:avLst/>
          </a:prstGeom>
        </p:spPr>
      </p:pic>
      <p:pic>
        <p:nvPicPr>
          <p:cNvPr id="16" name="Imagen 15"/>
          <p:cNvPicPr>
            <a:picLocks noChangeAspect="1"/>
          </p:cNvPicPr>
          <p:nvPr/>
        </p:nvPicPr>
        <p:blipFill>
          <a:blip r:embed="rId4" cstate="print"/>
          <a:stretch>
            <a:fillRect/>
          </a:stretch>
        </p:blipFill>
        <p:spPr>
          <a:xfrm>
            <a:off x="4003491" y="1990235"/>
            <a:ext cx="3220409" cy="3299322"/>
          </a:xfrm>
          <a:prstGeom prst="rect">
            <a:avLst/>
          </a:prstGeom>
        </p:spPr>
      </p:pic>
    </p:spTree>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Correos institucionales y de concejales.</a:t>
            </a:r>
            <a:endParaRPr lang="es-ES" sz="2000" i="1" dirty="0">
              <a:solidFill>
                <a:schemeClr val="accent5">
                  <a:lumMod val="50000"/>
                </a:schemeClr>
              </a:solidFill>
              <a:latin typeface="Calibri Light" panose="020F0302020204030204"/>
              <a:cs typeface="Calibri Light" panose="020F0302020204030204"/>
            </a:endParaRPr>
          </a:p>
        </p:txBody>
      </p:sp>
      <p:sp>
        <p:nvSpPr>
          <p:cNvPr id="2" name="AutoShape 2" descr="Icono Correo Electrónico Azul PNG transparente - StickPNG"/>
          <p:cNvSpPr>
            <a:spLocks noChangeAspect="1" noChangeArrowheads="1"/>
          </p:cNvSpPr>
          <p:nvPr/>
        </p:nvSpPr>
        <p:spPr bwMode="auto">
          <a:xfrm>
            <a:off x="4419600" y="27051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es-CO"/>
          </a:p>
        </p:txBody>
      </p:sp>
      <p:pic>
        <p:nvPicPr>
          <p:cNvPr id="5" name="Imagen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617388" y="1413651"/>
            <a:ext cx="876994" cy="876994"/>
          </a:xfrm>
          <a:prstGeom prst="rect">
            <a:avLst/>
          </a:prstGeom>
        </p:spPr>
      </p:pic>
      <p:sp>
        <p:nvSpPr>
          <p:cNvPr id="9" name="Título 1"/>
          <p:cNvSpPr txBox="1"/>
          <p:nvPr/>
        </p:nvSpPr>
        <p:spPr>
          <a:xfrm>
            <a:off x="1599156" y="1413651"/>
            <a:ext cx="1646963" cy="876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000" b="1" i="1" dirty="0" err="1">
                <a:solidFill>
                  <a:schemeClr val="accent5">
                    <a:lumMod val="50000"/>
                  </a:schemeClr>
                </a:solidFill>
                <a:latin typeface="Roboto"/>
                <a:cs typeface="Calibri Light" panose="020F0302020204030204"/>
              </a:rPr>
              <a:t>w</a:t>
            </a:r>
            <a:r>
              <a:rPr lang="es-CO" sz="2000" b="1" i="1" dirty="0" err="1" smtClean="0">
                <a:solidFill>
                  <a:schemeClr val="accent5">
                    <a:lumMod val="50000"/>
                  </a:schemeClr>
                </a:solidFill>
                <a:latin typeface="Roboto"/>
                <a:cs typeface="Calibri Light" panose="020F0302020204030204"/>
              </a:rPr>
              <a:t>ebmail</a:t>
            </a:r>
            <a:endParaRPr lang="es-ES" sz="2000" i="1" dirty="0">
              <a:solidFill>
                <a:schemeClr val="accent5">
                  <a:lumMod val="50000"/>
                </a:schemeClr>
              </a:solidFill>
              <a:latin typeface="Calibri Light" panose="020F0302020204030204"/>
              <a:cs typeface="Calibri Light" panose="020F0302020204030204"/>
            </a:endParaRPr>
          </a:p>
        </p:txBody>
      </p:sp>
      <p:sp>
        <p:nvSpPr>
          <p:cNvPr id="11" name="Título 1"/>
          <p:cNvSpPr txBox="1"/>
          <p:nvPr/>
        </p:nvSpPr>
        <p:spPr>
          <a:xfrm>
            <a:off x="547570" y="2164232"/>
            <a:ext cx="2367080" cy="876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1200" i="1" dirty="0">
                <a:latin typeface="Roboto"/>
                <a:cs typeface="Calibri Light" panose="020F0302020204030204"/>
              </a:rPr>
              <a:t>Acceso desde el pie de página del sitio del Concejo</a:t>
            </a:r>
            <a:endParaRPr lang="es-ES" sz="2000" i="1" dirty="0">
              <a:latin typeface="Calibri Light" panose="020F0302020204030204"/>
              <a:cs typeface="Calibri Light" panose="020F0302020204030204"/>
            </a:endParaRPr>
          </a:p>
        </p:txBody>
      </p:sp>
      <p:pic>
        <p:nvPicPr>
          <p:cNvPr id="8" name="Imagen 7"/>
          <p:cNvPicPr>
            <a:picLocks noChangeAspect="1"/>
          </p:cNvPicPr>
          <p:nvPr/>
        </p:nvPicPr>
        <p:blipFill rotWithShape="1">
          <a:blip r:embed="rId4" cstate="print"/>
          <a:srcRect l="35296" t="46070" r="33393" b="31188"/>
          <a:stretch>
            <a:fillRect/>
          </a:stretch>
        </p:blipFill>
        <p:spPr>
          <a:xfrm>
            <a:off x="202792" y="3741420"/>
            <a:ext cx="2468018" cy="984182"/>
          </a:xfrm>
          <a:prstGeom prst="rect">
            <a:avLst/>
          </a:prstGeom>
        </p:spPr>
      </p:pic>
      <p:sp>
        <p:nvSpPr>
          <p:cNvPr id="14" name="Flecha: a la derecha 13"/>
          <p:cNvSpPr/>
          <p:nvPr/>
        </p:nvSpPr>
        <p:spPr>
          <a:xfrm rot="8965659">
            <a:off x="1340345" y="3431858"/>
            <a:ext cx="597635" cy="289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1799D5"/>
              </a:solidFill>
            </a:endParaRPr>
          </a:p>
        </p:txBody>
      </p:sp>
      <p:sp>
        <p:nvSpPr>
          <p:cNvPr id="15" name="Título 1"/>
          <p:cNvSpPr txBox="1"/>
          <p:nvPr/>
        </p:nvSpPr>
        <p:spPr>
          <a:xfrm>
            <a:off x="3205720" y="1638588"/>
            <a:ext cx="4309904" cy="11817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000" b="1" i="1" dirty="0">
                <a:latin typeface="Roboto"/>
                <a:cs typeface="Calibri Light" panose="020F0302020204030204"/>
              </a:rPr>
              <a:t>Formato de correo para concejales:</a:t>
            </a:r>
          </a:p>
          <a:p>
            <a:r>
              <a:rPr lang="es-CO" sz="1200" i="1" dirty="0">
                <a:solidFill>
                  <a:schemeClr val="accent5">
                    <a:lumMod val="50000"/>
                  </a:schemeClr>
                </a:solidFill>
                <a:latin typeface="Roboto"/>
                <a:cs typeface="Calibri Light" panose="020F0302020204030204"/>
                <a:hlinkClick r:id="rId5"/>
              </a:rPr>
              <a:t>primernombreprimerapellido@concejodebello.gov.co</a:t>
            </a:r>
            <a:endParaRPr lang="es-CO" sz="1200" i="1" dirty="0">
              <a:solidFill>
                <a:schemeClr val="accent5">
                  <a:lumMod val="50000"/>
                </a:schemeClr>
              </a:solidFill>
              <a:latin typeface="Roboto"/>
              <a:cs typeface="Calibri Light" panose="020F0302020204030204"/>
            </a:endParaRPr>
          </a:p>
          <a:p>
            <a:endParaRPr lang="es-CO" sz="1200" b="1" i="1" dirty="0">
              <a:solidFill>
                <a:schemeClr val="accent5">
                  <a:lumMod val="50000"/>
                </a:schemeClr>
              </a:solidFill>
              <a:latin typeface="Roboto"/>
              <a:cs typeface="Calibri Light" panose="020F0302020204030204"/>
            </a:endParaRPr>
          </a:p>
          <a:p>
            <a:r>
              <a:rPr lang="es-CO" sz="2000" b="1" i="1" dirty="0">
                <a:latin typeface="Roboto"/>
                <a:cs typeface="Calibri Light" panose="020F0302020204030204"/>
              </a:rPr>
              <a:t>Ejemplo: </a:t>
            </a:r>
          </a:p>
          <a:p>
            <a:r>
              <a:rPr lang="es-CO" sz="1200" i="1" dirty="0">
                <a:solidFill>
                  <a:schemeClr val="accent5">
                    <a:lumMod val="50000"/>
                  </a:schemeClr>
                </a:solidFill>
                <a:latin typeface="Roboto"/>
                <a:cs typeface="Calibri Light" panose="020F0302020204030204"/>
                <a:hlinkClick r:id="rId6"/>
              </a:rPr>
              <a:t>gabrielgiraldo@concejodebello.gov.co</a:t>
            </a:r>
            <a:r>
              <a:rPr lang="es-CO" sz="1200" i="1" dirty="0">
                <a:solidFill>
                  <a:schemeClr val="accent5">
                    <a:lumMod val="50000"/>
                  </a:schemeClr>
                </a:solidFill>
                <a:latin typeface="Roboto"/>
                <a:cs typeface="Calibri Light" panose="020F0302020204030204"/>
              </a:rPr>
              <a:t> </a:t>
            </a:r>
            <a:endParaRPr lang="es-CO" sz="1200" b="1" i="1" dirty="0">
              <a:solidFill>
                <a:schemeClr val="accent5">
                  <a:lumMod val="50000"/>
                </a:schemeClr>
              </a:solidFill>
              <a:latin typeface="Roboto"/>
              <a:cs typeface="Calibri Light" panose="020F0302020204030204"/>
            </a:endParaRPr>
          </a:p>
          <a:p>
            <a:endParaRPr lang="es-CO" sz="1200" b="1" i="1" dirty="0">
              <a:solidFill>
                <a:schemeClr val="accent5">
                  <a:lumMod val="50000"/>
                </a:schemeClr>
              </a:solidFill>
              <a:latin typeface="Roboto"/>
              <a:cs typeface="Calibri Light" panose="020F0302020204030204"/>
            </a:endParaRPr>
          </a:p>
        </p:txBody>
      </p:sp>
      <p:sp>
        <p:nvSpPr>
          <p:cNvPr id="16" name="Título 1"/>
          <p:cNvSpPr txBox="1"/>
          <p:nvPr/>
        </p:nvSpPr>
        <p:spPr>
          <a:xfrm>
            <a:off x="3114677" y="3180655"/>
            <a:ext cx="6797622" cy="20485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800" b="1" i="1" dirty="0">
                <a:latin typeface="Roboto"/>
                <a:cs typeface="Calibri Light" panose="020F0302020204030204"/>
              </a:rPr>
              <a:t>Correo institucional para </a:t>
            </a:r>
            <a:endParaRPr lang="es-CO" sz="1800" b="1" i="1" dirty="0" smtClean="0">
              <a:latin typeface="Roboto"/>
              <a:cs typeface="Calibri Light" panose="020F0302020204030204"/>
            </a:endParaRPr>
          </a:p>
          <a:p>
            <a:r>
              <a:rPr lang="es-CO" sz="1800" b="1" i="1" dirty="0" smtClean="0">
                <a:latin typeface="Roboto"/>
                <a:cs typeface="Calibri Light" panose="020F0302020204030204"/>
              </a:rPr>
              <a:t>las </a:t>
            </a:r>
            <a:r>
              <a:rPr lang="es-CO" sz="1800" b="1" i="1" dirty="0">
                <a:latin typeface="Roboto"/>
                <a:cs typeface="Calibri Light" panose="020F0302020204030204"/>
              </a:rPr>
              <a:t>dependencias del Concejo</a:t>
            </a:r>
          </a:p>
          <a:p>
            <a:endParaRPr lang="es-CO" sz="1200" b="1" dirty="0">
              <a:solidFill>
                <a:srgbClr val="0563C1"/>
              </a:solidFill>
              <a:latin typeface="Roboto"/>
              <a:cs typeface="Calibri Light" panose="020F0302020204030204"/>
              <a:hlinkClick r:id="rId7"/>
            </a:endParaRPr>
          </a:p>
          <a:p>
            <a:r>
              <a:rPr lang="es-CO" sz="1200" i="1" dirty="0">
                <a:solidFill>
                  <a:srgbClr val="0563C1"/>
                </a:solidFill>
                <a:latin typeface="Roboto"/>
                <a:cs typeface="Calibri Light" panose="020F0302020204030204"/>
                <a:hlinkClick r:id="rId7"/>
              </a:rPr>
              <a:t>info@concejodebello.gov.co</a:t>
            </a:r>
            <a:endParaRPr lang="es-CO" sz="1200" i="1" dirty="0">
              <a:solidFill>
                <a:srgbClr val="0563C1"/>
              </a:solidFill>
              <a:latin typeface="Roboto"/>
              <a:cs typeface="Calibri Light" panose="020F0302020204030204"/>
            </a:endParaRPr>
          </a:p>
          <a:p>
            <a:r>
              <a:rPr lang="es-CO" sz="1200" i="1" dirty="0">
                <a:solidFill>
                  <a:srgbClr val="0563C1"/>
                </a:solidFill>
                <a:latin typeface="Roboto"/>
                <a:cs typeface="Calibri Light" panose="020F0302020204030204"/>
                <a:hlinkClick r:id="rId7"/>
              </a:rPr>
              <a:t>notificaciones.judiciales</a:t>
            </a:r>
            <a:r>
              <a:rPr lang="es-CO" sz="1200" i="1" dirty="0">
                <a:solidFill>
                  <a:schemeClr val="accent5">
                    <a:lumMod val="50000"/>
                  </a:schemeClr>
                </a:solidFill>
                <a:latin typeface="Roboto"/>
                <a:cs typeface="Calibri Light" panose="020F0302020204030204"/>
                <a:hlinkClick r:id="rId7"/>
              </a:rPr>
              <a:t>@concejodebello.gov.co</a:t>
            </a:r>
            <a:endParaRPr lang="es-CO" sz="1200" i="1" dirty="0">
              <a:solidFill>
                <a:schemeClr val="accent5">
                  <a:lumMod val="50000"/>
                </a:schemeClr>
              </a:solidFill>
              <a:latin typeface="Roboto"/>
              <a:cs typeface="Calibri Light" panose="020F0302020204030204"/>
            </a:endParaRPr>
          </a:p>
          <a:p>
            <a:r>
              <a:rPr lang="es-CO" sz="1200" i="1" dirty="0">
                <a:solidFill>
                  <a:schemeClr val="accent5">
                    <a:lumMod val="50000"/>
                  </a:schemeClr>
                </a:solidFill>
                <a:latin typeface="Roboto"/>
                <a:cs typeface="Calibri Light" panose="020F0302020204030204"/>
                <a:hlinkClick r:id="rId7"/>
              </a:rPr>
              <a:t>comunicaciones@concejodebello.gov.co</a:t>
            </a:r>
            <a:endParaRPr lang="es-CO" sz="1200" i="1" dirty="0">
              <a:solidFill>
                <a:schemeClr val="accent5">
                  <a:lumMod val="50000"/>
                </a:schemeClr>
              </a:solidFill>
              <a:latin typeface="Roboto"/>
              <a:cs typeface="Calibri Light" panose="020F0302020204030204"/>
            </a:endParaRPr>
          </a:p>
          <a:p>
            <a:r>
              <a:rPr lang="es-CO" sz="1200" i="1" dirty="0">
                <a:solidFill>
                  <a:schemeClr val="accent5">
                    <a:lumMod val="50000"/>
                  </a:schemeClr>
                </a:solidFill>
                <a:latin typeface="Roboto"/>
                <a:cs typeface="Calibri Light" panose="020F0302020204030204"/>
                <a:hlinkClick r:id="rId8"/>
              </a:rPr>
              <a:t>presidencia@concejodebello.gov.co</a:t>
            </a:r>
            <a:r>
              <a:rPr lang="es-CO" sz="1200" i="1" dirty="0">
                <a:solidFill>
                  <a:schemeClr val="accent5">
                    <a:lumMod val="50000"/>
                  </a:schemeClr>
                </a:solidFill>
                <a:latin typeface="Roboto"/>
                <a:cs typeface="Calibri Light" panose="020F0302020204030204"/>
              </a:rPr>
              <a:t> </a:t>
            </a:r>
          </a:p>
          <a:p>
            <a:r>
              <a:rPr lang="es-CO" sz="1200" i="1" dirty="0">
                <a:solidFill>
                  <a:schemeClr val="accent5">
                    <a:lumMod val="50000"/>
                  </a:schemeClr>
                </a:solidFill>
                <a:latin typeface="Roboto"/>
                <a:cs typeface="Calibri Light" panose="020F0302020204030204"/>
                <a:hlinkClick r:id="rId9"/>
              </a:rPr>
              <a:t>secretaria@concejodebello.gov.co</a:t>
            </a:r>
            <a:r>
              <a:rPr lang="es-CO" sz="1200" i="1" dirty="0">
                <a:solidFill>
                  <a:schemeClr val="accent5">
                    <a:lumMod val="50000"/>
                  </a:schemeClr>
                </a:solidFill>
                <a:latin typeface="Roboto"/>
                <a:cs typeface="Calibri Light" panose="020F0302020204030204"/>
              </a:rPr>
              <a:t> </a:t>
            </a:r>
          </a:p>
          <a:p>
            <a:r>
              <a:rPr lang="es-CO" sz="1200" i="1" dirty="0">
                <a:solidFill>
                  <a:schemeClr val="accent5">
                    <a:lumMod val="50000"/>
                  </a:schemeClr>
                </a:solidFill>
                <a:latin typeface="Roboto"/>
                <a:cs typeface="Calibri Light" panose="020F0302020204030204"/>
                <a:hlinkClick r:id="rId10"/>
              </a:rPr>
              <a:t>gestiondocumental@concejodebello.gov.co</a:t>
            </a:r>
            <a:r>
              <a:rPr lang="es-CO" sz="1200" i="1" dirty="0">
                <a:solidFill>
                  <a:schemeClr val="accent5">
                    <a:lumMod val="50000"/>
                  </a:schemeClr>
                </a:solidFill>
                <a:latin typeface="Roboto"/>
                <a:cs typeface="Calibri Light" panose="020F0302020204030204"/>
              </a:rPr>
              <a:t> </a:t>
            </a:r>
          </a:p>
          <a:p>
            <a:endParaRPr lang="es-CO" sz="1200" i="1" dirty="0">
              <a:solidFill>
                <a:schemeClr val="accent5">
                  <a:lumMod val="50000"/>
                </a:schemeClr>
              </a:solidFill>
              <a:latin typeface="Roboto"/>
              <a:cs typeface="Calibri Light" panose="020F0302020204030204"/>
            </a:endParaRPr>
          </a:p>
          <a:p>
            <a:endParaRPr lang="es-CO" sz="1200" b="1" i="1" dirty="0">
              <a:solidFill>
                <a:schemeClr val="accent5">
                  <a:lumMod val="50000"/>
                </a:schemeClr>
              </a:solidFill>
              <a:latin typeface="Roboto"/>
              <a:cs typeface="Calibri Light" panose="020F0302020204030204"/>
            </a:endParaRPr>
          </a:p>
          <a:p>
            <a:endParaRPr lang="es-CO" sz="1200" b="1" i="1" dirty="0">
              <a:solidFill>
                <a:schemeClr val="accent5">
                  <a:lumMod val="50000"/>
                </a:schemeClr>
              </a:solidFill>
              <a:latin typeface="Roboto"/>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0"/>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Actualización </a:t>
            </a:r>
            <a:r>
              <a:rPr lang="es-CO" sz="1200" i="1" dirty="0" err="1">
                <a:solidFill>
                  <a:schemeClr val="accent5">
                    <a:lumMod val="50000"/>
                  </a:schemeClr>
                </a:solidFill>
                <a:latin typeface="Roboto"/>
                <a:cs typeface="Calibri Light" panose="020F0302020204030204"/>
              </a:rPr>
              <a:t>hosting</a:t>
            </a:r>
            <a:r>
              <a:rPr lang="es-CO" sz="1200" i="1" dirty="0">
                <a:solidFill>
                  <a:schemeClr val="accent5">
                    <a:lumMod val="50000"/>
                  </a:schemeClr>
                </a:solidFill>
                <a:latin typeface="Roboto"/>
                <a:cs typeface="Calibri Light" panose="020F0302020204030204"/>
              </a:rPr>
              <a:t> a paquete </a:t>
            </a:r>
            <a:r>
              <a:rPr lang="es-CO" sz="1200" i="1" dirty="0" err="1" smtClean="0">
                <a:solidFill>
                  <a:schemeClr val="accent5">
                    <a:lumMod val="50000"/>
                  </a:schemeClr>
                </a:solidFill>
                <a:latin typeface="Roboto"/>
                <a:cs typeface="Calibri Light" panose="020F0302020204030204"/>
              </a:rPr>
              <a:t>cloud</a:t>
            </a:r>
            <a:r>
              <a:rPr lang="es-CO" sz="1200" i="1" dirty="0" smtClean="0">
                <a:solidFill>
                  <a:schemeClr val="accent5">
                    <a:lumMod val="50000"/>
                  </a:schemeClr>
                </a:solidFill>
                <a:latin typeface="Roboto"/>
                <a:cs typeface="Calibri Light" panose="020F0302020204030204"/>
              </a:rPr>
              <a:t> (nube) </a:t>
            </a:r>
            <a:endParaRPr lang="es-ES" sz="2000" i="1" dirty="0">
              <a:solidFill>
                <a:schemeClr val="accent5">
                  <a:lumMod val="50000"/>
                </a:schemeClr>
              </a:solidFill>
              <a:latin typeface="Calibri Light" panose="020F0302020204030204"/>
              <a:cs typeface="Calibri Light" panose="020F0302020204030204"/>
            </a:endParaRPr>
          </a:p>
        </p:txBody>
      </p:sp>
      <p:sp>
        <p:nvSpPr>
          <p:cNvPr id="7" name="CuadroTexto 6"/>
          <p:cNvSpPr txBox="1"/>
          <p:nvPr/>
        </p:nvSpPr>
        <p:spPr>
          <a:xfrm>
            <a:off x="-746837" y="1315964"/>
            <a:ext cx="4602480" cy="369332"/>
          </a:xfrm>
          <a:prstGeom prst="rect">
            <a:avLst/>
          </a:prstGeom>
          <a:noFill/>
        </p:spPr>
        <p:txBody>
          <a:bodyPr wrap="square">
            <a:spAutoFit/>
          </a:bodyPr>
          <a:lstStyle/>
          <a:p>
            <a:pPr algn="ctr"/>
            <a:r>
              <a:rPr lang="es-CO" b="1" i="0" dirty="0">
                <a:solidFill>
                  <a:srgbClr val="1D1E20"/>
                </a:solidFill>
                <a:effectLst/>
                <a:latin typeface="DM Sans"/>
              </a:rPr>
              <a:t>Cloud Hosting</a:t>
            </a:r>
          </a:p>
        </p:txBody>
      </p:sp>
      <p:pic>
        <p:nvPicPr>
          <p:cNvPr id="5" name="Imagen 4"/>
          <p:cNvPicPr>
            <a:picLocks noChangeAspect="1"/>
          </p:cNvPicPr>
          <p:nvPr/>
        </p:nvPicPr>
        <p:blipFill>
          <a:blip r:embed="rId3" cstate="print"/>
          <a:stretch>
            <a:fillRect/>
          </a:stretch>
        </p:blipFill>
        <p:spPr>
          <a:xfrm>
            <a:off x="533246" y="1738085"/>
            <a:ext cx="2042314" cy="3662080"/>
          </a:xfrm>
          <a:prstGeom prst="rect">
            <a:avLst/>
          </a:prstGeom>
        </p:spPr>
      </p:pic>
      <p:sp>
        <p:nvSpPr>
          <p:cNvPr id="11" name="CuadroTexto 10"/>
          <p:cNvSpPr txBox="1"/>
          <p:nvPr/>
        </p:nvSpPr>
        <p:spPr>
          <a:xfrm>
            <a:off x="3224118" y="1900002"/>
            <a:ext cx="5334378" cy="2564100"/>
          </a:xfrm>
          <a:prstGeom prst="rect">
            <a:avLst/>
          </a:prstGeom>
          <a:noFill/>
        </p:spPr>
        <p:txBody>
          <a:bodyPr wrap="square">
            <a:spAutoFit/>
          </a:bodyPr>
          <a:lstStyle/>
          <a:p>
            <a:pPr>
              <a:lnSpc>
                <a:spcPct val="107000"/>
              </a:lnSpc>
              <a:spcAft>
                <a:spcPts val="800"/>
              </a:spcAft>
            </a:pPr>
            <a:r>
              <a:rPr lang="es-ES" sz="1800" b="1" dirty="0">
                <a:effectLst/>
                <a:latin typeface="Calibri" panose="020F0502020204030204" charset="0"/>
                <a:ea typeface="Calibri" panose="020F0502020204030204" charset="0"/>
                <a:cs typeface="Times New Roman" panose="02020603050405020304" pitchFamily="18" charset="0"/>
              </a:rPr>
              <a:t>Las mejoras más importantes de este nuevo servicio respecto al anterior son</a:t>
            </a:r>
            <a:r>
              <a:rPr lang="es-ES" sz="1800" dirty="0">
                <a:effectLst/>
                <a:latin typeface="Calibri" panose="020F0502020204030204" charset="0"/>
                <a:ea typeface="Calibri" panose="020F0502020204030204" charset="0"/>
                <a:cs typeface="Times New Roman" panose="02020603050405020304" pitchFamily="18" charset="0"/>
              </a:rPr>
              <a:t>: </a:t>
            </a:r>
            <a:endParaRPr lang="es-CO" sz="1800" dirty="0">
              <a:effectLst/>
              <a:latin typeface="Calibri" panose="020F0502020204030204" charset="0"/>
              <a:ea typeface="Calibri" panose="020F0502020204030204" charset="0"/>
              <a:cs typeface="Times New Roman" panose="02020603050405020304" pitchFamily="18" charset="0"/>
            </a:endParaRPr>
          </a:p>
          <a:p>
            <a:pPr>
              <a:lnSpc>
                <a:spcPct val="107000"/>
              </a:lnSpc>
              <a:spcAft>
                <a:spcPts val="800"/>
              </a:spcAft>
            </a:pPr>
            <a:r>
              <a:rPr lang="es-ES" sz="1800" dirty="0">
                <a:effectLst/>
                <a:latin typeface="Calibri" panose="020F0502020204030204" charset="0"/>
                <a:ea typeface="Calibri" panose="020F0502020204030204" charset="0"/>
                <a:cs typeface="Times New Roman" panose="02020603050405020304" pitchFamily="18" charset="0"/>
              </a:rPr>
              <a:t>1. Mayor capacidad en capacidad de almacenamiento (Espacio en disco)</a:t>
            </a:r>
            <a:endParaRPr lang="es-CO" sz="1800" dirty="0">
              <a:effectLst/>
              <a:latin typeface="Calibri" panose="020F0502020204030204" charset="0"/>
              <a:ea typeface="Calibri" panose="020F0502020204030204" charset="0"/>
              <a:cs typeface="Times New Roman" panose="02020603050405020304" pitchFamily="18" charset="0"/>
            </a:endParaRPr>
          </a:p>
          <a:p>
            <a:pPr>
              <a:lnSpc>
                <a:spcPct val="107000"/>
              </a:lnSpc>
              <a:spcAft>
                <a:spcPts val="800"/>
              </a:spcAft>
            </a:pPr>
            <a:r>
              <a:rPr lang="es-ES" sz="1800" dirty="0">
                <a:effectLst/>
                <a:latin typeface="Calibri" panose="020F0502020204030204" charset="0"/>
                <a:ea typeface="Calibri" panose="020F0502020204030204" charset="0"/>
                <a:cs typeface="Times New Roman" panose="02020603050405020304" pitchFamily="18" charset="0"/>
              </a:rPr>
              <a:t>2. Mayor capacidad de visitas simultaneas al sitio web</a:t>
            </a:r>
            <a:endParaRPr lang="es-CO" sz="1800" dirty="0">
              <a:effectLst/>
              <a:latin typeface="Calibri" panose="020F0502020204030204" charset="0"/>
              <a:ea typeface="Calibri" panose="020F0502020204030204" charset="0"/>
              <a:cs typeface="Times New Roman" panose="02020603050405020304" pitchFamily="18" charset="0"/>
            </a:endParaRPr>
          </a:p>
          <a:p>
            <a:pPr>
              <a:lnSpc>
                <a:spcPct val="107000"/>
              </a:lnSpc>
              <a:spcAft>
                <a:spcPts val="800"/>
              </a:spcAft>
            </a:pPr>
            <a:r>
              <a:rPr lang="es-ES" sz="1800" dirty="0">
                <a:effectLst/>
                <a:latin typeface="Calibri" panose="020F0502020204030204" charset="0"/>
                <a:ea typeface="Calibri" panose="020F0502020204030204" charset="0"/>
                <a:cs typeface="Times New Roman" panose="02020603050405020304" pitchFamily="18" charset="0"/>
              </a:rPr>
              <a:t>3. Más rápido y seguro</a:t>
            </a:r>
            <a:endParaRPr lang="es-CO" sz="1800" dirty="0">
              <a:effectLst/>
              <a:latin typeface="Calibri" panose="020F0502020204030204" charset="0"/>
              <a:ea typeface="Calibri" panose="020F0502020204030204" charset="0"/>
              <a:cs typeface="Times New Roman" panose="02020603050405020304" pitchFamily="18" charset="0"/>
            </a:endParaRPr>
          </a:p>
          <a:p>
            <a:pPr>
              <a:lnSpc>
                <a:spcPct val="107000"/>
              </a:lnSpc>
              <a:spcAft>
                <a:spcPts val="800"/>
              </a:spcAft>
            </a:pPr>
            <a:r>
              <a:rPr lang="es-ES" sz="1800" dirty="0">
                <a:effectLst/>
                <a:latin typeface="Calibri" panose="020F0502020204030204" charset="0"/>
                <a:ea typeface="Calibri" panose="020F0502020204030204" charset="0"/>
                <a:cs typeface="Times New Roman" panose="02020603050405020304" pitchFamily="18" charset="0"/>
              </a:rPr>
              <a:t>5. soporte 24/7 </a:t>
            </a:r>
            <a:endParaRPr lang="es-CO" sz="1800" dirty="0">
              <a:effectLst/>
              <a:latin typeface="Calibri" panose="020F0502020204030204" charset="0"/>
              <a:ea typeface="Calibri" panose="020F050202020403020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218850" y="0"/>
            <a:ext cx="9362850" cy="5842623"/>
          </a:xfrm>
        </p:spPr>
      </p:pic>
      <p:pic>
        <p:nvPicPr>
          <p:cNvPr id="5" name="Imagen 5" descr="Imagen que contiene persona, ventana, frente, foto&#10;&#10;Descripción generada automáticamente"/>
          <p:cNvPicPr>
            <a:picLocks noChangeAspect="1"/>
          </p:cNvPicPr>
          <p:nvPr/>
        </p:nvPicPr>
        <p:blipFill>
          <a:blip r:embed="rId3" cstate="print"/>
          <a:stretch>
            <a:fillRect/>
          </a:stretch>
        </p:blipFill>
        <p:spPr>
          <a:xfrm>
            <a:off x="5349049" y="1680126"/>
            <a:ext cx="3376042" cy="2251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uadroTexto 9"/>
          <p:cNvSpPr txBox="1"/>
          <p:nvPr/>
        </p:nvSpPr>
        <p:spPr>
          <a:xfrm>
            <a:off x="924934" y="1325832"/>
            <a:ext cx="40438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dirty="0">
                <a:solidFill>
                  <a:schemeClr val="bg1"/>
                </a:solidFill>
              </a:rPr>
              <a:t>De acuerdo con lo anterior, se obtuvo </a:t>
            </a:r>
            <a:r>
              <a:rPr lang="es-CO" b="1" dirty="0">
                <a:solidFill>
                  <a:schemeClr val="bg1"/>
                </a:solidFill>
              </a:rPr>
              <a:t>un porcentaje de cumplimiento del Plan de Acción </a:t>
            </a:r>
            <a:r>
              <a:rPr lang="es-CO" dirty="0">
                <a:solidFill>
                  <a:schemeClr val="bg1"/>
                </a:solidFill>
              </a:rPr>
              <a:t>de:</a:t>
            </a:r>
          </a:p>
        </p:txBody>
      </p:sp>
      <p:sp>
        <p:nvSpPr>
          <p:cNvPr id="14" name="CuadroTexto 9"/>
          <p:cNvSpPr txBox="1"/>
          <p:nvPr/>
        </p:nvSpPr>
        <p:spPr>
          <a:xfrm>
            <a:off x="982445" y="3169008"/>
            <a:ext cx="40438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es-CO" dirty="0">
                <a:solidFill>
                  <a:schemeClr val="bg1"/>
                </a:solidFill>
              </a:rPr>
              <a:t>L</a:t>
            </a:r>
            <a:r>
              <a:rPr lang="es-CO" dirty="0" smtClean="0">
                <a:solidFill>
                  <a:schemeClr val="bg1"/>
                </a:solidFill>
              </a:rPr>
              <a:t>o </a:t>
            </a:r>
            <a:r>
              <a:rPr lang="es-CO" dirty="0">
                <a:solidFill>
                  <a:schemeClr val="bg1"/>
                </a:solidFill>
              </a:rPr>
              <a:t>cual para el año 2020, es un excelente resultado, ya que la crisis presentada por el </a:t>
            </a:r>
            <a:r>
              <a:rPr lang="es-CO" b="1" dirty="0">
                <a:solidFill>
                  <a:schemeClr val="bg1"/>
                </a:solidFill>
              </a:rPr>
              <a:t>COVID 19</a:t>
            </a:r>
            <a:r>
              <a:rPr lang="es-CO" dirty="0">
                <a:solidFill>
                  <a:schemeClr val="bg1"/>
                </a:solidFill>
              </a:rPr>
              <a:t>, como se ampliará más adelante, incidió tanto en la gestión misional como en la gestión administrativa.</a:t>
            </a:r>
          </a:p>
        </p:txBody>
      </p:sp>
      <p:sp>
        <p:nvSpPr>
          <p:cNvPr id="16" name="15 CuadroTexto"/>
          <p:cNvSpPr txBox="1"/>
          <p:nvPr/>
        </p:nvSpPr>
        <p:spPr>
          <a:xfrm>
            <a:off x="1406106" y="2173857"/>
            <a:ext cx="2527541" cy="891540"/>
          </a:xfrm>
          <a:prstGeom prst="rect">
            <a:avLst/>
          </a:prstGeom>
          <a:noFill/>
        </p:spPr>
        <p:txBody>
          <a:bodyPr wrap="square" rtlCol="0">
            <a:spAutoFit/>
          </a:bodyPr>
          <a:lstStyle/>
          <a:p>
            <a:pPr algn="ctr"/>
            <a:r>
              <a:rPr lang="es-CO" sz="5200" b="1" i="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98,5</a:t>
            </a:r>
            <a:endParaRPr lang="es-CO" sz="5200" b="1" i="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19 CuadroTexto"/>
          <p:cNvSpPr txBox="1"/>
          <p:nvPr/>
        </p:nvSpPr>
        <p:spPr>
          <a:xfrm>
            <a:off x="3295289" y="2346384"/>
            <a:ext cx="1017917" cy="1015663"/>
          </a:xfrm>
          <a:prstGeom prst="rect">
            <a:avLst/>
          </a:prstGeom>
          <a:noFill/>
        </p:spPr>
        <p:txBody>
          <a:bodyPr wrap="square" rtlCol="0">
            <a:spAutoFit/>
          </a:bodyPr>
          <a:lstStyle/>
          <a:p>
            <a:r>
              <a:rPr lang="es-CO" sz="60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CO"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10 Rectángulo"/>
          <p:cNvSpPr/>
          <p:nvPr/>
        </p:nvSpPr>
        <p:spPr>
          <a:xfrm>
            <a:off x="724618" y="310551"/>
            <a:ext cx="7694763" cy="1015663"/>
          </a:xfrm>
          <a:prstGeom prst="rect">
            <a:avLst/>
          </a:prstGeom>
        </p:spPr>
        <p:txBody>
          <a:bodyPr wrap="square">
            <a:spAutoFit/>
          </a:bodyPr>
          <a:lstStyle/>
          <a:p>
            <a:r>
              <a:rPr lang="es-CO" sz="2400" b="1" i="1" dirty="0">
                <a:solidFill>
                  <a:schemeClr val="bg1"/>
                </a:solidFill>
                <a:latin typeface="Roboto"/>
                <a:cs typeface="Calibri Light" panose="020F0302020204030204"/>
              </a:rPr>
              <a:t>CUMPLIMINETO DEL PLAN DE ACCIÓN</a:t>
            </a:r>
          </a:p>
          <a:p>
            <a:r>
              <a:rPr lang="es-CO" i="1" dirty="0">
                <a:solidFill>
                  <a:schemeClr val="bg1"/>
                </a:solidFill>
                <a:latin typeface="Roboto"/>
                <a:cs typeface="Calibri Light" panose="020F0302020204030204"/>
              </a:rPr>
              <a:t>Concejo Municipal de Bello 2020 </a:t>
            </a:r>
            <a:r>
              <a:rPr lang="es-CO" sz="3200" b="1" i="1" dirty="0">
                <a:solidFill>
                  <a:schemeClr val="bg1"/>
                </a:solidFill>
                <a:latin typeface="Roboto"/>
                <a:cs typeface="Calibri Light" panose="020F0302020204030204"/>
              </a:rPr>
              <a:t/>
            </a:r>
            <a:br>
              <a:rPr lang="es-CO" sz="3200" b="1" i="1" dirty="0">
                <a:solidFill>
                  <a:schemeClr val="bg1"/>
                </a:solidFill>
                <a:latin typeface="Roboto"/>
                <a:cs typeface="Calibri Light" panose="020F0302020204030204"/>
              </a:rPr>
            </a:br>
            <a:endParaRPr lang="es-CO" dirty="0">
              <a:solidFill>
                <a:schemeClr val="bg1"/>
              </a:solidFill>
            </a:endParaRPr>
          </a:p>
        </p:txBody>
      </p:sp>
    </p:spTree>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a:solidFill>
                  <a:schemeClr val="accent5">
                    <a:lumMod val="50000"/>
                  </a:schemeClr>
                </a:solidFill>
                <a:latin typeface="Roboto"/>
                <a:cs typeface="Calibri Light" panose="020F0302020204030204"/>
              </a:rPr>
              <a:t>FORTALECIMIENTO INSTITUCIONAL 2020</a:t>
            </a:r>
            <a:br>
              <a:rPr lang="es-CO" sz="2000" b="1" i="1" dirty="0">
                <a:solidFill>
                  <a:schemeClr val="accent5">
                    <a:lumMod val="50000"/>
                  </a:schemeClr>
                </a:solidFill>
                <a:latin typeface="Roboto"/>
                <a:cs typeface="Calibri Light" panose="020F0302020204030204"/>
              </a:rPr>
            </a:br>
            <a:r>
              <a:rPr lang="es-CO" sz="1200" i="1" dirty="0">
                <a:solidFill>
                  <a:schemeClr val="accent5">
                    <a:lumMod val="50000"/>
                  </a:schemeClr>
                </a:solidFill>
                <a:latin typeface="Roboto"/>
                <a:cs typeface="Calibri Light" panose="020F0302020204030204"/>
              </a:rPr>
              <a:t>Cumplimiento del índice de transparencia medido por </a:t>
            </a:r>
            <a:r>
              <a:rPr lang="es-CO" sz="1200" i="1" dirty="0" smtClean="0">
                <a:solidFill>
                  <a:schemeClr val="accent5">
                    <a:lumMod val="50000"/>
                  </a:schemeClr>
                </a:solidFill>
                <a:latin typeface="Roboto"/>
                <a:cs typeface="Calibri Light" panose="020F0302020204030204"/>
              </a:rPr>
              <a:t>La </a:t>
            </a:r>
            <a:r>
              <a:rPr lang="es-CO" sz="1200" i="1" dirty="0">
                <a:solidFill>
                  <a:schemeClr val="accent5">
                    <a:lumMod val="50000"/>
                  </a:schemeClr>
                </a:solidFill>
                <a:latin typeface="Roboto"/>
                <a:cs typeface="Calibri Light" panose="020F0302020204030204"/>
              </a:rPr>
              <a:t>P</a:t>
            </a:r>
            <a:r>
              <a:rPr lang="es-CO" sz="1200" i="1" dirty="0" smtClean="0">
                <a:solidFill>
                  <a:schemeClr val="accent5">
                    <a:lumMod val="50000"/>
                  </a:schemeClr>
                </a:solidFill>
                <a:latin typeface="Roboto"/>
                <a:cs typeface="Calibri Light" panose="020F0302020204030204"/>
              </a:rPr>
              <a:t>rocuraduría </a:t>
            </a:r>
            <a:r>
              <a:rPr lang="es-CO" sz="1200" i="1" dirty="0">
                <a:solidFill>
                  <a:schemeClr val="accent5">
                    <a:lumMod val="50000"/>
                  </a:schemeClr>
                </a:solidFill>
                <a:latin typeface="Roboto"/>
                <a:cs typeface="Calibri Light" panose="020F0302020204030204"/>
              </a:rPr>
              <a:t>G</a:t>
            </a:r>
            <a:r>
              <a:rPr lang="es-CO" sz="1200" i="1" dirty="0" smtClean="0">
                <a:solidFill>
                  <a:schemeClr val="accent5">
                    <a:lumMod val="50000"/>
                  </a:schemeClr>
                </a:solidFill>
                <a:latin typeface="Roboto"/>
                <a:cs typeface="Calibri Light" panose="020F0302020204030204"/>
              </a:rPr>
              <a:t>eneral </a:t>
            </a:r>
            <a:r>
              <a:rPr lang="es-CO" sz="1200" i="1" dirty="0">
                <a:solidFill>
                  <a:schemeClr val="accent5">
                    <a:lumMod val="50000"/>
                  </a:schemeClr>
                </a:solidFill>
                <a:latin typeface="Roboto"/>
                <a:cs typeface="Calibri Light" panose="020F0302020204030204"/>
              </a:rPr>
              <a:t>de la </a:t>
            </a:r>
            <a:r>
              <a:rPr lang="es-CO" sz="1200" i="1" dirty="0" smtClean="0">
                <a:solidFill>
                  <a:schemeClr val="accent5">
                    <a:lumMod val="50000"/>
                  </a:schemeClr>
                </a:solidFill>
                <a:latin typeface="Roboto"/>
                <a:cs typeface="Calibri Light" panose="020F0302020204030204"/>
              </a:rPr>
              <a:t>Nación</a:t>
            </a:r>
            <a:endParaRPr lang="es-ES" sz="2000" i="1" dirty="0">
              <a:solidFill>
                <a:schemeClr val="accent5">
                  <a:lumMod val="50000"/>
                </a:schemeClr>
              </a:solidFill>
              <a:latin typeface="Calibri Light" panose="020F0302020204030204"/>
              <a:cs typeface="Calibri Light" panose="020F0302020204030204"/>
            </a:endParaRPr>
          </a:p>
        </p:txBody>
      </p:sp>
      <p:pic>
        <p:nvPicPr>
          <p:cNvPr id="7" name="6 Imagen" descr="WhatsApp Image 2020-11-25 at 08.23.50.jpeg"/>
          <p:cNvPicPr>
            <a:picLocks noChangeAspect="1"/>
          </p:cNvPicPr>
          <p:nvPr/>
        </p:nvPicPr>
        <p:blipFill>
          <a:blip r:embed="rId3" cstate="print"/>
          <a:stretch>
            <a:fillRect/>
          </a:stretch>
        </p:blipFill>
        <p:spPr>
          <a:xfrm>
            <a:off x="1120140" y="2054066"/>
            <a:ext cx="5943600" cy="2461022"/>
          </a:xfrm>
          <a:prstGeom prst="rect">
            <a:avLst/>
          </a:prstGeom>
        </p:spPr>
      </p:pic>
      <p:cxnSp>
        <p:nvCxnSpPr>
          <p:cNvPr id="11" name="10 Conector recto de flecha"/>
          <p:cNvCxnSpPr/>
          <p:nvPr/>
        </p:nvCxnSpPr>
        <p:spPr>
          <a:xfrm>
            <a:off x="6720840" y="3931920"/>
            <a:ext cx="130302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flipV="1">
            <a:off x="6926580" y="3162300"/>
            <a:ext cx="1272540" cy="274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8115300" y="2727960"/>
            <a:ext cx="524503" cy="369332"/>
          </a:xfrm>
          <a:prstGeom prst="rect">
            <a:avLst/>
          </a:prstGeom>
          <a:noFill/>
        </p:spPr>
        <p:txBody>
          <a:bodyPr wrap="none" rtlCol="0">
            <a:spAutoFit/>
          </a:bodyPr>
          <a:lstStyle/>
          <a:p>
            <a:r>
              <a:rPr lang="es-CO" u="sng" dirty="0" smtClean="0"/>
              <a:t>47</a:t>
            </a:r>
            <a:r>
              <a:rPr lang="es-CO" dirty="0" smtClean="0"/>
              <a:t>  </a:t>
            </a:r>
            <a:endParaRPr lang="es-CO" dirty="0"/>
          </a:p>
        </p:txBody>
      </p:sp>
      <p:sp>
        <p:nvSpPr>
          <p:cNvPr id="16" name="15 Rectángulo"/>
          <p:cNvSpPr/>
          <p:nvPr/>
        </p:nvSpPr>
        <p:spPr>
          <a:xfrm>
            <a:off x="8129459" y="4227314"/>
            <a:ext cx="418704" cy="369332"/>
          </a:xfrm>
          <a:prstGeom prst="rect">
            <a:avLst/>
          </a:prstGeom>
        </p:spPr>
        <p:txBody>
          <a:bodyPr wrap="none">
            <a:spAutoFit/>
          </a:bodyPr>
          <a:lstStyle/>
          <a:p>
            <a:r>
              <a:rPr lang="es-CO" u="sng" dirty="0" smtClean="0"/>
              <a:t>92</a:t>
            </a:r>
            <a:endParaRPr lang="es-CO" u="sng" dirty="0"/>
          </a:p>
        </p:txBody>
      </p:sp>
      <p:sp>
        <p:nvSpPr>
          <p:cNvPr id="17" name="16 CuadroTexto"/>
          <p:cNvSpPr txBox="1"/>
          <p:nvPr/>
        </p:nvSpPr>
        <p:spPr>
          <a:xfrm>
            <a:off x="1805940" y="134874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802699" y="1132255"/>
            <a:ext cx="7571681" cy="646331"/>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rPr>
              <a:t>Esta herramienta se denomina: Índice de Transparencia y Acceso a la Información –ITA. El ITA,</a:t>
            </a:r>
          </a:p>
          <a:p>
            <a:pPr marL="0" marR="0" lvl="0" indent="0" algn="just" defTabSz="914400" rtl="0" eaLnBrk="1" fontAlgn="base" latinLnBrk="0" hangingPunct="1">
              <a:lnSpc>
                <a:spcPct val="100000"/>
              </a:lnSpc>
              <a:spcBef>
                <a:spcPct val="0"/>
              </a:spcBef>
              <a:spcAft>
                <a:spcPct val="0"/>
              </a:spcAft>
              <a:buClrTx/>
              <a:buSzTx/>
              <a:buFontTx/>
              <a:buNone/>
            </a:pPr>
            <a:r>
              <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rPr>
              <a:t> mide exclusivamente el grado de cumplimiento de las obligaciones de publicar </a:t>
            </a:r>
          </a:p>
          <a:p>
            <a:pPr marL="0" marR="0" lvl="0" indent="0" algn="just" defTabSz="914400" rtl="0" eaLnBrk="1" fontAlgn="base" latinLnBrk="0" hangingPunct="1">
              <a:lnSpc>
                <a:spcPct val="100000"/>
              </a:lnSpc>
              <a:spcBef>
                <a:spcPct val="0"/>
              </a:spcBef>
              <a:spcAft>
                <a:spcPct val="0"/>
              </a:spcAft>
              <a:buClrTx/>
              <a:buSzTx/>
              <a:buFontTx/>
              <a:buNone/>
            </a:pPr>
            <a:r>
              <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rPr>
              <a:t>o hacer transparente la información de cada entidad, derivadas de la Ley 1712 de 2014.</a:t>
            </a:r>
            <a:endParaRPr kumimoji="0" lang="es-CO" sz="1800" i="0" u="none" strike="noStrike" cap="none" normalizeH="0" baseline="0" dirty="0" smtClean="0">
              <a:ln>
                <a:noFill/>
              </a:ln>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INTERACCIÓN CON LA CIUDADANÍA EN TIEMPO REAL. STREAMING Y VIDEO CONFERENCIAS.</a:t>
            </a:r>
            <a:r>
              <a:rPr lang="es-CO" sz="2000" b="1" i="1" dirty="0">
                <a:solidFill>
                  <a:schemeClr val="accent5">
                    <a:lumMod val="50000"/>
                  </a:schemeClr>
                </a:solidFill>
                <a:latin typeface="Roboto"/>
                <a:cs typeface="Calibri Light" panose="020F0302020204030204"/>
              </a:rPr>
              <a:t/>
            </a:r>
            <a:br>
              <a:rPr lang="es-CO" sz="2000" b="1" i="1" dirty="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Fortalecimiento Institucional </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805940" y="134874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467419" y="1263670"/>
            <a:ext cx="4561781" cy="3139321"/>
          </a:xfrm>
          <a:prstGeom prst="rect">
            <a:avLst/>
          </a:prstGeom>
          <a:noFill/>
          <a:ln w="9525">
            <a:noFill/>
            <a:miter lim="800000"/>
          </a:ln>
          <a:effectLst/>
        </p:spPr>
        <p:txBody>
          <a:bodyPr vert="horz" wrap="square" lIns="91440" tIns="45720" rIns="91440" bIns="45720" numCol="1" anchor="ctr" anchorCtr="0" compatLnSpc="1">
            <a:spAutoFit/>
          </a:bodyPr>
          <a:lstStyle/>
          <a:p>
            <a:r>
              <a:rPr lang="es-CO" sz="1200" dirty="0" smtClean="0"/>
              <a:t>Realizar las transmisiones en </a:t>
            </a:r>
            <a:r>
              <a:rPr lang="es-CO" sz="1200" i="1" dirty="0" smtClean="0"/>
              <a:t>VIVO</a:t>
            </a:r>
            <a:r>
              <a:rPr lang="es-CO" sz="1200" dirty="0" smtClean="0"/>
              <a:t> proporciona una mayor visibilidad, interacción y mayores posibilidades de llegar a un público objetivo para que estén enterados de las actividades y labores que desde el Concejo Municipal se realizan.</a:t>
            </a:r>
          </a:p>
          <a:p>
            <a:r>
              <a:rPr lang="es-CO" sz="1200" dirty="0" smtClean="0"/>
              <a:t>Por lo anterior Esta Corporación, suscribió el Contrato de Prestación de Servicios N°30 de 2020, con la firma COINSA SAS; para la adecuación y montaje del sistema de STREAMING Y VIDEO CONFERENCIAS.</a:t>
            </a:r>
          </a:p>
          <a:p>
            <a:r>
              <a:rPr lang="es-ES" sz="1200" dirty="0" smtClean="0"/>
              <a:t>La decisión de la Presidencia del Concejo de Bello de implementar  </a:t>
            </a:r>
            <a:r>
              <a:rPr lang="es-ES" sz="1200" i="1" dirty="0" smtClean="0"/>
              <a:t>el streaming </a:t>
            </a:r>
            <a:r>
              <a:rPr lang="es-ES" sz="1200" dirty="0" smtClean="0"/>
              <a:t>y las video conferencias ayudaron a la corporación a destrabar las sesiones ordinarias y extraordinarias agilizando todos los procesos y Acuerdos requeridos para el normal desarrollo de la entidad, en especial cuando la virtualidad cobra más vigencia en tiempos de pandemia. </a:t>
            </a:r>
            <a:endParaRPr lang="es-CO" sz="1200" dirty="0" smtClean="0"/>
          </a:p>
          <a:p>
            <a:pPr marL="0" marR="0" lvl="0" indent="0" algn="just" defTabSz="914400" rtl="0" eaLnBrk="1" fontAlgn="base" latinLnBrk="0" hangingPunct="1">
              <a:lnSpc>
                <a:spcPct val="100000"/>
              </a:lnSpc>
              <a:spcBef>
                <a:spcPct val="0"/>
              </a:spcBef>
              <a:spcAft>
                <a:spcPct val="0"/>
              </a:spcAft>
              <a:buClrTx/>
              <a:buSzTx/>
              <a:buFontTx/>
              <a:buNone/>
            </a:pPr>
            <a:endPar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18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8" name="7 Imagen"/>
          <p:cNvPicPr/>
          <p:nvPr/>
        </p:nvPicPr>
        <p:blipFill>
          <a:blip r:embed="rId3" cstate="print"/>
          <a:srcRect/>
          <a:stretch>
            <a:fillRect/>
          </a:stretch>
        </p:blipFill>
        <p:spPr bwMode="auto">
          <a:xfrm>
            <a:off x="5744845" y="1351597"/>
            <a:ext cx="2416175" cy="1231583"/>
          </a:xfrm>
          <a:prstGeom prst="rect">
            <a:avLst/>
          </a:prstGeom>
          <a:noFill/>
          <a:ln w="9525" cmpd="sng">
            <a:noFill/>
            <a:miter lim="800000"/>
            <a:headEnd/>
            <a:tailEnd/>
          </a:ln>
        </p:spPr>
      </p:pic>
      <p:pic>
        <p:nvPicPr>
          <p:cNvPr id="9" name="8 Imagen"/>
          <p:cNvPicPr/>
          <p:nvPr/>
        </p:nvPicPr>
        <p:blipFill>
          <a:blip r:embed="rId4" cstate="print"/>
          <a:srcRect/>
          <a:stretch>
            <a:fillRect/>
          </a:stretch>
        </p:blipFill>
        <p:spPr bwMode="auto">
          <a:xfrm>
            <a:off x="5988685" y="2626043"/>
            <a:ext cx="1997075" cy="1237297"/>
          </a:xfrm>
          <a:prstGeom prst="rect">
            <a:avLst/>
          </a:prstGeom>
          <a:noFill/>
          <a:ln w="9525" cmpd="sng">
            <a:noFill/>
            <a:miter lim="800000"/>
            <a:headEnd/>
            <a:tailEnd/>
          </a:ln>
        </p:spPr>
      </p:pic>
      <p:pic>
        <p:nvPicPr>
          <p:cNvPr id="11" name="10 Imagen"/>
          <p:cNvPicPr/>
          <p:nvPr/>
        </p:nvPicPr>
        <p:blipFill>
          <a:blip r:embed="rId5" cstate="print"/>
          <a:srcRect/>
          <a:stretch>
            <a:fillRect/>
          </a:stretch>
        </p:blipFill>
        <p:spPr bwMode="auto">
          <a:xfrm>
            <a:off x="1729740" y="3985260"/>
            <a:ext cx="5021580" cy="1223327"/>
          </a:xfrm>
          <a:prstGeom prst="rect">
            <a:avLst/>
          </a:prstGeom>
          <a:noFill/>
          <a:ln w="9525" cmpd="sng">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FUMIGACIONES EN  CUMPLIMIENTO DE MEDIDAS DE </a:t>
            </a:r>
            <a:br>
              <a:rPr lang="es-CO" sz="2000" b="1" i="1" dirty="0" smtClean="0">
                <a:solidFill>
                  <a:schemeClr val="accent5">
                    <a:lumMod val="50000"/>
                  </a:schemeClr>
                </a:solidFill>
                <a:latin typeface="Roboto"/>
                <a:cs typeface="Calibri Light" panose="020F0302020204030204"/>
              </a:rPr>
            </a:br>
            <a:r>
              <a:rPr lang="es-CO" sz="2000" b="1" i="1" dirty="0" smtClean="0">
                <a:solidFill>
                  <a:schemeClr val="accent5">
                    <a:lumMod val="50000"/>
                  </a:schemeClr>
                </a:solidFill>
                <a:latin typeface="Roboto"/>
                <a:cs typeface="Calibri Light" panose="020F0302020204030204"/>
              </a:rPr>
              <a:t>BIOSEGURIDAD </a:t>
            </a:r>
            <a:br>
              <a:rPr lang="es-CO" sz="2000" b="1" i="1" dirty="0" smtClean="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Fortalecimiento Institucional </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805940" y="134874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467419" y="1359991"/>
            <a:ext cx="7442141" cy="3139321"/>
          </a:xfrm>
          <a:prstGeom prst="rect">
            <a:avLst/>
          </a:prstGeom>
          <a:noFill/>
          <a:ln w="9525">
            <a:noFill/>
            <a:miter lim="800000"/>
          </a:ln>
          <a:effectLst/>
        </p:spPr>
        <p:txBody>
          <a:bodyPr vert="horz" wrap="square" lIns="91440" tIns="45720" rIns="91440" bIns="45720" numCol="1" anchor="ctr" anchorCtr="0" compatLnSpc="1">
            <a:spAutoFit/>
          </a:bodyPr>
          <a:lstStyle/>
          <a:p>
            <a:r>
              <a:rPr lang="es-CO" sz="1200" dirty="0" smtClean="0"/>
              <a:t> </a:t>
            </a:r>
          </a:p>
          <a:p>
            <a:r>
              <a:rPr lang="es-CO" sz="1200" dirty="0" smtClean="0"/>
              <a:t>De cara a la emergencia sanitaria decretada por el Gobierno Nacional a causa del COVID -19, se realizaron 10 jornadas de limpieza y desinfección del edificio del Concejo Municipal, con desinfectante a base de Amonio Cuaternario de 5° Generación, diseñado para eliminar un amplio espectro de organismos patógenos y gérmenes como bacterias, hongos y mohos. Se utiliza en diluciones muy bajas, las cuales no son nocivas a la salud, además no deteriora ni altera ningún tipo de material. Inhibe y controla el crecimiento de mohos y reduce la formación de olores ofensivos.</a:t>
            </a:r>
          </a:p>
          <a:p>
            <a:r>
              <a:rPr lang="es-CO" sz="1200" dirty="0" smtClean="0"/>
              <a:t> </a:t>
            </a:r>
          </a:p>
          <a:p>
            <a:r>
              <a:rPr lang="es-CO" sz="1200" dirty="0" smtClean="0"/>
              <a:t>La aplicación se realizó con máquinas de nebulización y rociadores, garantizando que el producto permaneciera e hiciera su efecto en todas las superficies. </a:t>
            </a:r>
          </a:p>
          <a:p>
            <a:r>
              <a:rPr lang="es-CO" sz="1200" dirty="0" smtClean="0"/>
              <a:t>Lo anterior, para hacer más confiable la asistencia a las instalaciones, en especial a las sesiones mixtas, las cuales también restringieron el número de Concejales y asistentes al recinto durante las sesiones ordinarias y extraordinarias llevadas a cabo a partir del mes de septiembre y el periodo ordinario de octubre y noviembre.</a:t>
            </a:r>
          </a:p>
          <a:p>
            <a:r>
              <a:rPr lang="es-CO" sz="1200" dirty="0" smtClean="0"/>
              <a:t> </a:t>
            </a:r>
          </a:p>
          <a:p>
            <a:pPr marL="0" marR="0" lvl="0" indent="0" algn="just" defTabSz="914400" rtl="0" eaLnBrk="1" fontAlgn="base" latinLnBrk="0" hangingPunct="1">
              <a:lnSpc>
                <a:spcPct val="100000"/>
              </a:lnSpc>
              <a:spcBef>
                <a:spcPct val="0"/>
              </a:spcBef>
              <a:spcAft>
                <a:spcPct val="0"/>
              </a:spcAft>
              <a:buClrTx/>
              <a:buSzTx/>
              <a:buFontTx/>
              <a:buNone/>
            </a:pPr>
            <a:endPar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18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14" name="13 Imagen" descr="descarga.jpg"/>
          <p:cNvPicPr>
            <a:picLocks noChangeAspect="1"/>
          </p:cNvPicPr>
          <p:nvPr/>
        </p:nvPicPr>
        <p:blipFill>
          <a:blip r:embed="rId3" cstate="print"/>
          <a:stretch>
            <a:fillRect/>
          </a:stretch>
        </p:blipFill>
        <p:spPr>
          <a:xfrm>
            <a:off x="5342573" y="3887152"/>
            <a:ext cx="1782128" cy="1341757"/>
          </a:xfrm>
          <a:prstGeom prst="rect">
            <a:avLst/>
          </a:prstGeom>
        </p:spPr>
      </p:pic>
    </p:spTree>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Elaboración Tablas de Retención </a:t>
            </a:r>
            <a:r>
              <a:rPr lang="es-CO" sz="2000" b="1" i="1" dirty="0">
                <a:solidFill>
                  <a:schemeClr val="accent5">
                    <a:lumMod val="50000"/>
                  </a:schemeClr>
                </a:solidFill>
                <a:latin typeface="Roboto"/>
                <a:cs typeface="Calibri Light" panose="020F0302020204030204"/>
              </a:rPr>
              <a:t/>
            </a:r>
            <a:br>
              <a:rPr lang="es-CO" sz="2000" b="1" i="1" dirty="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Fortalecimiento Institucional </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805940" y="134874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467419" y="1386780"/>
            <a:ext cx="4561781" cy="2893100"/>
          </a:xfrm>
          <a:prstGeom prst="rect">
            <a:avLst/>
          </a:prstGeom>
          <a:noFill/>
          <a:ln w="9525">
            <a:noFill/>
            <a:miter lim="800000"/>
          </a:ln>
          <a:effectLst/>
        </p:spPr>
        <p:txBody>
          <a:bodyPr vert="horz" wrap="square" lIns="91440" tIns="45720" rIns="91440" bIns="45720" numCol="1" anchor="ctr" anchorCtr="0" compatLnSpc="1">
            <a:spAutoFit/>
          </a:bodyPr>
          <a:lstStyle/>
          <a:p>
            <a:r>
              <a:rPr lang="es-CO" sz="1000" dirty="0" smtClean="0"/>
              <a:t>Teniendo en cuenta que durante años anteriores se ha intentado la presentación y aprobación de las Tablas de Retención Documental, instrumento archivístico esencial para la correcta Gestión Documental, se procedió con cargo al convenio suscrito entre el Concejo Municipal y La Alcaldía de Bello, con el apoyo directo de La Secretaría General de La Administración Municipal, a retomar este proceso.</a:t>
            </a:r>
          </a:p>
          <a:p>
            <a:r>
              <a:rPr lang="es-CO" sz="1000" dirty="0" smtClean="0"/>
              <a:t> </a:t>
            </a:r>
          </a:p>
          <a:p>
            <a:r>
              <a:rPr lang="es-CO" sz="1000" dirty="0" smtClean="0"/>
              <a:t>Para ello, dicha secretaría contrató un profesional en archivo y gestión documental, que fue puesto a disposición del Concejo Municipal en el mes de septiembre de 2020, quien, de manera conjunta con La Auxiliar de Archivo de La Corporación, adelantan las siguientes actividades:</a:t>
            </a:r>
          </a:p>
          <a:p>
            <a:r>
              <a:rPr lang="es-CO" sz="1000" dirty="0" smtClean="0"/>
              <a:t> </a:t>
            </a:r>
          </a:p>
          <a:p>
            <a:r>
              <a:rPr lang="es-CO" sz="1000" b="1" dirty="0" smtClean="0"/>
              <a:t>OBJETIVO GENERAL</a:t>
            </a:r>
            <a:r>
              <a:rPr lang="es-CO" sz="1000" dirty="0" smtClean="0"/>
              <a:t> Apoyar a la encargada del área de Gestión Documental del Concejo del Municipio de Bello Antioquia en la revisión y ajustes de los instrumentos archivísticos de la Corporación.</a:t>
            </a:r>
          </a:p>
          <a:p>
            <a:r>
              <a:rPr lang="es-CO" sz="1200" dirty="0" smtClean="0"/>
              <a:t> </a:t>
            </a:r>
          </a:p>
          <a:p>
            <a:pPr marL="0" marR="0" lvl="0" indent="0" algn="just" defTabSz="914400" rtl="0" eaLnBrk="1" fontAlgn="base" latinLnBrk="0" hangingPunct="1">
              <a:lnSpc>
                <a:spcPct val="100000"/>
              </a:lnSpc>
              <a:spcBef>
                <a:spcPct val="0"/>
              </a:spcBef>
              <a:spcAft>
                <a:spcPct val="0"/>
              </a:spcAft>
              <a:buClrTx/>
              <a:buSzTx/>
              <a:buFontTx/>
              <a:buNone/>
            </a:pPr>
            <a:endPar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18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12" name="11 Imagen" descr="WhatsApp Image 2020-11-25 at 09.55.09.jpeg"/>
          <p:cNvPicPr>
            <a:picLocks noChangeAspect="1"/>
          </p:cNvPicPr>
          <p:nvPr/>
        </p:nvPicPr>
        <p:blipFill>
          <a:blip r:embed="rId3" cstate="print"/>
          <a:srcRect t="16267" r="578" b="18133"/>
          <a:stretch>
            <a:fillRect/>
          </a:stretch>
        </p:blipFill>
        <p:spPr>
          <a:xfrm>
            <a:off x="5105400" y="1234440"/>
            <a:ext cx="3438637" cy="3025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0"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PERSONAL DE PLANTA</a:t>
            </a:r>
            <a:br>
              <a:rPr lang="es-CO" sz="2000" b="1" i="1" dirty="0" smtClean="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Fortalecimiento Institucional </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805940" y="134874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642679" y="1276588"/>
            <a:ext cx="7442141" cy="1477328"/>
          </a:xfrm>
          <a:prstGeom prst="rect">
            <a:avLst/>
          </a:prstGeom>
          <a:noFill/>
          <a:ln w="9525">
            <a:noFill/>
            <a:miter lim="800000"/>
          </a:ln>
          <a:effectLst/>
        </p:spPr>
        <p:txBody>
          <a:bodyPr vert="horz" wrap="square" lIns="91440" tIns="45720" rIns="91440" bIns="45720" numCol="1" anchor="ctr" anchorCtr="0" compatLnSpc="1">
            <a:spAutoFit/>
          </a:bodyPr>
          <a:lstStyle/>
          <a:p>
            <a:r>
              <a:rPr lang="es-CO" sz="1200" dirty="0" smtClean="0"/>
              <a:t> Tenemos  un total de 12 funcionarios de planta.  La Secretaria General y el Asesor de Control Interno son de período fijo; dos profesionales de libre nombramiento y remoción (Jurídico y Comunicadora), cinco funcionarios de carrera administrativa y tres en provisionalidad, estos 8 últimos del nivel asistencial.  La Oficina de Control Interno es la encargada de realizar la evaluación de la gestión del Concejo. </a:t>
            </a:r>
          </a:p>
          <a:p>
            <a:endParaRPr lang="es-CO" sz="1200" dirty="0" smtClean="0"/>
          </a:p>
          <a:p>
            <a:pPr marL="0" marR="0" lvl="0" indent="0" algn="just" defTabSz="914400" rtl="0" eaLnBrk="1" fontAlgn="base" latinLnBrk="0" hangingPunct="1">
              <a:lnSpc>
                <a:spcPct val="100000"/>
              </a:lnSpc>
              <a:spcBef>
                <a:spcPct val="0"/>
              </a:spcBef>
              <a:spcAft>
                <a:spcPct val="0"/>
              </a:spcAft>
              <a:buClrTx/>
              <a:buSzTx/>
              <a:buFontTx/>
              <a:buNone/>
            </a:pPr>
            <a:endPar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18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15" name="14 Imagen" descr="2326857-01.png"/>
          <p:cNvPicPr>
            <a:picLocks noChangeAspect="1"/>
          </p:cNvPicPr>
          <p:nvPr/>
        </p:nvPicPr>
        <p:blipFill>
          <a:blip r:embed="rId3" cstate="print"/>
          <a:stretch>
            <a:fillRect/>
          </a:stretch>
        </p:blipFill>
        <p:spPr>
          <a:xfrm>
            <a:off x="2701361" y="2148840"/>
            <a:ext cx="2769800" cy="3006376"/>
          </a:xfrm>
          <a:prstGeom prst="rect">
            <a:avLst/>
          </a:prstGeom>
        </p:spPr>
      </p:pic>
    </p:spTree>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0"/>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CONTRATACIÓN</a:t>
            </a:r>
            <a:br>
              <a:rPr lang="es-CO" sz="2000" b="1" i="1" dirty="0" smtClean="0">
                <a:solidFill>
                  <a:schemeClr val="accent5">
                    <a:lumMod val="50000"/>
                  </a:schemeClr>
                </a:solidFill>
                <a:latin typeface="Roboto"/>
                <a:cs typeface="Calibri Light" panose="020F0302020204030204"/>
              </a:rPr>
            </a:br>
            <a:r>
              <a:rPr lang="es-CO" sz="2000" b="1" i="1" dirty="0" smtClean="0">
                <a:solidFill>
                  <a:schemeClr val="accent5">
                    <a:lumMod val="50000"/>
                  </a:schemeClr>
                </a:solidFill>
                <a:latin typeface="Roboto"/>
                <a:cs typeface="Calibri Light" panose="020F0302020204030204"/>
              </a:rPr>
              <a:t>Vigencia 2020</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805940" y="1348740"/>
            <a:ext cx="6301740" cy="369332"/>
          </a:xfrm>
          <a:prstGeom prst="rect">
            <a:avLst/>
          </a:prstGeom>
          <a:noFill/>
        </p:spPr>
        <p:txBody>
          <a:bodyPr wrap="square" rtlCol="0">
            <a:spAutoFit/>
          </a:bodyPr>
          <a:lstStyle/>
          <a:p>
            <a:endParaRPr lang="es-CO" dirty="0"/>
          </a:p>
        </p:txBody>
      </p:sp>
      <p:graphicFrame>
        <p:nvGraphicFramePr>
          <p:cNvPr id="21" name="20 Tabla"/>
          <p:cNvGraphicFramePr>
            <a:graphicFrameLocks noGrp="1"/>
          </p:cNvGraphicFramePr>
          <p:nvPr/>
        </p:nvGraphicFramePr>
        <p:xfrm>
          <a:off x="881743" y="1198111"/>
          <a:ext cx="7413172" cy="3395661"/>
        </p:xfrm>
        <a:graphic>
          <a:graphicData uri="http://schemas.openxmlformats.org/drawingml/2006/table">
            <a:tbl>
              <a:tblPr>
                <a:tableStyleId>{35758FB7-9AC5-4552-8A53-C91805E547FA}</a:tableStyleId>
              </a:tblPr>
              <a:tblGrid>
                <a:gridCol w="4757774"/>
                <a:gridCol w="1450757"/>
                <a:gridCol w="1204641"/>
              </a:tblGrid>
              <a:tr h="544394">
                <a:tc>
                  <a:txBody>
                    <a:bodyPr/>
                    <a:lstStyle/>
                    <a:p>
                      <a:pPr algn="ctr">
                        <a:lnSpc>
                          <a:spcPct val="107000"/>
                        </a:lnSpc>
                        <a:spcAft>
                          <a:spcPts val="0"/>
                        </a:spcAft>
                      </a:pPr>
                      <a:r>
                        <a:rPr lang="es-CO" sz="1100" b="1" dirty="0">
                          <a:solidFill>
                            <a:schemeClr val="bg1"/>
                          </a:solidFill>
                        </a:rPr>
                        <a:t>Modalidad de contrato</a:t>
                      </a:r>
                      <a:endParaRPr lang="es-CO" sz="1100" b="1" dirty="0">
                        <a:solidFill>
                          <a:schemeClr val="bg1"/>
                        </a:solidFill>
                        <a:latin typeface="Calibri" panose="020F0502020204030204"/>
                        <a:ea typeface="Calibri" panose="020F0502020204030204"/>
                        <a:cs typeface="Times New Roman" panose="02020603050405020304"/>
                      </a:endParaRPr>
                    </a:p>
                  </a:txBody>
                  <a:tcPr marL="44450" marR="44450" marT="0" marB="0" anchor="ctr">
                    <a:solidFill>
                      <a:srgbClr val="00B0F0"/>
                    </a:solidFill>
                  </a:tcPr>
                </a:tc>
                <a:tc>
                  <a:txBody>
                    <a:bodyPr/>
                    <a:lstStyle/>
                    <a:p>
                      <a:pPr algn="ctr">
                        <a:lnSpc>
                          <a:spcPct val="107000"/>
                        </a:lnSpc>
                        <a:spcAft>
                          <a:spcPts val="0"/>
                        </a:spcAft>
                      </a:pPr>
                      <a:r>
                        <a:rPr lang="es-CO" sz="1100" b="1" dirty="0">
                          <a:solidFill>
                            <a:schemeClr val="bg1"/>
                          </a:solidFill>
                        </a:rPr>
                        <a:t>Número contratos</a:t>
                      </a:r>
                      <a:endParaRPr lang="es-CO" sz="1100" b="1" dirty="0">
                        <a:solidFill>
                          <a:schemeClr val="bg1"/>
                        </a:solidFill>
                        <a:latin typeface="Calibri" panose="020F0502020204030204"/>
                        <a:ea typeface="Calibri" panose="020F0502020204030204"/>
                        <a:cs typeface="Times New Roman" panose="02020603050405020304"/>
                      </a:endParaRPr>
                    </a:p>
                  </a:txBody>
                  <a:tcPr marL="44450" marR="44450" marT="0" marB="0" anchor="ctr">
                    <a:solidFill>
                      <a:srgbClr val="00B0F0"/>
                    </a:solidFill>
                  </a:tcPr>
                </a:tc>
                <a:tc>
                  <a:txBody>
                    <a:bodyPr/>
                    <a:lstStyle/>
                    <a:p>
                      <a:pPr algn="ctr">
                        <a:lnSpc>
                          <a:spcPct val="107000"/>
                        </a:lnSpc>
                        <a:spcAft>
                          <a:spcPts val="0"/>
                        </a:spcAft>
                      </a:pPr>
                      <a:r>
                        <a:rPr lang="es-CO" sz="1100" b="1" dirty="0">
                          <a:solidFill>
                            <a:schemeClr val="bg1"/>
                          </a:solidFill>
                        </a:rPr>
                        <a:t>Valor</a:t>
                      </a:r>
                      <a:endParaRPr lang="es-CO" sz="1100" b="1" dirty="0">
                        <a:solidFill>
                          <a:schemeClr val="bg1"/>
                        </a:solidFill>
                        <a:latin typeface="Calibri" panose="020F0502020204030204"/>
                        <a:ea typeface="Calibri" panose="020F0502020204030204"/>
                        <a:cs typeface="Times New Roman" panose="02020603050405020304"/>
                      </a:endParaRPr>
                    </a:p>
                  </a:txBody>
                  <a:tcPr marL="44450" marR="44450" marT="0" marB="0" anchor="ctr">
                    <a:solidFill>
                      <a:srgbClr val="00B0F0"/>
                    </a:solidFill>
                  </a:tcPr>
                </a:tc>
              </a:tr>
              <a:tr h="272198">
                <a:tc>
                  <a:txBody>
                    <a:bodyPr/>
                    <a:lstStyle/>
                    <a:p>
                      <a:pPr>
                        <a:lnSpc>
                          <a:spcPct val="107000"/>
                        </a:lnSpc>
                        <a:spcAft>
                          <a:spcPts val="800"/>
                        </a:spcAft>
                      </a:pPr>
                      <a:r>
                        <a:rPr lang="es-CO" sz="1100"/>
                        <a:t>CD Prestación de Servicios Personales (personal apoyo)</a:t>
                      </a:r>
                      <a:endParaRPr lang="es-CO" sz="1100">
                        <a:latin typeface="Calibri" panose="020F0502020204030204"/>
                        <a:ea typeface="Calibri" panose="020F0502020204030204"/>
                        <a:cs typeface="Times New Roman" panose="02020603050405020304"/>
                      </a:endParaRPr>
                    </a:p>
                  </a:txBody>
                  <a:tcPr marL="44450" marR="44450" marT="0" marB="0" anchor="b">
                    <a:solidFill>
                      <a:schemeClr val="bg1"/>
                    </a:solidFill>
                  </a:tcPr>
                </a:tc>
                <a:tc>
                  <a:txBody>
                    <a:bodyPr/>
                    <a:lstStyle/>
                    <a:p>
                      <a:pPr algn="ctr">
                        <a:lnSpc>
                          <a:spcPct val="107000"/>
                        </a:lnSpc>
                        <a:spcAft>
                          <a:spcPts val="0"/>
                        </a:spcAft>
                      </a:pPr>
                      <a:r>
                        <a:rPr lang="es-CO" sz="1100"/>
                        <a:t>56</a:t>
                      </a:r>
                      <a:endParaRPr lang="es-CO" sz="1100">
                        <a:latin typeface="Calibri" panose="020F0502020204030204"/>
                        <a:ea typeface="Calibri" panose="020F0502020204030204"/>
                        <a:cs typeface="Times New Roman" panose="02020603050405020304"/>
                      </a:endParaRPr>
                    </a:p>
                  </a:txBody>
                  <a:tcPr marL="44450" marR="44450" marT="0" marB="0" anchor="ctr">
                    <a:solidFill>
                      <a:schemeClr val="bg1"/>
                    </a:solidFill>
                  </a:tcPr>
                </a:tc>
                <a:tc>
                  <a:txBody>
                    <a:bodyPr/>
                    <a:lstStyle/>
                    <a:p>
                      <a:pPr algn="l">
                        <a:lnSpc>
                          <a:spcPct val="107000"/>
                        </a:lnSpc>
                        <a:spcAft>
                          <a:spcPts val="0"/>
                        </a:spcAft>
                      </a:pPr>
                      <a:r>
                        <a:rPr lang="es-CO" sz="1000"/>
                        <a:t> $       417.630.401 </a:t>
                      </a:r>
                      <a:endParaRPr lang="es-CO" sz="1000">
                        <a:latin typeface="Calibri" panose="020F0502020204030204"/>
                        <a:ea typeface="Calibri" panose="020F0502020204030204"/>
                        <a:cs typeface="Times New Roman" panose="02020603050405020304"/>
                      </a:endParaRPr>
                    </a:p>
                  </a:txBody>
                  <a:tcPr marL="44450" marR="44450" marT="0" marB="0" anchor="b">
                    <a:solidFill>
                      <a:schemeClr val="bg1"/>
                    </a:solidFill>
                  </a:tcPr>
                </a:tc>
              </a:tr>
              <a:tr h="1281595">
                <a:tc>
                  <a:txBody>
                    <a:bodyPr/>
                    <a:lstStyle/>
                    <a:p>
                      <a:pPr>
                        <a:lnSpc>
                          <a:spcPct val="107000"/>
                        </a:lnSpc>
                        <a:spcAft>
                          <a:spcPts val="0"/>
                        </a:spcAft>
                      </a:pPr>
                      <a:r>
                        <a:rPr lang="es-CO" sz="1100"/>
                        <a:t>CD Prestación de Servicios Personas Jurídicas</a:t>
                      </a:r>
                    </a:p>
                    <a:p>
                      <a:pPr marL="342900" lvl="0" indent="-342900">
                        <a:lnSpc>
                          <a:spcPct val="107000"/>
                        </a:lnSpc>
                        <a:spcAft>
                          <a:spcPts val="0"/>
                        </a:spcAft>
                        <a:buFont typeface="Symbol" panose="05050102010706020507"/>
                        <a:buBlip>
                          <a:blip r:embed="rId3"/>
                        </a:buBlip>
                      </a:pPr>
                      <a:r>
                        <a:rPr lang="es-CO" sz="1100"/>
                        <a:t>CORPENSA (operador logístico)</a:t>
                      </a:r>
                    </a:p>
                    <a:p>
                      <a:pPr marL="342900" lvl="0" indent="-342900">
                        <a:lnSpc>
                          <a:spcPct val="107000"/>
                        </a:lnSpc>
                        <a:spcAft>
                          <a:spcPts val="0"/>
                        </a:spcAft>
                        <a:buFont typeface="Symbol" panose="05050102010706020507"/>
                        <a:buBlip>
                          <a:blip r:embed="rId3"/>
                        </a:buBlip>
                      </a:pPr>
                      <a:r>
                        <a:rPr lang="es-CO" sz="1100"/>
                        <a:t>COINSA (streaming y plataforma virtual)</a:t>
                      </a:r>
                    </a:p>
                    <a:p>
                      <a:pPr marL="342900" lvl="0" indent="-342900">
                        <a:lnSpc>
                          <a:spcPct val="107000"/>
                        </a:lnSpc>
                        <a:spcAft>
                          <a:spcPts val="0"/>
                        </a:spcAft>
                        <a:buFont typeface="Symbol" panose="05050102010706020507"/>
                        <a:buBlip>
                          <a:blip r:embed="rId3"/>
                        </a:buBlip>
                      </a:pPr>
                      <a:r>
                        <a:rPr lang="es-CO" sz="1100"/>
                        <a:t>Producciones TVN (campañas audiovisuales)</a:t>
                      </a:r>
                    </a:p>
                    <a:p>
                      <a:pPr marL="342900" lvl="0" indent="-342900">
                        <a:lnSpc>
                          <a:spcPct val="107000"/>
                        </a:lnSpc>
                        <a:spcAft>
                          <a:spcPts val="0"/>
                        </a:spcAft>
                        <a:buFont typeface="Symbol" panose="05050102010706020507"/>
                        <a:buBlip>
                          <a:blip r:embed="rId3"/>
                        </a:buBlip>
                      </a:pPr>
                      <a:r>
                        <a:rPr lang="es-CO" sz="1100"/>
                        <a:t>Paga FX (Ley de Transparencia, pagina web)</a:t>
                      </a:r>
                      <a:endParaRPr lang="es-CO" sz="1100">
                        <a:latin typeface="Calibri" panose="020F0502020204030204"/>
                        <a:ea typeface="Calibri" panose="020F0502020204030204"/>
                        <a:cs typeface="Times New Roman" panose="02020603050405020304"/>
                      </a:endParaRPr>
                    </a:p>
                  </a:txBody>
                  <a:tcPr marL="44450" marR="44450" marT="0" marB="0" anchor="b">
                    <a:solidFill>
                      <a:schemeClr val="bg1"/>
                    </a:solidFill>
                  </a:tcPr>
                </a:tc>
                <a:tc>
                  <a:txBody>
                    <a:bodyPr/>
                    <a:lstStyle/>
                    <a:p>
                      <a:pPr algn="ctr">
                        <a:lnSpc>
                          <a:spcPct val="107000"/>
                        </a:lnSpc>
                        <a:spcAft>
                          <a:spcPts val="0"/>
                        </a:spcAft>
                      </a:pPr>
                      <a:r>
                        <a:rPr lang="es-CO" sz="1100"/>
                        <a:t>4</a:t>
                      </a:r>
                      <a:endParaRPr lang="es-CO" sz="1100">
                        <a:latin typeface="Calibri" panose="020F0502020204030204"/>
                        <a:ea typeface="Calibri" panose="020F0502020204030204"/>
                        <a:cs typeface="Times New Roman" panose="02020603050405020304"/>
                      </a:endParaRPr>
                    </a:p>
                  </a:txBody>
                  <a:tcPr marL="44450" marR="44450" marT="0" marB="0" anchor="ctr">
                    <a:solidFill>
                      <a:schemeClr val="bg1"/>
                    </a:solidFill>
                  </a:tcPr>
                </a:tc>
                <a:tc>
                  <a:txBody>
                    <a:bodyPr/>
                    <a:lstStyle/>
                    <a:p>
                      <a:pPr algn="l">
                        <a:lnSpc>
                          <a:spcPct val="107000"/>
                        </a:lnSpc>
                        <a:spcAft>
                          <a:spcPts val="0"/>
                        </a:spcAft>
                      </a:pPr>
                      <a:r>
                        <a:rPr lang="es-CO" sz="1000"/>
                        <a:t>$       747.990.660</a:t>
                      </a:r>
                      <a:endParaRPr lang="es-CO" sz="1000">
                        <a:latin typeface="Calibri" panose="020F0502020204030204"/>
                        <a:ea typeface="Calibri" panose="020F0502020204030204"/>
                        <a:cs typeface="Times New Roman" panose="02020603050405020304"/>
                      </a:endParaRPr>
                    </a:p>
                  </a:txBody>
                  <a:tcPr marL="44450" marR="44450" marT="0" marB="0" anchor="ctr">
                    <a:solidFill>
                      <a:schemeClr val="bg1"/>
                    </a:solidFill>
                  </a:tcPr>
                </a:tc>
              </a:tr>
              <a:tr h="512638">
                <a:tc>
                  <a:txBody>
                    <a:bodyPr/>
                    <a:lstStyle/>
                    <a:p>
                      <a:pPr>
                        <a:lnSpc>
                          <a:spcPct val="107000"/>
                        </a:lnSpc>
                        <a:spcAft>
                          <a:spcPts val="0"/>
                        </a:spcAft>
                      </a:pPr>
                      <a:r>
                        <a:rPr lang="es-CO" sz="1100" dirty="0"/>
                        <a:t>Contratación Mínima Cuantía</a:t>
                      </a:r>
                    </a:p>
                    <a:p>
                      <a:pPr marL="342900" lvl="0" indent="-342900">
                        <a:lnSpc>
                          <a:spcPct val="107000"/>
                        </a:lnSpc>
                        <a:spcAft>
                          <a:spcPts val="800"/>
                        </a:spcAft>
                        <a:buFont typeface="Symbol" panose="05050102010706020507"/>
                        <a:buBlip>
                          <a:blip r:embed="rId3"/>
                        </a:buBlip>
                      </a:pPr>
                      <a:r>
                        <a:rPr lang="es-CO" sz="1100" dirty="0" smtClean="0"/>
                        <a:t>Adquisición </a:t>
                      </a:r>
                      <a:r>
                        <a:rPr lang="es-CO" sz="1100" dirty="0"/>
                        <a:t>de equipos para </a:t>
                      </a:r>
                      <a:r>
                        <a:rPr lang="es-CO" sz="1100" dirty="0" smtClean="0"/>
                        <a:t>el</a:t>
                      </a:r>
                      <a:r>
                        <a:rPr lang="es-CO" sz="1100" baseline="0" dirty="0" smtClean="0"/>
                        <a:t> Streaming </a:t>
                      </a:r>
                      <a:endParaRPr lang="es-CO" sz="1100" dirty="0">
                        <a:latin typeface="Calibri" panose="020F0502020204030204"/>
                        <a:ea typeface="Calibri" panose="020F0502020204030204"/>
                        <a:cs typeface="Times New Roman" panose="02020603050405020304"/>
                      </a:endParaRPr>
                    </a:p>
                  </a:txBody>
                  <a:tcPr marL="44450" marR="44450" marT="0" marB="0" anchor="b">
                    <a:solidFill>
                      <a:schemeClr val="bg1"/>
                    </a:solidFill>
                  </a:tcPr>
                </a:tc>
                <a:tc>
                  <a:txBody>
                    <a:bodyPr/>
                    <a:lstStyle/>
                    <a:p>
                      <a:pPr algn="ctr">
                        <a:lnSpc>
                          <a:spcPct val="107000"/>
                        </a:lnSpc>
                        <a:spcAft>
                          <a:spcPts val="0"/>
                        </a:spcAft>
                      </a:pPr>
                      <a:r>
                        <a:rPr lang="es-CO" sz="1100"/>
                        <a:t>1</a:t>
                      </a:r>
                      <a:endParaRPr lang="es-CO" sz="1100">
                        <a:latin typeface="Calibri" panose="020F0502020204030204"/>
                        <a:ea typeface="Calibri" panose="020F0502020204030204"/>
                        <a:cs typeface="Times New Roman" panose="02020603050405020304"/>
                      </a:endParaRPr>
                    </a:p>
                  </a:txBody>
                  <a:tcPr marL="44450" marR="44450" marT="0" marB="0" anchor="ctr">
                    <a:solidFill>
                      <a:schemeClr val="bg1"/>
                    </a:solidFill>
                  </a:tcPr>
                </a:tc>
                <a:tc>
                  <a:txBody>
                    <a:bodyPr/>
                    <a:lstStyle/>
                    <a:p>
                      <a:pPr algn="l">
                        <a:lnSpc>
                          <a:spcPct val="107000"/>
                        </a:lnSpc>
                        <a:spcAft>
                          <a:spcPts val="0"/>
                        </a:spcAft>
                      </a:pPr>
                      <a:r>
                        <a:rPr lang="es-CO" sz="1000" dirty="0"/>
                        <a:t>$         24.354.541</a:t>
                      </a:r>
                      <a:endParaRPr lang="es-CO" sz="1000" dirty="0">
                        <a:latin typeface="Calibri" panose="020F0502020204030204"/>
                        <a:ea typeface="Calibri" panose="020F0502020204030204"/>
                        <a:cs typeface="Times New Roman" panose="02020603050405020304"/>
                      </a:endParaRPr>
                    </a:p>
                  </a:txBody>
                  <a:tcPr marL="44450" marR="44450" marT="0" marB="0" anchor="ctr">
                    <a:solidFill>
                      <a:schemeClr val="bg1"/>
                    </a:solidFill>
                  </a:tcPr>
                </a:tc>
              </a:tr>
              <a:tr h="512638">
                <a:tc>
                  <a:txBody>
                    <a:bodyPr/>
                    <a:lstStyle/>
                    <a:p>
                      <a:pPr>
                        <a:lnSpc>
                          <a:spcPct val="107000"/>
                        </a:lnSpc>
                        <a:spcAft>
                          <a:spcPts val="0"/>
                        </a:spcAft>
                      </a:pPr>
                      <a:r>
                        <a:rPr lang="es-CO" sz="1100" dirty="0" smtClean="0"/>
                        <a:t>Convenio Interadministrativo</a:t>
                      </a:r>
                      <a:endParaRPr lang="es-CO" sz="1100" dirty="0"/>
                    </a:p>
                    <a:p>
                      <a:pPr marL="342900" lvl="0" indent="-342900">
                        <a:lnSpc>
                          <a:spcPct val="107000"/>
                        </a:lnSpc>
                        <a:spcAft>
                          <a:spcPts val="800"/>
                        </a:spcAft>
                        <a:buFont typeface="Symbol" panose="05050102010706020507"/>
                        <a:buBlip>
                          <a:blip r:embed="rId3"/>
                        </a:buBlip>
                      </a:pPr>
                      <a:r>
                        <a:rPr lang="es-CO" sz="1100" dirty="0" smtClean="0"/>
                        <a:t>Alcaldía </a:t>
                      </a:r>
                      <a:r>
                        <a:rPr lang="es-CO" sz="1100" dirty="0"/>
                        <a:t>de </a:t>
                      </a:r>
                      <a:r>
                        <a:rPr lang="es-CO" sz="1100" dirty="0" smtClean="0"/>
                        <a:t>Bello – Concejo Municipal </a:t>
                      </a:r>
                      <a:endParaRPr lang="es-CO" sz="1100" dirty="0">
                        <a:latin typeface="Calibri" panose="020F0502020204030204"/>
                        <a:ea typeface="Calibri" panose="020F0502020204030204"/>
                        <a:cs typeface="Times New Roman" panose="02020603050405020304"/>
                      </a:endParaRPr>
                    </a:p>
                  </a:txBody>
                  <a:tcPr marL="44450" marR="44450" marT="0" marB="0" anchor="b">
                    <a:solidFill>
                      <a:schemeClr val="bg1"/>
                    </a:solidFill>
                  </a:tcPr>
                </a:tc>
                <a:tc>
                  <a:txBody>
                    <a:bodyPr/>
                    <a:lstStyle/>
                    <a:p>
                      <a:pPr algn="ctr">
                        <a:lnSpc>
                          <a:spcPct val="107000"/>
                        </a:lnSpc>
                        <a:spcAft>
                          <a:spcPts val="0"/>
                        </a:spcAft>
                      </a:pPr>
                      <a:r>
                        <a:rPr lang="es-CO" sz="1100"/>
                        <a:t>1</a:t>
                      </a:r>
                      <a:endParaRPr lang="es-CO" sz="1100">
                        <a:latin typeface="Calibri" panose="020F0502020204030204"/>
                        <a:ea typeface="Calibri" panose="020F0502020204030204"/>
                        <a:cs typeface="Times New Roman" panose="02020603050405020304"/>
                      </a:endParaRPr>
                    </a:p>
                  </a:txBody>
                  <a:tcPr marL="44450" marR="44450" marT="0" marB="0" anchor="ctr">
                    <a:solidFill>
                      <a:schemeClr val="bg1"/>
                    </a:solidFill>
                  </a:tcPr>
                </a:tc>
                <a:tc>
                  <a:txBody>
                    <a:bodyPr/>
                    <a:lstStyle/>
                    <a:p>
                      <a:pPr algn="l">
                        <a:lnSpc>
                          <a:spcPct val="107000"/>
                        </a:lnSpc>
                        <a:spcAft>
                          <a:spcPts val="0"/>
                        </a:spcAft>
                      </a:pPr>
                      <a:r>
                        <a:rPr lang="es-CO" sz="1000" dirty="0" smtClean="0">
                          <a:latin typeface="Calibri" panose="020F0502020204030204"/>
                          <a:ea typeface="Calibri" panose="020F0502020204030204"/>
                          <a:cs typeface="Times New Roman" panose="02020603050405020304"/>
                        </a:rPr>
                        <a:t>Sin</a:t>
                      </a:r>
                      <a:r>
                        <a:rPr lang="es-CO" sz="1000" baseline="0" dirty="0" smtClean="0">
                          <a:latin typeface="Calibri" panose="020F0502020204030204"/>
                          <a:ea typeface="Calibri" panose="020F0502020204030204"/>
                          <a:cs typeface="Times New Roman" panose="02020603050405020304"/>
                        </a:rPr>
                        <a:t> situación de fondos </a:t>
                      </a:r>
                      <a:endParaRPr lang="es-CO" sz="1000" dirty="0">
                        <a:latin typeface="Calibri" panose="020F0502020204030204"/>
                        <a:ea typeface="Calibri" panose="020F0502020204030204"/>
                        <a:cs typeface="Times New Roman" panose="02020603050405020304"/>
                      </a:endParaRPr>
                    </a:p>
                  </a:txBody>
                  <a:tcPr marL="44450" marR="44450" marT="0" marB="0" anchor="ctr">
                    <a:solidFill>
                      <a:schemeClr val="bg1"/>
                    </a:solidFill>
                  </a:tcPr>
                </a:tc>
              </a:tr>
              <a:tr h="272198">
                <a:tc>
                  <a:txBody>
                    <a:bodyPr/>
                    <a:lstStyle/>
                    <a:p>
                      <a:pPr>
                        <a:lnSpc>
                          <a:spcPct val="107000"/>
                        </a:lnSpc>
                        <a:spcAft>
                          <a:spcPts val="0"/>
                        </a:spcAft>
                      </a:pPr>
                      <a:r>
                        <a:rPr lang="es-CO" sz="1100" dirty="0"/>
                        <a:t>Total</a:t>
                      </a:r>
                      <a:endParaRPr lang="es-CO" sz="1100" dirty="0">
                        <a:latin typeface="Calibri" panose="020F0502020204030204"/>
                        <a:ea typeface="Calibri" panose="020F0502020204030204"/>
                        <a:cs typeface="Times New Roman" panose="02020603050405020304"/>
                      </a:endParaRPr>
                    </a:p>
                  </a:txBody>
                  <a:tcPr marL="44450" marR="44450" marT="0" marB="0" anchor="b">
                    <a:solidFill>
                      <a:schemeClr val="bg1"/>
                    </a:solidFill>
                  </a:tcPr>
                </a:tc>
                <a:tc>
                  <a:txBody>
                    <a:bodyPr/>
                    <a:lstStyle/>
                    <a:p>
                      <a:pPr algn="ctr">
                        <a:lnSpc>
                          <a:spcPct val="107000"/>
                        </a:lnSpc>
                        <a:spcAft>
                          <a:spcPts val="0"/>
                        </a:spcAft>
                      </a:pPr>
                      <a:r>
                        <a:rPr lang="es-CO" sz="1100"/>
                        <a:t>62</a:t>
                      </a:r>
                      <a:endParaRPr lang="es-CO" sz="1100">
                        <a:latin typeface="Calibri" panose="020F0502020204030204"/>
                        <a:ea typeface="Calibri" panose="020F0502020204030204"/>
                        <a:cs typeface="Times New Roman" panose="02020603050405020304"/>
                      </a:endParaRPr>
                    </a:p>
                  </a:txBody>
                  <a:tcPr marL="44450" marR="44450" marT="0" marB="0" anchor="ctr">
                    <a:solidFill>
                      <a:schemeClr val="bg1"/>
                    </a:solidFill>
                  </a:tcPr>
                </a:tc>
                <a:tc>
                  <a:txBody>
                    <a:bodyPr/>
                    <a:lstStyle/>
                    <a:p>
                      <a:pPr algn="l">
                        <a:lnSpc>
                          <a:spcPct val="107000"/>
                        </a:lnSpc>
                        <a:spcAft>
                          <a:spcPts val="0"/>
                        </a:spcAft>
                      </a:pPr>
                      <a:r>
                        <a:rPr lang="es-CO" sz="1000" dirty="0"/>
                        <a:t> $   1.189.975.602 </a:t>
                      </a:r>
                      <a:endParaRPr lang="es-CO" sz="1000" dirty="0">
                        <a:latin typeface="Calibri" panose="020F0502020204030204"/>
                        <a:ea typeface="Calibri" panose="020F0502020204030204"/>
                        <a:cs typeface="Times New Roman" panose="02020603050405020304"/>
                      </a:endParaRPr>
                    </a:p>
                  </a:txBody>
                  <a:tcPr marL="44450" marR="44450" marT="0" marB="0" anchor="b">
                    <a:solidFill>
                      <a:schemeClr val="bg1"/>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CONCEPTO GENERAL:</a:t>
            </a:r>
            <a:br>
              <a:rPr lang="es-CO" sz="2000" b="1" i="1" dirty="0" smtClean="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Fortalecimiento Institucional </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805940" y="134874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749359" y="1115525"/>
            <a:ext cx="3502601" cy="4062651"/>
          </a:xfrm>
          <a:prstGeom prst="rect">
            <a:avLst/>
          </a:prstGeom>
          <a:noFill/>
          <a:ln w="9525">
            <a:noFill/>
            <a:miter lim="800000"/>
          </a:ln>
          <a:effectLst/>
        </p:spPr>
        <p:txBody>
          <a:bodyPr vert="horz" wrap="square" lIns="91440" tIns="45720" rIns="91440" bIns="45720" numCol="1" anchor="ctr" anchorCtr="0" compatLnSpc="1">
            <a:spAutoFit/>
          </a:bodyPr>
          <a:lstStyle/>
          <a:p>
            <a:pPr algn="just"/>
            <a:r>
              <a:rPr lang="es-CO" sz="1200" dirty="0" smtClean="0"/>
              <a:t> </a:t>
            </a:r>
          </a:p>
          <a:p>
            <a:pPr algn="just"/>
            <a:r>
              <a:rPr lang="es-CO" sz="1200" dirty="0" smtClean="0"/>
              <a:t>El concepto general tiene dos miradas.  La primera frente a la gestión misional de la entidad y la segunda, frente a la plataforma administrativa que la sustenta.</a:t>
            </a:r>
          </a:p>
          <a:p>
            <a:pPr algn="just"/>
            <a:r>
              <a:rPr lang="es-CO" sz="1200" dirty="0" smtClean="0"/>
              <a:t> </a:t>
            </a:r>
          </a:p>
          <a:p>
            <a:pPr algn="just"/>
            <a:r>
              <a:rPr lang="es-CO" sz="1200" dirty="0" smtClean="0"/>
              <a:t>Respecto a la primera, la razón de ser o misión de la entidad, enmarcada en la Representación Democrática y el Control Político es cada vez más exigente, por lo que los perfiles, experiencia, voluntad y nuevas generaciones de un CONCEJO MUNICIPAL 2020-2023, renovado en un 80%, respecto a sus antecesores, ha generado nuevas expectativas y confianza en la ciudadanía. Esto se demostró ampliamente en la dedicación, estudio, responsabilidad y análisis con las que se debatieron todos y cada uno de los proyectos de acuerdo presentados en la vigencia.</a:t>
            </a:r>
          </a:p>
          <a:p>
            <a:endParaRPr lang="es-CO" sz="1200" dirty="0" smtClean="0"/>
          </a:p>
          <a:p>
            <a:pPr marL="0" marR="0" lvl="0" indent="0" algn="just" defTabSz="914400" rtl="0" eaLnBrk="1" fontAlgn="base" latinLnBrk="0" hangingPunct="1">
              <a:lnSpc>
                <a:spcPct val="100000"/>
              </a:lnSpc>
              <a:spcBef>
                <a:spcPct val="0"/>
              </a:spcBef>
              <a:spcAft>
                <a:spcPct val="0"/>
              </a:spcAft>
              <a:buClrTx/>
              <a:buSzTx/>
              <a:buFontTx/>
              <a:buNone/>
            </a:pPr>
            <a:endParaRPr kumimoji="0" lang="es-CO" sz="12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18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9" name="8 Imagen" descr="YEC_8213.JPG"/>
          <p:cNvPicPr>
            <a:picLocks noChangeAspect="1"/>
          </p:cNvPicPr>
          <p:nvPr/>
        </p:nvPicPr>
        <p:blipFill>
          <a:blip r:embed="rId3" cstate="print"/>
          <a:stretch>
            <a:fillRect/>
          </a:stretch>
        </p:blipFill>
        <p:spPr>
          <a:xfrm>
            <a:off x="4682490" y="1737360"/>
            <a:ext cx="3333750" cy="222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CONCEPTO GENERAL:</a:t>
            </a:r>
            <a:br>
              <a:rPr lang="es-CO" sz="2000" b="1" i="1" dirty="0" smtClean="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Fortalecimiento Institucional </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905000" y="118872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688399" y="1305174"/>
            <a:ext cx="7327841" cy="4154984"/>
          </a:xfrm>
          <a:prstGeom prst="rect">
            <a:avLst/>
          </a:prstGeom>
          <a:noFill/>
          <a:ln w="9525">
            <a:noFill/>
            <a:miter lim="800000"/>
          </a:ln>
          <a:effectLst/>
        </p:spPr>
        <p:txBody>
          <a:bodyPr vert="horz" wrap="square" lIns="91440" tIns="45720" rIns="91440" bIns="45720" numCol="1" anchor="ctr" anchorCtr="0" compatLnSpc="1">
            <a:spAutoFit/>
          </a:bodyPr>
          <a:lstStyle/>
          <a:p>
            <a:pPr algn="just"/>
            <a:r>
              <a:rPr lang="es-CO" sz="900" dirty="0" smtClean="0"/>
              <a:t> </a:t>
            </a:r>
            <a:endParaRPr lang="es-CO" sz="1000" dirty="0" smtClean="0"/>
          </a:p>
          <a:p>
            <a:r>
              <a:rPr lang="es-CO" sz="1000" dirty="0" smtClean="0"/>
              <a:t>La Planta de Cargos del Concejo Municipal y sus funciones fueron actualizadas hace más de 12 años con el Acuerdo 027 de julio 30 de 2007, requiriendo con urgencia una nueva actualización para dar cumplimiento a las políticas del contexto nacional, relacionadas con el acceso a la Información Pública, Gestión Documental y Archivo, Gobierno digital, eficiencia administrativa y el mejoramiento del proceso de atención al ciudadano.</a:t>
            </a:r>
          </a:p>
          <a:p>
            <a:r>
              <a:rPr lang="es-CO" sz="1000" dirty="0" smtClean="0"/>
              <a:t> </a:t>
            </a:r>
          </a:p>
          <a:p>
            <a:r>
              <a:rPr lang="es-CO" sz="1000" dirty="0" smtClean="0"/>
              <a:t>Además, con la implementación de MIPG, tarea que se encomienda a la Mesa Directiva que se constituya para la vigencia 2021, se contará con el </a:t>
            </a:r>
            <a:r>
              <a:rPr lang="es-CO" sz="1000" i="1" dirty="0" err="1" smtClean="0"/>
              <a:t>normograma</a:t>
            </a:r>
            <a:r>
              <a:rPr lang="es-CO" sz="1000" dirty="0" smtClean="0"/>
              <a:t> y estarán disponibles en tiempo real, las temáticas a debatir y deliberar en cada periodo, el cumplimiento de reportes a los órganos de control y la rendición de cuentas, las cuales podrán monitorearse desde el ciclo PHVA, planificar, hacer, verificar y actuar.</a:t>
            </a:r>
          </a:p>
          <a:p>
            <a:r>
              <a:rPr lang="es-CO" sz="1000" dirty="0" smtClean="0"/>
              <a:t>Así mismo, conforme a lo definido en el Decreto 612 de 2018, es necesario revisar la pertinencia y estado de los siguientes planes institucionales y estratégicos:</a:t>
            </a:r>
          </a:p>
          <a:p>
            <a:endParaRPr lang="es-CO" sz="1000" dirty="0" smtClean="0"/>
          </a:p>
          <a:p>
            <a:pPr lvl="0">
              <a:buFont typeface="Arial" panose="020B0604020202020204" pitchFamily="34" charset="0"/>
              <a:buChar char="•"/>
            </a:pPr>
            <a:r>
              <a:rPr lang="es-ES" sz="1000" dirty="0" smtClean="0"/>
              <a:t>Plan Institucional de Archivos - PINAR</a:t>
            </a:r>
            <a:endParaRPr lang="es-CO" sz="1000" dirty="0" smtClean="0"/>
          </a:p>
          <a:p>
            <a:pPr lvl="0">
              <a:buFont typeface="Arial" panose="020B0604020202020204" pitchFamily="34" charset="0"/>
              <a:buChar char="•"/>
            </a:pPr>
            <a:r>
              <a:rPr lang="es-ES" sz="1000" dirty="0" smtClean="0"/>
              <a:t>Plan anual de adquisiciones - PAA</a:t>
            </a:r>
            <a:endParaRPr lang="es-CO" sz="1000" dirty="0" smtClean="0"/>
          </a:p>
          <a:p>
            <a:pPr lvl="0">
              <a:buFont typeface="Arial" panose="020B0604020202020204" pitchFamily="34" charset="0"/>
              <a:buChar char="•"/>
            </a:pPr>
            <a:r>
              <a:rPr lang="es-ES" sz="1000" dirty="0" smtClean="0"/>
              <a:t>Plan Anual de Vacantes - PAV</a:t>
            </a:r>
            <a:endParaRPr lang="es-CO" sz="1000" dirty="0" smtClean="0"/>
          </a:p>
          <a:p>
            <a:pPr lvl="0">
              <a:buFont typeface="Arial" panose="020B0604020202020204" pitchFamily="34" charset="0"/>
              <a:buChar char="•"/>
            </a:pPr>
            <a:r>
              <a:rPr lang="es-ES" sz="1000" dirty="0" smtClean="0"/>
              <a:t>Plan de Previsión de Recursos Humanos - PPRH</a:t>
            </a:r>
            <a:endParaRPr lang="es-CO" sz="1000" dirty="0" smtClean="0"/>
          </a:p>
          <a:p>
            <a:pPr lvl="0">
              <a:buFont typeface="Arial" panose="020B0604020202020204" pitchFamily="34" charset="0"/>
              <a:buChar char="•"/>
            </a:pPr>
            <a:r>
              <a:rPr lang="es-ES" sz="1000" dirty="0" smtClean="0"/>
              <a:t>Plan Estratégico de Talento Humano - PETH</a:t>
            </a:r>
            <a:endParaRPr lang="es-CO" sz="1000" dirty="0" smtClean="0"/>
          </a:p>
          <a:p>
            <a:pPr lvl="0">
              <a:buFont typeface="Arial" panose="020B0604020202020204" pitchFamily="34" charset="0"/>
              <a:buChar char="•"/>
            </a:pPr>
            <a:r>
              <a:rPr lang="es-ES" sz="1000" dirty="0" smtClean="0"/>
              <a:t>Plan Institucional de Capacitación - PIC</a:t>
            </a:r>
            <a:endParaRPr lang="es-CO" sz="1000" dirty="0" smtClean="0"/>
          </a:p>
          <a:p>
            <a:pPr lvl="0">
              <a:buFont typeface="Arial" panose="020B0604020202020204" pitchFamily="34" charset="0"/>
              <a:buChar char="•"/>
            </a:pPr>
            <a:r>
              <a:rPr lang="es-ES" sz="1000" dirty="0" smtClean="0"/>
              <a:t>Plan de Trabajo Anual en Seguridad y Salud en el Trabajo – PSST</a:t>
            </a:r>
            <a:endParaRPr lang="es-CO" sz="1000" dirty="0" smtClean="0"/>
          </a:p>
          <a:p>
            <a:pPr lvl="0">
              <a:buFont typeface="Arial" panose="020B0604020202020204" pitchFamily="34" charset="0"/>
              <a:buChar char="•"/>
            </a:pPr>
            <a:r>
              <a:rPr lang="es-ES" sz="1000" dirty="0" smtClean="0"/>
              <a:t>Plan Anticorrupción y de Atención al Ciudadano – PAAC</a:t>
            </a:r>
            <a:endParaRPr lang="es-CO" sz="1000" dirty="0" smtClean="0"/>
          </a:p>
          <a:p>
            <a:pPr lvl="0">
              <a:buFont typeface="Arial" panose="020B0604020202020204" pitchFamily="34" charset="0"/>
              <a:buChar char="•"/>
            </a:pPr>
            <a:r>
              <a:rPr lang="es-ES" sz="1000" dirty="0" smtClean="0"/>
              <a:t>Plan Estratégico de Tecnologías de la Información y las Comunicaciones ­- PETI</a:t>
            </a:r>
            <a:endParaRPr lang="es-CO" sz="1000" dirty="0" smtClean="0"/>
          </a:p>
          <a:p>
            <a:pPr lvl="0">
              <a:buFont typeface="Arial" panose="020B0604020202020204" pitchFamily="34" charset="0"/>
              <a:buChar char="•"/>
            </a:pPr>
            <a:r>
              <a:rPr lang="es-ES" sz="1000" dirty="0" smtClean="0"/>
              <a:t>Plan de Tratamiento de Riesgos de Seguridad y Privacidad de la Información - PTR</a:t>
            </a:r>
            <a:endParaRPr lang="es-CO" sz="1000" dirty="0" smtClean="0"/>
          </a:p>
          <a:p>
            <a:r>
              <a:rPr lang="es-CO" sz="900" dirty="0" smtClean="0"/>
              <a:t> </a:t>
            </a:r>
          </a:p>
          <a:p>
            <a:r>
              <a:rPr lang="es-CO" sz="900" dirty="0" smtClean="0"/>
              <a:t> </a:t>
            </a:r>
          </a:p>
          <a:p>
            <a:endParaRPr lang="es-CO" sz="900" dirty="0" smtClean="0"/>
          </a:p>
          <a:p>
            <a:pPr marL="0" marR="0" lvl="0" indent="0" algn="just" defTabSz="914400" rtl="0" eaLnBrk="1" fontAlgn="base" latinLnBrk="0" hangingPunct="1">
              <a:lnSpc>
                <a:spcPct val="100000"/>
              </a:lnSpc>
              <a:spcBef>
                <a:spcPct val="0"/>
              </a:spcBef>
              <a:spcAft>
                <a:spcPct val="0"/>
              </a:spcAft>
              <a:buClrTx/>
              <a:buSzTx/>
              <a:buFontTx/>
              <a:buNone/>
            </a:pPr>
            <a:endParaRPr kumimoji="0" lang="es-CO" sz="9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9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8" name="7 Imagen" descr="descarga (1).jpg"/>
          <p:cNvPicPr>
            <a:picLocks noChangeAspect="1"/>
          </p:cNvPicPr>
          <p:nvPr/>
        </p:nvPicPr>
        <p:blipFill>
          <a:blip r:embed="rId3" cstate="print"/>
          <a:stretch>
            <a:fillRect/>
          </a:stretch>
        </p:blipFill>
        <p:spPr>
          <a:xfrm>
            <a:off x="5267325" y="2948940"/>
            <a:ext cx="2495550" cy="1828800"/>
          </a:xfrm>
          <a:prstGeom prst="rect">
            <a:avLst/>
          </a:prstGeom>
        </p:spPr>
      </p:pic>
    </p:spTree>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63055" y="-43756"/>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CO" sz="2000" b="1" i="1" dirty="0" smtClean="0">
                <a:solidFill>
                  <a:schemeClr val="accent5">
                    <a:lumMod val="50000"/>
                  </a:schemeClr>
                </a:solidFill>
                <a:latin typeface="Roboto"/>
                <a:cs typeface="Calibri Light" panose="020F0302020204030204"/>
              </a:rPr>
              <a:t>CONCEPTO GENERAL:</a:t>
            </a:r>
            <a:br>
              <a:rPr lang="es-CO" sz="2000" b="1" i="1" dirty="0" smtClean="0">
                <a:solidFill>
                  <a:schemeClr val="accent5">
                    <a:lumMod val="50000"/>
                  </a:schemeClr>
                </a:solidFill>
                <a:latin typeface="Roboto"/>
                <a:cs typeface="Calibri Light" panose="020F0302020204030204"/>
              </a:rPr>
            </a:br>
            <a:r>
              <a:rPr lang="es-CO" sz="2000" i="1" dirty="0" smtClean="0">
                <a:solidFill>
                  <a:schemeClr val="accent5">
                    <a:lumMod val="50000"/>
                  </a:schemeClr>
                </a:solidFill>
                <a:latin typeface="Roboto"/>
                <a:cs typeface="Calibri Light" panose="020F0302020204030204"/>
              </a:rPr>
              <a:t>Fortalecimiento Institucional </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905000" y="118872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802699" y="1137952"/>
            <a:ext cx="7327841" cy="2492990"/>
          </a:xfrm>
          <a:prstGeom prst="rect">
            <a:avLst/>
          </a:prstGeom>
          <a:noFill/>
          <a:ln w="9525">
            <a:noFill/>
            <a:miter lim="800000"/>
          </a:ln>
          <a:effectLst/>
        </p:spPr>
        <p:txBody>
          <a:bodyPr vert="horz" wrap="square" lIns="91440" tIns="45720" rIns="91440" bIns="45720" numCol="1" anchor="ctr" anchorCtr="0" compatLnSpc="1">
            <a:spAutoFit/>
          </a:bodyPr>
          <a:lstStyle/>
          <a:p>
            <a:pPr algn="just"/>
            <a:r>
              <a:rPr lang="es-CO" sz="900" dirty="0" smtClean="0"/>
              <a:t> </a:t>
            </a:r>
          </a:p>
          <a:p>
            <a:r>
              <a:rPr lang="es-CO" sz="900" b="1" dirty="0" smtClean="0"/>
              <a:t>El Proceso de Gestión Documental y Archivo:</a:t>
            </a:r>
            <a:r>
              <a:rPr lang="es-CO" sz="900" dirty="0" smtClean="0"/>
              <a:t> Este proceso es transversal a todos los demás, se requiere contar con más personal cualificado e idóneo, sistematización, tablas de valoración y retención documental, plan de transferencias etc.  En lo cual hay atrasos de más de 5 años o inexistencia. </a:t>
            </a:r>
          </a:p>
          <a:p>
            <a:r>
              <a:rPr lang="es-CO" sz="900" dirty="0" smtClean="0"/>
              <a:t> </a:t>
            </a:r>
          </a:p>
          <a:p>
            <a:r>
              <a:rPr lang="es-CO" sz="900" b="1" dirty="0" smtClean="0"/>
              <a:t>El Proceso de Comunicaciones:</a:t>
            </a:r>
            <a:r>
              <a:rPr lang="es-CO" sz="900" dirty="0" smtClean="0"/>
              <a:t> Solo cuenta con una profesional de planta y es otro de los procesos transversales más importantes para garantizar la transparencia, la rendición de cuentas, el manejo permanente de interacción con la comunidad, a través de redes sociales.  Requiere con urgencia y como mínimo el fortalecimiento de la página web y el apoyo de un web máster. </a:t>
            </a:r>
          </a:p>
          <a:p>
            <a:r>
              <a:rPr lang="es-CO" sz="900" dirty="0" smtClean="0"/>
              <a:t> </a:t>
            </a:r>
          </a:p>
          <a:p>
            <a:r>
              <a:rPr lang="es-CO" sz="900" dirty="0" smtClean="0"/>
              <a:t>En síntesis, si bien el año 2020, estuvo marcado por las limitaciones de La Emergencia Social decretada por el Gobierno Nacional, que impidió avanzar en las mejoras que requiere la entidad, se recomienda seguir avanzando en este sentido, buscando fortalecer el </a:t>
            </a:r>
            <a:r>
              <a:rPr lang="es-CO" sz="900" b="1" dirty="0" smtClean="0"/>
              <a:t>Talento Humano</a:t>
            </a:r>
            <a:r>
              <a:rPr lang="es-CO" sz="900" dirty="0" smtClean="0"/>
              <a:t> como el activo más importante con el que cuenta la entidad, seguido de la gestión de la información y comunicación, en sintonía con MIPG y </a:t>
            </a:r>
            <a:r>
              <a:rPr lang="es-CO" sz="900" b="1" dirty="0" smtClean="0"/>
              <a:t>La integridad y la legalidad</a:t>
            </a:r>
            <a:r>
              <a:rPr lang="es-CO" sz="900" dirty="0" smtClean="0"/>
              <a:t> como el eje transversal de todas las actuaciones administrativas.</a:t>
            </a:r>
          </a:p>
          <a:p>
            <a:r>
              <a:rPr lang="es-CO" sz="900" dirty="0" smtClean="0"/>
              <a:t> </a:t>
            </a:r>
          </a:p>
          <a:p>
            <a:r>
              <a:rPr lang="es-CO" sz="900" dirty="0" smtClean="0"/>
              <a:t> </a:t>
            </a:r>
          </a:p>
          <a:p>
            <a:endParaRPr lang="es-CO" sz="900" dirty="0" smtClean="0"/>
          </a:p>
          <a:p>
            <a:pPr marL="0" marR="0" lvl="0" indent="0" algn="just" defTabSz="914400" rtl="0" eaLnBrk="1" fontAlgn="base" latinLnBrk="0" hangingPunct="1">
              <a:lnSpc>
                <a:spcPct val="100000"/>
              </a:lnSpc>
              <a:spcBef>
                <a:spcPct val="0"/>
              </a:spcBef>
              <a:spcAft>
                <a:spcPct val="0"/>
              </a:spcAft>
              <a:buClrTx/>
              <a:buSzTx/>
              <a:buFontTx/>
              <a:buNone/>
            </a:pPr>
            <a:endParaRPr kumimoji="0" lang="es-CO" sz="9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9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12" name="11 Imagen" descr="WhatsApp Image 2020-11-25 at 10.44.41.jpeg"/>
          <p:cNvPicPr>
            <a:picLocks noChangeAspect="1"/>
          </p:cNvPicPr>
          <p:nvPr/>
        </p:nvPicPr>
        <p:blipFill>
          <a:blip r:embed="rId3" cstate="print"/>
          <a:stretch>
            <a:fillRect/>
          </a:stretch>
        </p:blipFill>
        <p:spPr>
          <a:xfrm>
            <a:off x="7646669" y="3048000"/>
            <a:ext cx="1291591" cy="1722121"/>
          </a:xfrm>
          <a:prstGeom prst="rect">
            <a:avLst/>
          </a:prstGeom>
        </p:spPr>
      </p:pic>
      <p:pic>
        <p:nvPicPr>
          <p:cNvPr id="8" name="7 Imagen" descr="WhatsApp Image 2020-11-25 at 10.31.19.jpeg"/>
          <p:cNvPicPr>
            <a:picLocks noChangeAspect="1"/>
          </p:cNvPicPr>
          <p:nvPr/>
        </p:nvPicPr>
        <p:blipFill>
          <a:blip r:embed="rId4" cstate="print"/>
          <a:stretch>
            <a:fillRect/>
          </a:stretch>
        </p:blipFill>
        <p:spPr>
          <a:xfrm>
            <a:off x="6345556" y="2781300"/>
            <a:ext cx="1402932" cy="1870576"/>
          </a:xfrm>
          <a:prstGeom prst="rect">
            <a:avLst/>
          </a:prstGeom>
        </p:spPr>
      </p:pic>
      <p:pic>
        <p:nvPicPr>
          <p:cNvPr id="11" name="10 Imagen" descr="ARCHIVO.jpeg"/>
          <p:cNvPicPr>
            <a:picLocks noChangeAspect="1"/>
          </p:cNvPicPr>
          <p:nvPr/>
        </p:nvPicPr>
        <p:blipFill>
          <a:blip r:embed="rId5" cstate="print"/>
          <a:srcRect l="12000" t="-19047"/>
          <a:stretch>
            <a:fillRect/>
          </a:stretch>
        </p:blipFill>
        <p:spPr>
          <a:xfrm>
            <a:off x="5113020" y="3985260"/>
            <a:ext cx="2024211" cy="1310640"/>
          </a:xfrm>
          <a:prstGeom prst="rect">
            <a:avLst/>
          </a:prstGeom>
        </p:spPr>
      </p:pic>
      <p:pic>
        <p:nvPicPr>
          <p:cNvPr id="13" name="12 Imagen" descr="WhatsApp Image 2020-11-25 at 10.43.28.jpeg"/>
          <p:cNvPicPr>
            <a:picLocks noChangeAspect="1"/>
          </p:cNvPicPr>
          <p:nvPr/>
        </p:nvPicPr>
        <p:blipFill>
          <a:blip r:embed="rId6" cstate="print"/>
          <a:stretch>
            <a:fillRect/>
          </a:stretch>
        </p:blipFill>
        <p:spPr>
          <a:xfrm>
            <a:off x="3381375" y="3230880"/>
            <a:ext cx="1411605" cy="1882140"/>
          </a:xfrm>
          <a:prstGeom prst="rect">
            <a:avLst/>
          </a:prstGeom>
        </p:spPr>
      </p:pic>
      <p:pic>
        <p:nvPicPr>
          <p:cNvPr id="9" name="8 Imagen" descr="WhatsApp Image 2020-11-25 at 10.32.16.jpeg"/>
          <p:cNvPicPr>
            <a:picLocks noChangeAspect="1"/>
          </p:cNvPicPr>
          <p:nvPr/>
        </p:nvPicPr>
        <p:blipFill>
          <a:blip r:embed="rId7" cstate="print"/>
          <a:stretch>
            <a:fillRect/>
          </a:stretch>
        </p:blipFill>
        <p:spPr>
          <a:xfrm>
            <a:off x="4309391" y="2834640"/>
            <a:ext cx="1961869" cy="1406296"/>
          </a:xfrm>
          <a:prstGeom prst="rect">
            <a:avLst/>
          </a:prstGeom>
        </p:spPr>
      </p:pic>
      <p:pic>
        <p:nvPicPr>
          <p:cNvPr id="14" name="13 Imagen" descr="WhatsApp Image 2020-11-25 at 10.49.17.jpeg"/>
          <p:cNvPicPr>
            <a:picLocks noChangeAspect="1"/>
          </p:cNvPicPr>
          <p:nvPr/>
        </p:nvPicPr>
        <p:blipFill>
          <a:blip r:embed="rId8" cstate="print"/>
          <a:stretch>
            <a:fillRect/>
          </a:stretch>
        </p:blipFill>
        <p:spPr>
          <a:xfrm>
            <a:off x="2299335" y="3040380"/>
            <a:ext cx="1274445" cy="1699260"/>
          </a:xfrm>
          <a:prstGeom prst="rect">
            <a:avLst/>
          </a:prstGeom>
        </p:spPr>
      </p:pic>
    </p:spTree>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154495" y="0"/>
            <a:ext cx="9207055" cy="5758756"/>
          </a:xfrm>
        </p:spPr>
      </p:pic>
      <p:sp>
        <p:nvSpPr>
          <p:cNvPr id="6" name="Título 1"/>
          <p:cNvSpPr txBox="1"/>
          <p:nvPr/>
        </p:nvSpPr>
        <p:spPr>
          <a:xfrm>
            <a:off x="793566" y="1198111"/>
            <a:ext cx="6856052" cy="876994"/>
          </a:xfrm>
          <a:prstGeom prst="rect">
            <a:avLst/>
          </a:prstGeom>
        </p:spPr>
        <p:txBody>
          <a:bodyPr vert="horz" lIns="91440" tIns="45720" rIns="91440" bIns="45720" rtlCol="0" anchor="ctr">
            <a:normAutofit fontScale="97500"/>
          </a:bodyPr>
          <a:lstStyle/>
          <a:p>
            <a:pPr lvl="0">
              <a:lnSpc>
                <a:spcPct val="90000"/>
              </a:lnSpc>
              <a:spcBef>
                <a:spcPct val="0"/>
              </a:spcBef>
            </a:pPr>
            <a:endParaRPr kumimoji="0" lang="es-ES" b="0" i="1" u="none" strike="noStrike" kern="1200" cap="none" spc="0" normalizeH="0" baseline="0" noProof="0" dirty="0">
              <a:ln>
                <a:noFill/>
              </a:ln>
              <a:solidFill>
                <a:schemeClr val="accent5">
                  <a:lumMod val="50000"/>
                </a:schemeClr>
              </a:solidFill>
              <a:effectLst/>
              <a:uLnTx/>
              <a:uFillTx/>
              <a:latin typeface="Calibri Light" panose="020F0302020204030204"/>
              <a:ea typeface="+mj-ea"/>
              <a:cs typeface="Calibri Light" panose="020F0302020204030204"/>
            </a:endParaRPr>
          </a:p>
        </p:txBody>
      </p:sp>
      <p:sp>
        <p:nvSpPr>
          <p:cNvPr id="10" name="Título 1"/>
          <p:cNvSpPr>
            <a:spLocks noGrp="1"/>
          </p:cNvSpPr>
          <p:nvPr>
            <p:ph type="title"/>
          </p:nvPr>
        </p:nvSpPr>
        <p:spPr>
          <a:xfrm>
            <a:off x="776170" y="268328"/>
            <a:ext cx="6856052" cy="876994"/>
          </a:xfrm>
        </p:spPr>
        <p:txBody>
          <a:bodyPr>
            <a:noAutofit/>
          </a:bodyPr>
          <a:lstStyle/>
          <a:p>
            <a:r>
              <a:rPr lang="es-ES" sz="2000" i="1" dirty="0" smtClean="0">
                <a:solidFill>
                  <a:schemeClr val="accent5">
                    <a:lumMod val="50000"/>
                  </a:schemeClr>
                </a:solidFill>
                <a:latin typeface="Calibri Light" panose="020F0302020204030204"/>
                <a:cs typeface="Calibri Light" panose="020F0302020204030204"/>
              </a:rPr>
              <a:t>¡GRACIAS!</a:t>
            </a:r>
            <a:endParaRPr lang="es-ES" sz="2000" i="1" dirty="0">
              <a:solidFill>
                <a:schemeClr val="accent5">
                  <a:lumMod val="50000"/>
                </a:schemeClr>
              </a:solidFill>
              <a:latin typeface="Calibri Light" panose="020F0302020204030204"/>
              <a:cs typeface="Calibri Light" panose="020F0302020204030204"/>
            </a:endParaRPr>
          </a:p>
        </p:txBody>
      </p:sp>
      <p:sp>
        <p:nvSpPr>
          <p:cNvPr id="17" name="16 CuadroTexto"/>
          <p:cNvSpPr txBox="1"/>
          <p:nvPr/>
        </p:nvSpPr>
        <p:spPr>
          <a:xfrm>
            <a:off x="1905000" y="1188720"/>
            <a:ext cx="6301740" cy="369332"/>
          </a:xfrm>
          <a:prstGeom prst="rect">
            <a:avLst/>
          </a:prstGeom>
          <a:noFill/>
        </p:spPr>
        <p:txBody>
          <a:bodyPr wrap="square" rtlCol="0">
            <a:spAutoFit/>
          </a:bodyPr>
          <a:lstStyle/>
          <a:p>
            <a:endParaRPr lang="es-CO" dirty="0"/>
          </a:p>
        </p:txBody>
      </p:sp>
      <p:sp>
        <p:nvSpPr>
          <p:cNvPr id="27649" name="Rectangle 1"/>
          <p:cNvSpPr>
            <a:spLocks noChangeArrowheads="1"/>
          </p:cNvSpPr>
          <p:nvPr/>
        </p:nvSpPr>
        <p:spPr bwMode="auto">
          <a:xfrm>
            <a:off x="802699" y="1922782"/>
            <a:ext cx="7327841" cy="923330"/>
          </a:xfrm>
          <a:prstGeom prst="rect">
            <a:avLst/>
          </a:prstGeom>
          <a:noFill/>
          <a:ln w="9525">
            <a:noFill/>
            <a:miter lim="800000"/>
          </a:ln>
          <a:effectLst/>
        </p:spPr>
        <p:txBody>
          <a:bodyPr vert="horz" wrap="square" lIns="91440" tIns="45720" rIns="91440" bIns="45720" numCol="1" anchor="ctr" anchorCtr="0" compatLnSpc="1">
            <a:spAutoFit/>
          </a:bodyPr>
          <a:lstStyle/>
          <a:p>
            <a:pPr algn="just"/>
            <a:r>
              <a:rPr lang="es-CO" sz="900" dirty="0" smtClean="0"/>
              <a:t> </a:t>
            </a:r>
          </a:p>
          <a:p>
            <a:r>
              <a:rPr lang="es-CO" sz="900" dirty="0" smtClean="0"/>
              <a:t> </a:t>
            </a:r>
          </a:p>
          <a:p>
            <a:r>
              <a:rPr lang="es-CO" sz="900" dirty="0" smtClean="0"/>
              <a:t> </a:t>
            </a:r>
          </a:p>
          <a:p>
            <a:endParaRPr lang="es-CO" sz="900" dirty="0" smtClean="0"/>
          </a:p>
          <a:p>
            <a:pPr marL="0" marR="0" lvl="0" indent="0" algn="just" defTabSz="914400" rtl="0" eaLnBrk="1" fontAlgn="base" latinLnBrk="0" hangingPunct="1">
              <a:lnSpc>
                <a:spcPct val="100000"/>
              </a:lnSpc>
              <a:spcBef>
                <a:spcPct val="0"/>
              </a:spcBef>
              <a:spcAft>
                <a:spcPct val="0"/>
              </a:spcAft>
              <a:buClrTx/>
              <a:buSzTx/>
              <a:buFontTx/>
              <a:buNone/>
            </a:pPr>
            <a:endParaRPr kumimoji="0" lang="es-CO" sz="900" i="0" u="none" strike="noStrike" cap="none" normalizeH="0" baseline="0" dirty="0" smtClean="0">
              <a:ln>
                <a:noFill/>
              </a:ln>
              <a:effectLst/>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pPr>
            <a:endParaRPr kumimoji="0" lang="es-CO" sz="900" i="0" u="none" strike="noStrike" cap="none" normalizeH="0" baseline="0" dirty="0" smtClean="0">
              <a:ln>
                <a:noFill/>
              </a:ln>
              <a:effectLst/>
              <a:latin typeface="Arial" panose="020B0604020202020204" pitchFamily="34" charset="0"/>
              <a:cs typeface="Arial" panose="020B0604020202020204" pitchFamily="34" charset="0"/>
            </a:endParaRPr>
          </a:p>
        </p:txBody>
      </p:sp>
      <p:pic>
        <p:nvPicPr>
          <p:cNvPr id="12" name="11 Imagen" descr="4. GRUPO COMPLETO.jpg"/>
          <p:cNvPicPr>
            <a:picLocks noChangeAspect="1"/>
          </p:cNvPicPr>
          <p:nvPr/>
        </p:nvPicPr>
        <p:blipFill>
          <a:blip r:embed="rId3" cstate="print"/>
          <a:srcRect l="2688" t="11733" r="12002" b="36666"/>
          <a:stretch>
            <a:fillRect/>
          </a:stretch>
        </p:blipFill>
        <p:spPr>
          <a:xfrm>
            <a:off x="685800" y="914400"/>
            <a:ext cx="7909560" cy="29489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12 Rectángulo"/>
          <p:cNvSpPr/>
          <p:nvPr/>
        </p:nvSpPr>
        <p:spPr>
          <a:xfrm>
            <a:off x="2791181" y="4425434"/>
            <a:ext cx="3384260" cy="369332"/>
          </a:xfrm>
          <a:prstGeom prst="rect">
            <a:avLst/>
          </a:prstGeom>
        </p:spPr>
        <p:txBody>
          <a:bodyPr wrap="none">
            <a:spAutoFit/>
          </a:bodyPr>
          <a:lstStyle/>
          <a:p>
            <a:r>
              <a:rPr lang="es-CO" i="1" dirty="0" smtClean="0">
                <a:solidFill>
                  <a:srgbClr val="00B0F0"/>
                </a:solidFill>
              </a:rPr>
              <a:t>Concejo Municipal de Bello 2020 </a:t>
            </a:r>
            <a:endParaRPr lang="es-CO" i="1" dirty="0">
              <a:solidFill>
                <a:srgbClr val="00B0F0"/>
              </a:solidFill>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Interfaz de usuario gráfica&#10;&#10;Descripción generada automáticamente"/>
          <p:cNvPicPr>
            <a:picLocks noGrp="1" noChangeAspect="1"/>
          </p:cNvPicPr>
          <p:nvPr>
            <p:ph idx="1"/>
          </p:nvPr>
        </p:nvPicPr>
        <p:blipFill>
          <a:blip r:embed="rId2" cstate="print"/>
          <a:stretch>
            <a:fillRect/>
          </a:stretch>
        </p:blipFill>
        <p:spPr>
          <a:xfrm>
            <a:off x="5458" y="-250"/>
            <a:ext cx="9207055" cy="5758756"/>
          </a:xfrm>
        </p:spPr>
      </p:pic>
      <p:sp>
        <p:nvSpPr>
          <p:cNvPr id="2" name="Título 1"/>
          <p:cNvSpPr>
            <a:spLocks noGrp="1"/>
          </p:cNvSpPr>
          <p:nvPr>
            <p:ph type="title"/>
          </p:nvPr>
        </p:nvSpPr>
        <p:spPr>
          <a:xfrm>
            <a:off x="853807" y="458110"/>
            <a:ext cx="6856052" cy="876994"/>
          </a:xfrm>
        </p:spPr>
        <p:txBody>
          <a:bodyPr>
            <a:normAutofit/>
          </a:bodyPr>
          <a:lstStyle/>
          <a:p>
            <a:r>
              <a:rPr lang="es-CO" sz="3600" b="1" i="1" dirty="0">
                <a:solidFill>
                  <a:schemeClr val="accent5">
                    <a:lumMod val="50000"/>
                  </a:schemeClr>
                </a:solidFill>
                <a:latin typeface="Roboto"/>
                <a:cs typeface="Calibri Light" panose="020F0302020204030204"/>
              </a:rPr>
              <a:t>INFORME DE GESTIÓN</a:t>
            </a:r>
            <a:r>
              <a:rPr lang="es-CO" b="1" i="1" dirty="0">
                <a:solidFill>
                  <a:schemeClr val="accent5">
                    <a:lumMod val="50000"/>
                  </a:schemeClr>
                </a:solidFill>
                <a:latin typeface="Roboto"/>
                <a:cs typeface="Calibri Light" panose="020F0302020204030204"/>
              </a:rPr>
              <a:t/>
            </a:r>
            <a:br>
              <a:rPr lang="es-CO" b="1" i="1" dirty="0">
                <a:solidFill>
                  <a:schemeClr val="accent5">
                    <a:lumMod val="50000"/>
                  </a:schemeClr>
                </a:solidFill>
                <a:latin typeface="Roboto"/>
                <a:cs typeface="Calibri Light" panose="020F0302020204030204"/>
              </a:rPr>
            </a:br>
            <a:r>
              <a:rPr lang="es-CO" sz="2000" i="1" dirty="0">
                <a:solidFill>
                  <a:schemeClr val="accent5">
                    <a:lumMod val="50000"/>
                  </a:schemeClr>
                </a:solidFill>
                <a:latin typeface="Roboto"/>
                <a:cs typeface="Calibri Light" panose="020F0302020204030204"/>
              </a:rPr>
              <a:t>Concejo Municipal de Bello 2020 </a:t>
            </a:r>
            <a:endParaRPr lang="es-ES" i="1" dirty="0">
              <a:solidFill>
                <a:schemeClr val="accent5">
                  <a:lumMod val="50000"/>
                </a:schemeClr>
              </a:solidFill>
              <a:latin typeface="Calibri Light" panose="020F0302020204030204"/>
              <a:cs typeface="Calibri Light" panose="020F0302020204030204"/>
            </a:endParaRPr>
          </a:p>
        </p:txBody>
      </p:sp>
      <p:sp>
        <p:nvSpPr>
          <p:cNvPr id="5" name="CuadroTexto 4"/>
          <p:cNvSpPr txBox="1"/>
          <p:nvPr/>
        </p:nvSpPr>
        <p:spPr>
          <a:xfrm>
            <a:off x="796716" y="1654114"/>
            <a:ext cx="734515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s-CO" sz="1600" dirty="0"/>
              <a:t>Este informe incluye la gestión de la Presidencia del </a:t>
            </a:r>
            <a:r>
              <a:rPr lang="es-CO" sz="1600" dirty="0">
                <a:solidFill>
                  <a:srgbClr val="00B0F0"/>
                </a:solidFill>
              </a:rPr>
              <a:t>Concejo Municipal </a:t>
            </a:r>
            <a:r>
              <a:rPr lang="es-CO" sz="1600" dirty="0"/>
              <a:t>para la vigencia 2020.</a:t>
            </a:r>
          </a:p>
          <a:p>
            <a:r>
              <a:rPr lang="es-CO" sz="1600" dirty="0"/>
              <a:t>Este año, de conformidad con el Art. 23 de La Ley 136 de 1994, se sesionó en 3 periodos ordinarios y 3 períodos extraordinarios, así:</a:t>
            </a:r>
          </a:p>
          <a:p>
            <a:endParaRPr lang="es-CO" sz="1600" dirty="0">
              <a:solidFill>
                <a:srgbClr val="00B0F0"/>
              </a:solidFill>
            </a:endParaRPr>
          </a:p>
          <a:p>
            <a:r>
              <a:rPr lang="es-CO" sz="1600" b="1" dirty="0">
                <a:solidFill>
                  <a:srgbClr val="00B0F0"/>
                </a:solidFill>
              </a:rPr>
              <a:t>PRIMER PERÍODO ORDINARIO:     </a:t>
            </a:r>
            <a:r>
              <a:rPr lang="es-CO" sz="1600" dirty="0">
                <a:solidFill>
                  <a:srgbClr val="00B0F0"/>
                </a:solidFill>
              </a:rPr>
              <a:t> </a:t>
            </a:r>
            <a:r>
              <a:rPr lang="es-CO" sz="1600" dirty="0"/>
              <a:t>DE ENERO 2 A FEBRERO 29 DE 2020. </a:t>
            </a:r>
          </a:p>
          <a:p>
            <a:r>
              <a:rPr lang="es-CO" sz="1600" dirty="0"/>
              <a:t>                                                         </a:t>
            </a:r>
            <a:r>
              <a:rPr lang="es-CO" sz="1200" dirty="0"/>
              <a:t>        (Prorrogado </a:t>
            </a:r>
            <a:r>
              <a:rPr lang="es-CO" sz="1200" dirty="0" smtClean="0"/>
              <a:t>6 </a:t>
            </a:r>
            <a:r>
              <a:rPr lang="es-CO" sz="1200" dirty="0"/>
              <a:t>días, hasta marzo </a:t>
            </a:r>
            <a:r>
              <a:rPr lang="es-CO" sz="1200" dirty="0" smtClean="0"/>
              <a:t>6 de </a:t>
            </a:r>
            <a:r>
              <a:rPr lang="es-CO" sz="1200" dirty="0"/>
              <a:t>2020)</a:t>
            </a:r>
          </a:p>
          <a:p>
            <a:r>
              <a:rPr lang="es-CO" sz="1600" dirty="0"/>
              <a:t> </a:t>
            </a:r>
            <a:r>
              <a:rPr lang="es-CO" sz="1600" b="1" dirty="0">
                <a:solidFill>
                  <a:srgbClr val="00B0F0"/>
                </a:solidFill>
              </a:rPr>
              <a:t>SESIONES EXTRAORDINARIAS</a:t>
            </a:r>
            <a:r>
              <a:rPr lang="es-CO" sz="1600" dirty="0">
                <a:solidFill>
                  <a:srgbClr val="00B0F0"/>
                </a:solidFill>
              </a:rPr>
              <a:t>:       </a:t>
            </a:r>
            <a:r>
              <a:rPr lang="es-CO" sz="1600" dirty="0"/>
              <a:t>DE MAYO 7 A MAYO 26 DE 2020</a:t>
            </a:r>
          </a:p>
          <a:p>
            <a:r>
              <a:rPr lang="es-CO" sz="1600" dirty="0"/>
              <a:t> </a:t>
            </a:r>
            <a:r>
              <a:rPr lang="es-CO" sz="1600" b="1" dirty="0">
                <a:solidFill>
                  <a:srgbClr val="00B0F0"/>
                </a:solidFill>
              </a:rPr>
              <a:t>SEGUNDO PERÍODO ORDINARIO:</a:t>
            </a:r>
            <a:r>
              <a:rPr lang="es-CO" sz="1600" dirty="0">
                <a:solidFill>
                  <a:srgbClr val="00B0F0"/>
                </a:solidFill>
              </a:rPr>
              <a:t>  </a:t>
            </a:r>
            <a:r>
              <a:rPr lang="es-CO" sz="1600" dirty="0"/>
              <a:t>DE JUNIO 1 A JULIO 31 DE 2020</a:t>
            </a:r>
          </a:p>
          <a:p>
            <a:r>
              <a:rPr lang="es-CO" sz="1600" dirty="0"/>
              <a:t> </a:t>
            </a:r>
            <a:r>
              <a:rPr lang="es-CO" sz="1600" b="1" dirty="0">
                <a:solidFill>
                  <a:srgbClr val="00B0F0"/>
                </a:solidFill>
              </a:rPr>
              <a:t>SESIONES EXTRAORDINARIAS</a:t>
            </a:r>
            <a:r>
              <a:rPr lang="es-CO" sz="1600" dirty="0">
                <a:solidFill>
                  <a:srgbClr val="00B0F0"/>
                </a:solidFill>
              </a:rPr>
              <a:t>:       </a:t>
            </a:r>
            <a:r>
              <a:rPr lang="es-CO" sz="1600" dirty="0"/>
              <a:t>DE SEPTIEMBRE 16 A SEPTIEMBRE 25 DE 2020</a:t>
            </a:r>
          </a:p>
          <a:p>
            <a:r>
              <a:rPr lang="es-CO" sz="1600" b="1" dirty="0"/>
              <a:t> </a:t>
            </a:r>
            <a:r>
              <a:rPr lang="es-CO" sz="1600" b="1" dirty="0">
                <a:solidFill>
                  <a:srgbClr val="00B0F0"/>
                </a:solidFill>
              </a:rPr>
              <a:t>TERCER PERÍODO ORDINARIO</a:t>
            </a:r>
            <a:r>
              <a:rPr lang="es-CO" sz="1600" b="1" dirty="0" smtClean="0">
                <a:solidFill>
                  <a:srgbClr val="00B0F0"/>
                </a:solidFill>
              </a:rPr>
              <a:t>:</a:t>
            </a:r>
            <a:r>
              <a:rPr lang="es-CO" sz="1600" dirty="0" smtClean="0">
                <a:solidFill>
                  <a:srgbClr val="00B0F0"/>
                </a:solidFill>
              </a:rPr>
              <a:t>       </a:t>
            </a:r>
            <a:r>
              <a:rPr lang="es-CO" sz="1600" dirty="0"/>
              <a:t>DE OCTUBRE 1 A NOVIEMBRE 30 DE 2020. </a:t>
            </a:r>
            <a:endParaRPr lang="es-CO" sz="1600" dirty="0" smtClean="0"/>
          </a:p>
          <a:p>
            <a:r>
              <a:rPr lang="es-CO" sz="1600" b="1" dirty="0" smtClean="0">
                <a:solidFill>
                  <a:srgbClr val="00B0F0"/>
                </a:solidFill>
              </a:rPr>
              <a:t>SESIONES EXTRAORDINARIAS</a:t>
            </a:r>
            <a:r>
              <a:rPr lang="es-CO" sz="1600" dirty="0" smtClean="0">
                <a:solidFill>
                  <a:srgbClr val="00B0F0"/>
                </a:solidFill>
              </a:rPr>
              <a:t>:        </a:t>
            </a:r>
            <a:r>
              <a:rPr lang="es-CO" sz="1600" dirty="0" smtClean="0"/>
              <a:t>DICIEMBRE DE 2020 POR DEFINIR </a:t>
            </a:r>
            <a:endParaRPr lang="es-CO" sz="1600" dirty="0"/>
          </a:p>
          <a:p>
            <a:endParaRPr lang="es-ES" sz="1600" dirty="0">
              <a:solidFill>
                <a:schemeClr val="bg1">
                  <a:lumMod val="50000"/>
                </a:schemeClr>
              </a:solidFill>
              <a:latin typeface="Roboto"/>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 Rectángulo&#10;&#10;Descripción generada automáticamente"/>
          <p:cNvPicPr>
            <a:picLocks noGrp="1" noChangeAspect="1"/>
          </p:cNvPicPr>
          <p:nvPr>
            <p:ph idx="1"/>
          </p:nvPr>
        </p:nvPicPr>
        <p:blipFill>
          <a:blip r:embed="rId2" cstate="print"/>
          <a:stretch>
            <a:fillRect/>
          </a:stretch>
        </p:blipFill>
        <p:spPr>
          <a:xfrm>
            <a:off x="-138352" y="-250"/>
            <a:ext cx="9362850" cy="5842623"/>
          </a:xfrm>
        </p:spPr>
      </p:pic>
      <p:pic>
        <p:nvPicPr>
          <p:cNvPr id="5" name="Imagen 5" descr="Imagen que contiene persona, ventana, frente, foto&#10;&#10;Descripción generada automáticamente"/>
          <p:cNvPicPr>
            <a:picLocks noChangeAspect="1"/>
          </p:cNvPicPr>
          <p:nvPr/>
        </p:nvPicPr>
        <p:blipFill>
          <a:blip r:embed="rId3" cstate="print"/>
          <a:srcRect b="15133"/>
          <a:stretch>
            <a:fillRect/>
          </a:stretch>
        </p:blipFill>
        <p:spPr>
          <a:xfrm rot="-180000">
            <a:off x="2233389" y="1746516"/>
            <a:ext cx="4528489" cy="2562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6" descr="Mujer con cabello corto&#10;&#10;Descripción generada automáticamente"/>
          <p:cNvPicPr>
            <a:picLocks noChangeAspect="1"/>
          </p:cNvPicPr>
          <p:nvPr/>
        </p:nvPicPr>
        <p:blipFill>
          <a:blip r:embed="rId4" cstate="print"/>
          <a:stretch>
            <a:fillRect/>
          </a:stretch>
        </p:blipFill>
        <p:spPr>
          <a:xfrm rot="300000">
            <a:off x="384593" y="1433934"/>
            <a:ext cx="2399873" cy="3199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7" descr="Una persona con una camiseta roja&#10;&#10;Descripción generada automáticamente"/>
          <p:cNvPicPr>
            <a:picLocks noChangeAspect="1"/>
          </p:cNvPicPr>
          <p:nvPr/>
        </p:nvPicPr>
        <p:blipFill>
          <a:blip r:embed="rId5" cstate="print"/>
          <a:stretch>
            <a:fillRect/>
          </a:stretch>
        </p:blipFill>
        <p:spPr>
          <a:xfrm rot="240000">
            <a:off x="6272223" y="1600803"/>
            <a:ext cx="2252564" cy="30034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ítulo 1"/>
          <p:cNvSpPr>
            <a:spLocks noGrp="1"/>
          </p:cNvSpPr>
          <p:nvPr>
            <p:ph type="title"/>
          </p:nvPr>
        </p:nvSpPr>
        <p:spPr>
          <a:xfrm>
            <a:off x="776170" y="268328"/>
            <a:ext cx="6856052" cy="876994"/>
          </a:xfrm>
        </p:spPr>
        <p:txBody>
          <a:bodyPr>
            <a:noAutofit/>
          </a:bodyPr>
          <a:lstStyle/>
          <a:p>
            <a:r>
              <a:rPr lang="es-CO" sz="2000" b="1" i="1" dirty="0">
                <a:solidFill>
                  <a:schemeClr val="bg1"/>
                </a:solidFill>
                <a:latin typeface="Roboto"/>
                <a:cs typeface="Calibri Light" panose="020F0302020204030204"/>
              </a:rPr>
              <a:t>PRIMER PERÍODO ORDINARIO: DE ENERO 2 A FEBRERO 29 DE 2020. </a:t>
            </a:r>
            <a:br>
              <a:rPr lang="es-CO" sz="2000" b="1" i="1" dirty="0">
                <a:solidFill>
                  <a:schemeClr val="bg1"/>
                </a:solidFill>
                <a:latin typeface="Roboto"/>
                <a:cs typeface="Calibri Light" panose="020F0302020204030204"/>
              </a:rPr>
            </a:br>
            <a:r>
              <a:rPr lang="es-CO" sz="1400" b="1" i="1" dirty="0">
                <a:solidFill>
                  <a:schemeClr val="bg1"/>
                </a:solidFill>
                <a:latin typeface="Roboto"/>
                <a:cs typeface="Calibri Light" panose="020F0302020204030204"/>
              </a:rPr>
              <a:t>(Prorrogado 6 días, hasta marzo 6 de 2020)</a:t>
            </a:r>
            <a:endParaRPr lang="es-ES" sz="2000" i="1" dirty="0">
              <a:solidFill>
                <a:schemeClr val="bg1"/>
              </a:solidFill>
              <a:latin typeface="Calibri Light" panose="020F0302020204030204"/>
              <a:cs typeface="Calibri Light" panose="020F0302020204030204"/>
            </a:endParaRPr>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7705</Words>
  <Application>Microsoft Office PowerPoint</Application>
  <PresentationFormat>Presentación en pantalla (16:10)</PresentationFormat>
  <Paragraphs>955</Paragraphs>
  <Slides>79</Slides>
  <Notes>0</Notes>
  <HiddenSlides>0</HiddenSlides>
  <MMClips>0</MMClips>
  <ScaleCrop>false</ScaleCrop>
  <HeadingPairs>
    <vt:vector size="4" baseType="variant">
      <vt:variant>
        <vt:lpstr>Tema</vt:lpstr>
      </vt:variant>
      <vt:variant>
        <vt:i4>1</vt:i4>
      </vt:variant>
      <vt:variant>
        <vt:lpstr>Títulos de diapositiva</vt:lpstr>
      </vt:variant>
      <vt:variant>
        <vt:i4>79</vt:i4>
      </vt:variant>
    </vt:vector>
  </HeadingPairs>
  <TitlesOfParts>
    <vt:vector size="80" baseType="lpstr">
      <vt:lpstr>Tema de Office</vt:lpstr>
      <vt:lpstr>Diapositiva 1</vt:lpstr>
      <vt:lpstr>PLAN ESTRATÉGICO  Concejo Municipal de Bello, vigencia 2020 </vt:lpstr>
      <vt:lpstr>PLAN DE ACCIÓN 2020  Proceso misional (Debate de la temática pública)</vt:lpstr>
      <vt:lpstr>PLAN DE ACCIÓN 2020  Fortalecimiento institucional y liderazgo</vt:lpstr>
      <vt:lpstr>Diapositiva 5</vt:lpstr>
      <vt:lpstr>PLAN DE ACCIÓN 2020  Fortalecimiento institucional y liderazgo</vt:lpstr>
      <vt:lpstr>Diapositiva 7</vt:lpstr>
      <vt:lpstr>INFORME DE GESTIÓN Concejo Municipal de Bello 2020 </vt:lpstr>
      <vt:lpstr>PRIMER PERÍODO ORDINARIO: DE ENERO 2 A FEBRERO 29 DE 2020.  (Prorrogado 6 días, hasta marzo 6 de 2020)</vt:lpstr>
      <vt:lpstr> PRIMER  PERÍODO ORDINARIO Ejercicio de la función electoral / Mesa Directiva 2020</vt:lpstr>
      <vt:lpstr> PRIMER  PERÍODO ORDINARIO Ejercicio de la función electoral / Elección de funcionarios.</vt:lpstr>
      <vt:lpstr> PRIMER  PERÍODO ORDINARIO Comisiones permanentes.</vt:lpstr>
      <vt:lpstr>PRIMER PERIODO Suscripción convenio interadministrativo con la Alcaldía de Bello</vt:lpstr>
      <vt:lpstr> PRIMER PERÍODO ORDINARIO Desarrollo de la Temática Pública.</vt:lpstr>
      <vt:lpstr>PRIMER PERÍODO ORDINARIO SESIONES DECENTRALIZADAS  / Desarrollo de la Temática Pública. </vt:lpstr>
      <vt:lpstr>PRIMER PERÍODO ORDINARIO PARTICIPACIÓN CIUDADANA  / Desarrollo de la Temática Pública. </vt:lpstr>
      <vt:lpstr> PRIMER PERÍODO ORDINARIO Socialización políticas para la población LGTBI / Desarrollo de la Temática Pública.</vt:lpstr>
      <vt:lpstr> PRIMER PERÍODO ORDINARIO Ciclocaminabilidad sostenible/ Desarrollo de la Temática Pública.</vt:lpstr>
      <vt:lpstr> PRIMER PERÍODO ORDINARIO Jornada de inducción y reinduccción  de  los funcionarios del Concejo </vt:lpstr>
      <vt:lpstr>PRIMER PERÍODO ORDINARIO Talleres construyendo ciudad</vt:lpstr>
      <vt:lpstr> PRIMER PERÍODO ORDINARIO Problemática de la PTAR / Desarrollo de la Temática Pública.</vt:lpstr>
      <vt:lpstr>PRIMER  PERÍODO ORDINARIO  Reconocimientos y condecoraciones</vt:lpstr>
      <vt:lpstr> PRIMER  PERÍODO ORDINARIO Comisiones Accidentales.</vt:lpstr>
      <vt:lpstr>TRÁMITE Y APROBACIÓN ACUERDOS MUNICIPALES </vt:lpstr>
      <vt:lpstr>COVID -19 Primer periodo de cuarentena.</vt:lpstr>
      <vt:lpstr>TRABAJO EN CASA Y SESIONES NO PRESENCIALES</vt:lpstr>
      <vt:lpstr>SESIONES EXTRAORDINARIAS DE MAYO 07 A MAYO 26 DE 2020</vt:lpstr>
      <vt:lpstr>SESIONES EXTRAORDINARIAS  De mayo 07 a mayo 26 de 2020  Trámite y aprobación de Acuerdos Municipales</vt:lpstr>
      <vt:lpstr>SESIONES EXTRAORDINARIAS De mayo 07 a mayo 26 de 2020   Acuerdo N°005 Plan De Desarrollo</vt:lpstr>
      <vt:lpstr>SESIONES EXTRAORDINARIAS De mayo 07 a mayo 26 de 2020  Niveles de participación transmisión de las sesiones virtuales</vt:lpstr>
      <vt:lpstr>SEGUNDO PERÍODO ORDINARIO DE JUNIO 01 A JULIO 31 DE 2020</vt:lpstr>
      <vt:lpstr>SEGUNDO PERÍODO ORDINARIO PARTICIPACIÓN CIUDADANA</vt:lpstr>
      <vt:lpstr>SEGUNDO PERÍODO ORDINARIO SESIONES DECENTRALIZADAS</vt:lpstr>
      <vt:lpstr>SEGUNDO PERÍODO ORDINARIO INFORMES DE LEY</vt:lpstr>
      <vt:lpstr>SEGUNDO PERÍODO ORDINARIO Control político / Plan de Acción Municipal 2020.</vt:lpstr>
      <vt:lpstr>SEGUNDO PERÍODO ORDINARIO Creación de la Comisión Especial De Equidad Para La Mujer (Ley 1981 de 2019)</vt:lpstr>
      <vt:lpstr>SEGUNDO PERÍODO ORDINARIO Debate de la temática pública / Trámite y aprobación de acuerdos municipales sesiones </vt:lpstr>
      <vt:lpstr>SEGUNDO PERÍODO ORDINARIO Seguimiento a los acuerdos aprobados y/o vigentes</vt:lpstr>
      <vt:lpstr>SEGUNDO PERÍODO ORDINARIO Seguimiento a los acuerdos aprobados y/o vigentes</vt:lpstr>
      <vt:lpstr>SEGUNDO PERÍODO ORDINARIO Seguimiento a los acuerdos aprobados y/o vigentes</vt:lpstr>
      <vt:lpstr>SEGUNDO PERÍODO ORDINARIO Seguimiento a los acuerdos aprobados y/o vigentes 2019 y 2020 que tienen impacto fiscal. </vt:lpstr>
      <vt:lpstr>SEGUNDO PERÍODO ORDINARIO Seguimiento a los acuerdos aprobados y/o vigentes 2019 y 2020 que tienen impacto fiscal. </vt:lpstr>
      <vt:lpstr>SEGUNDO PERÍODO ORDINARIO Seguimiento a los acuerdos aprobados y/o vigentes, corte a Julio 30 de 2020 </vt:lpstr>
      <vt:lpstr>SEGUNDO PERÍODO ORDINARIO Seguimiento a los acuerdos aprobados y/o vigentes, corte a Julio 30 de 2020 </vt:lpstr>
      <vt:lpstr>SEGUNDO PERÍODO ORDINARIO Seguimiento a los acuerdos aprobados y/o vigentes corte a Julio 30 de 2020</vt:lpstr>
      <vt:lpstr>SESIONES EXTRAORDINARIAS DE SEPTIEMBRE 16 A SEPTIEMBRE 25 de 2020</vt:lpstr>
      <vt:lpstr>TRÁMITE Y APROBACIÓN DE ACUERDOS MUNICIPALES SESIONES EXTRAORDINARIAS DE SEPTIEMBRE 16 A SEPTIEMBRE 25 de 2020</vt:lpstr>
      <vt:lpstr>TERCER PERÍODO ORDINARIO DE OCTUBRE 1 A NOVIEMBRE 30 DE 2020</vt:lpstr>
      <vt:lpstr>TERCER PERÍODO ORDINARIO Presupuesto Municipal vigencia 2021</vt:lpstr>
      <vt:lpstr>TERCER PERÍODO ORDINARIO Informes comisiones accidentales.</vt:lpstr>
      <vt:lpstr>TERCER PERÍODO ORDINARIO Informes de gestión Alcaldía.</vt:lpstr>
      <vt:lpstr>TERCER PERÍODO ORDINARIO  Informes de gestión Alcaldía.</vt:lpstr>
      <vt:lpstr>TERCER PERÍODO ORDINARIO Capacitaciones en Régimen Municipal.</vt:lpstr>
      <vt:lpstr>TERCER PERÍODO ORDINARIO Sesión con organismos comunales en el marco  de la ley 1989 de 2019</vt:lpstr>
      <vt:lpstr>TRÁMITE Y APROBACIÓN ACUERDOS MUNICIPALES </vt:lpstr>
      <vt:lpstr>TERCER PERÍODO ORDINARIO Reconocimientos y Condecoraciones </vt:lpstr>
      <vt:lpstr>TERCER PERÍODO ORDINARIO Reconocimientos y Condecoraciones </vt:lpstr>
      <vt:lpstr> TERCER PERÍODO ORDINARIO Ejercicio de la función electoral / Mesa Directiva 2021</vt:lpstr>
      <vt:lpstr>SESIONES EXTRAORDINARIAS DE DICIEMBRE 10 A DICIEMBRE 19 de 2020</vt:lpstr>
      <vt:lpstr>TRÁMITE Y APROBACIÓN DE ACUERDOS MUNICIPALES SESIONES EXTRAORDINARIAS DE DICIEMBRE 10 A DICIEMBRE 19 DE 2020</vt:lpstr>
      <vt:lpstr>FORTALECIMIENTO INSTITUCIONAL 2020 Rediseño página web y su adecuación a la ley 1712 de 2014, ley de transparencia y del derecho de acceso a la información pública.</vt:lpstr>
      <vt:lpstr>FORTALECIMIENTO INSTITUCIONAL 2020 Rediseño página web y su adecuación a la ley 1712 de 2014, ley de transparencia y del derecho de acceso a la información pública.</vt:lpstr>
      <vt:lpstr>FORTALECIMIENTO INSTITUCIONAL 2020 Rediseño página web y su adecuación a la ley 1712 de 2014, ley de transparencia y del derecho de acceso a la información pública.</vt:lpstr>
      <vt:lpstr>Diapositiva 64</vt:lpstr>
      <vt:lpstr>Diapositiva 65</vt:lpstr>
      <vt:lpstr>Diapositiva 66</vt:lpstr>
      <vt:lpstr>FORTALECIMIENTO INSTITUCIONAL 2020 Formulario PQRSD  No es un simple formulario que llega a un correo, sino que es un software completo que nos ayuda a gestionar y a organizar las PQRSDF que lleguen a la entidad, quien realice una PQRSDF tendrá en su correo un código de seguimiento para saber en cualquier momento cual es el tramite actual de la PQRSDF.  A nivel interno la persona que recepciona las PQRSDF podrá asignar tareas y redirigir fácilmente a la persona responsable de darle respuesta.   </vt:lpstr>
      <vt:lpstr>FORTALECIMIENTO INSTITUCIONAL 2020 Correos institucionales y de concejales.</vt:lpstr>
      <vt:lpstr>FORTALECIMIENTO INSTITUCIONAL 2020 Actualización hosting a paquete cloud (nube) </vt:lpstr>
      <vt:lpstr>FORTALECIMIENTO INSTITUCIONAL 2020 Cumplimiento del índice de transparencia medido por La Procuraduría General de la Nación</vt:lpstr>
      <vt:lpstr>INTERACCIÓN CON LA CIUDADANÍA EN TIEMPO REAL. STREAMING Y VIDEO CONFERENCIAS. Fortalecimiento Institucional </vt:lpstr>
      <vt:lpstr>FUMIGACIONES EN  CUMPLIMIENTO DE MEDIDAS DE  BIOSEGURIDAD  Fortalecimiento Institucional </vt:lpstr>
      <vt:lpstr>Elaboración Tablas de Retención  Fortalecimiento Institucional </vt:lpstr>
      <vt:lpstr>PERSONAL DE PLANTA Fortalecimiento Institucional </vt:lpstr>
      <vt:lpstr>CONTRATACIÓN Vigencia 2020</vt:lpstr>
      <vt:lpstr>CONCEPTO GENERAL: Fortalecimiento Institucional </vt:lpstr>
      <vt:lpstr>CONCEPTO GENERAL: Fortalecimiento Institucional </vt:lpstr>
      <vt:lpstr>CONCEPTO GENERAL: Fortalecimiento Institucional </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Lina Maria Quintero Arango</dc:creator>
  <cp:lastModifiedBy>comunicaciones</cp:lastModifiedBy>
  <cp:revision>456</cp:revision>
  <dcterms:created xsi:type="dcterms:W3CDTF">2020-11-19T15:17:00Z</dcterms:created>
  <dcterms:modified xsi:type="dcterms:W3CDTF">2020-12-17T00:45:11Z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3082-11.2.0.9747</vt:lpwstr>
  </property>
</Properties>
</file>