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4.jpg" ContentType="image/jpeg"/>
  <Override PartName="/ppt/media/image55.jpg" ContentType="image/jpeg"/>
  <Override PartName="/ppt/media/image56.jpg" ContentType="image/jpeg"/>
  <Override PartName="/ppt/media/image57.jpg" ContentType="image/jpeg"/>
  <Override PartName="/ppt/media/image58.jpg" ContentType="image/jpeg"/>
  <Override PartName="/ppt/media/image59.jpg" ContentType="image/jpeg"/>
  <Override PartName="/ppt/media/image60.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68.jpg" ContentType="image/jpeg"/>
  <Override PartName="/ppt/media/image69.jpg" ContentType="image/jpeg"/>
  <Override PartName="/ppt/media/image88.jpg" ContentType="image/jpeg"/>
  <Override PartName="/ppt/media/image102.jpg" ContentType="image/jpeg"/>
  <Override PartName="/ppt/media/image104.jpg" ContentType="image/jpeg"/>
  <Override PartName="/ppt/media/image106.jpg" ContentType="image/jpeg"/>
  <Override PartName="/ppt/media/image108.jpg" ContentType="image/jpeg"/>
  <Override PartName="/ppt/media/image110.jpg" ContentType="image/jpeg"/>
  <Override PartName="/ppt/media/image112.jpg" ContentType="image/jpeg"/>
  <Override PartName="/ppt/media/image114.jpg" ContentType="image/jpeg"/>
  <Override PartName="/ppt/media/image115.jpg" ContentType="image/jpeg"/>
  <Override PartName="/ppt/media/image116.jpg" ContentType="image/jpeg"/>
  <Override PartName="/ppt/media/image118.jpg" ContentType="image/jpeg"/>
  <Override PartName="/ppt/media/image120.jpg" ContentType="image/jpeg"/>
  <Override PartName="/ppt/notesSlides/notesSlide9.xml" ContentType="application/vnd.openxmlformats-officedocument.presentationml.notesSlide+xml"/>
  <Override PartName="/ppt/media/image122.jpg" ContentType="image/jpeg"/>
  <Override PartName="/ppt/media/image12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71" r:id="rId2"/>
    <p:sldId id="281" r:id="rId3"/>
    <p:sldId id="329" r:id="rId4"/>
    <p:sldId id="416" r:id="rId5"/>
    <p:sldId id="424" r:id="rId6"/>
    <p:sldId id="278" r:id="rId7"/>
    <p:sldId id="332" r:id="rId8"/>
    <p:sldId id="331" r:id="rId9"/>
    <p:sldId id="282" r:id="rId10"/>
    <p:sldId id="333" r:id="rId11"/>
    <p:sldId id="334" r:id="rId12"/>
    <p:sldId id="335" r:id="rId13"/>
    <p:sldId id="330" r:id="rId14"/>
    <p:sldId id="343" r:id="rId15"/>
    <p:sldId id="310" r:id="rId16"/>
    <p:sldId id="337" r:id="rId17"/>
    <p:sldId id="360" r:id="rId18"/>
    <p:sldId id="361" r:id="rId19"/>
    <p:sldId id="362" r:id="rId20"/>
    <p:sldId id="363" r:id="rId21"/>
    <p:sldId id="419" r:id="rId22"/>
    <p:sldId id="418" r:id="rId23"/>
    <p:sldId id="364" r:id="rId24"/>
    <p:sldId id="400" r:id="rId25"/>
    <p:sldId id="401" r:id="rId26"/>
    <p:sldId id="402" r:id="rId27"/>
    <p:sldId id="403" r:id="rId28"/>
    <p:sldId id="422" r:id="rId29"/>
    <p:sldId id="415" r:id="rId30"/>
    <p:sldId id="404" r:id="rId31"/>
    <p:sldId id="425" r:id="rId32"/>
    <p:sldId id="405" r:id="rId33"/>
    <p:sldId id="406" r:id="rId34"/>
    <p:sldId id="407" r:id="rId35"/>
    <p:sldId id="408" r:id="rId36"/>
    <p:sldId id="409" r:id="rId37"/>
    <p:sldId id="350" r:id="rId38"/>
    <p:sldId id="412" r:id="rId39"/>
    <p:sldId id="414" r:id="rId40"/>
    <p:sldId id="413" r:id="rId41"/>
    <p:sldId id="338" r:id="rId42"/>
    <p:sldId id="312" r:id="rId43"/>
    <p:sldId id="420" r:id="rId44"/>
    <p:sldId id="426" r:id="rId45"/>
    <p:sldId id="339" r:id="rId46"/>
    <p:sldId id="313" r:id="rId47"/>
    <p:sldId id="341" r:id="rId48"/>
    <p:sldId id="365" r:id="rId49"/>
    <p:sldId id="366" r:id="rId50"/>
    <p:sldId id="368" r:id="rId51"/>
    <p:sldId id="367" r:id="rId52"/>
    <p:sldId id="421" r:id="rId53"/>
    <p:sldId id="314" r:id="rId54"/>
    <p:sldId id="369" r:id="rId55"/>
    <p:sldId id="370" r:id="rId56"/>
    <p:sldId id="417" r:id="rId57"/>
    <p:sldId id="371" r:id="rId58"/>
    <p:sldId id="373" r:id="rId59"/>
    <p:sldId id="374" r:id="rId60"/>
    <p:sldId id="375" r:id="rId61"/>
    <p:sldId id="376" r:id="rId62"/>
    <p:sldId id="377" r:id="rId63"/>
    <p:sldId id="378" r:id="rId64"/>
    <p:sldId id="379" r:id="rId65"/>
    <p:sldId id="380" r:id="rId66"/>
    <p:sldId id="381" r:id="rId67"/>
    <p:sldId id="382" r:id="rId68"/>
    <p:sldId id="383" r:id="rId69"/>
    <p:sldId id="384" r:id="rId70"/>
    <p:sldId id="385" r:id="rId71"/>
    <p:sldId id="386" r:id="rId72"/>
    <p:sldId id="387" r:id="rId73"/>
    <p:sldId id="388" r:id="rId74"/>
    <p:sldId id="389" r:id="rId75"/>
    <p:sldId id="390" r:id="rId76"/>
    <p:sldId id="391" r:id="rId77"/>
    <p:sldId id="392" r:id="rId78"/>
    <p:sldId id="393" r:id="rId79"/>
    <p:sldId id="356" r:id="rId80"/>
    <p:sldId id="315" r:id="rId81"/>
    <p:sldId id="273"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bleidy Carina Garcia Sanchez" initials="HCGS" lastIdx="4" clrIdx="0">
    <p:extLst>
      <p:ext uri="{19B8F6BF-5375-455C-9EA6-DF929625EA0E}">
        <p15:presenceInfo xmlns:p15="http://schemas.microsoft.com/office/powerpoint/2012/main" userId="S-1-5-21-2760459973-343128102-1129087554-13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899"/>
    <a:srgbClr val="2E437A"/>
    <a:srgbClr val="203864"/>
    <a:srgbClr val="004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780" y="66"/>
      </p:cViewPr>
      <p:guideLst/>
    </p:cSldViewPr>
  </p:slideViewPr>
  <p:notesTextViewPr>
    <p:cViewPr>
      <p:scale>
        <a:sx n="1" d="1"/>
        <a:sy n="1" d="1"/>
      </p:scale>
      <p:origin x="0" y="0"/>
    </p:cViewPr>
  </p:notesTextViewPr>
  <p:sorterViewPr>
    <p:cViewPr varScale="1">
      <p:scale>
        <a:sx n="100" d="100"/>
        <a:sy n="100" d="100"/>
      </p:scale>
      <p:origin x="0" y="-131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47982-E54D-4E23-8D9F-EED0E3C68D22}" type="datetimeFigureOut">
              <a:rPr lang="en-US" smtClean="0"/>
              <a:t>11/17/2020</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4BB84-ECAB-49EE-9513-8D71E2DB7C39}" type="slidenum">
              <a:rPr lang="en-US" smtClean="0"/>
              <a:t>‹Nº›</a:t>
            </a:fld>
            <a:endParaRPr lang="en-US"/>
          </a:p>
        </p:txBody>
      </p:sp>
    </p:spTree>
    <p:extLst>
      <p:ext uri="{BB962C8B-B14F-4D97-AF65-F5344CB8AC3E}">
        <p14:creationId xmlns:p14="http://schemas.microsoft.com/office/powerpoint/2010/main" val="1532490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fld id="{49CDC54E-433F-4E06-A2F1-9802FFA9426C}" type="slidenum">
              <a:rPr lang="es-CO" smtClean="0"/>
              <a:t>3</a:t>
            </a:fld>
            <a:endParaRPr lang="es-CO"/>
          </a:p>
        </p:txBody>
      </p:sp>
    </p:spTree>
    <p:extLst>
      <p:ext uri="{BB962C8B-B14F-4D97-AF65-F5344CB8AC3E}">
        <p14:creationId xmlns:p14="http://schemas.microsoft.com/office/powerpoint/2010/main" val="101552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fld id="{49CDC54E-433F-4E06-A2F1-9802FFA9426C}" type="slidenum">
              <a:rPr lang="es-CO" smtClean="0"/>
              <a:t>4</a:t>
            </a:fld>
            <a:endParaRPr lang="es-CO"/>
          </a:p>
        </p:txBody>
      </p:sp>
    </p:spTree>
    <p:extLst>
      <p:ext uri="{BB962C8B-B14F-4D97-AF65-F5344CB8AC3E}">
        <p14:creationId xmlns:p14="http://schemas.microsoft.com/office/powerpoint/2010/main" val="310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fld id="{49CDC54E-433F-4E06-A2F1-9802FFA9426C}" type="slidenum">
              <a:rPr lang="es-CO" smtClean="0"/>
              <a:t>5</a:t>
            </a:fld>
            <a:endParaRPr lang="es-CO"/>
          </a:p>
        </p:txBody>
      </p:sp>
    </p:spTree>
    <p:extLst>
      <p:ext uri="{BB962C8B-B14F-4D97-AF65-F5344CB8AC3E}">
        <p14:creationId xmlns:p14="http://schemas.microsoft.com/office/powerpoint/2010/main" val="41544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fld id="{49CDC54E-433F-4E06-A2F1-9802FFA9426C}" type="slidenum">
              <a:rPr lang="es-CO" smtClean="0"/>
              <a:t>10</a:t>
            </a:fld>
            <a:endParaRPr lang="es-CO"/>
          </a:p>
        </p:txBody>
      </p:sp>
    </p:spTree>
    <p:extLst>
      <p:ext uri="{BB962C8B-B14F-4D97-AF65-F5344CB8AC3E}">
        <p14:creationId xmlns:p14="http://schemas.microsoft.com/office/powerpoint/2010/main" val="3760188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fld id="{49CDC54E-433F-4E06-A2F1-9802FFA9426C}" type="slidenum">
              <a:rPr lang="es-CO" smtClean="0"/>
              <a:t>11</a:t>
            </a:fld>
            <a:endParaRPr lang="es-CO"/>
          </a:p>
        </p:txBody>
      </p:sp>
    </p:spTree>
    <p:extLst>
      <p:ext uri="{BB962C8B-B14F-4D97-AF65-F5344CB8AC3E}">
        <p14:creationId xmlns:p14="http://schemas.microsoft.com/office/powerpoint/2010/main" val="340916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fld id="{49CDC54E-433F-4E06-A2F1-9802FFA9426C}" type="slidenum">
              <a:rPr lang="es-CO" smtClean="0"/>
              <a:t>12</a:t>
            </a:fld>
            <a:endParaRPr lang="es-CO"/>
          </a:p>
        </p:txBody>
      </p:sp>
    </p:spTree>
    <p:extLst>
      <p:ext uri="{BB962C8B-B14F-4D97-AF65-F5344CB8AC3E}">
        <p14:creationId xmlns:p14="http://schemas.microsoft.com/office/powerpoint/2010/main" val="415757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989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a:t>Código : F- GI--56 Versión:02 Fecha Aprobación :2020-01-13</a:t>
            </a:r>
            <a:endParaRPr lang="es-CO" sz="120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CDC54E-433F-4E06-A2F1-9802FFA9426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900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CF0BCE2-A3E8-4D6D-978A-0B5419F138AC}" type="slidenum">
              <a:rPr lang="es-ES" smtClean="0"/>
              <a:t>78</a:t>
            </a:fld>
            <a:endParaRPr lang="es-ES"/>
          </a:p>
        </p:txBody>
      </p:sp>
    </p:spTree>
    <p:extLst>
      <p:ext uri="{BB962C8B-B14F-4D97-AF65-F5344CB8AC3E}">
        <p14:creationId xmlns:p14="http://schemas.microsoft.com/office/powerpoint/2010/main" val="365781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B324A4B9-DFBF-4839-92E3-756C36A017C8}" type="datetimeFigureOut">
              <a:rPr lang="en-US" smtClean="0"/>
              <a:t>11/17/2020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46782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324A4B9-DFBF-4839-92E3-756C36A017C8}" type="datetimeFigureOut">
              <a:rPr lang="en-US" smtClean="0"/>
              <a:t>11/17/2020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182805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324A4B9-DFBF-4839-92E3-756C36A017C8}" type="datetimeFigureOut">
              <a:rPr lang="en-US" smtClean="0"/>
              <a:t>11/17/2020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143868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39"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11/17/2020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85524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324A4B9-DFBF-4839-92E3-756C36A017C8}" type="datetimeFigureOut">
              <a:rPr lang="en-US" smtClean="0"/>
              <a:t>11/17/2020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1346543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324A4B9-DFBF-4839-92E3-756C36A017C8}" type="datetimeFigureOut">
              <a:rPr lang="en-US" smtClean="0"/>
              <a:t>11/17/2020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1094931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324A4B9-DFBF-4839-92E3-756C36A017C8}" type="datetimeFigureOut">
              <a:rPr lang="en-US" smtClean="0"/>
              <a:t>11/17/2020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240134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324A4B9-DFBF-4839-92E3-756C36A017C8}" type="datetimeFigureOut">
              <a:rPr lang="en-US" smtClean="0"/>
              <a:t>11/17/2020</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3546846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324A4B9-DFBF-4839-92E3-756C36A017C8}" type="datetimeFigureOut">
              <a:rPr lang="en-US" smtClean="0"/>
              <a:t>11/17/2020</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1666130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324A4B9-DFBF-4839-92E3-756C36A017C8}" type="datetimeFigureOut">
              <a:rPr lang="en-US" smtClean="0"/>
              <a:t>11/17/2020</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2441923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324A4B9-DFBF-4839-92E3-756C36A017C8}" type="datetimeFigureOut">
              <a:rPr lang="en-US" smtClean="0"/>
              <a:t>11/17/2020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207749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324A4B9-DFBF-4839-92E3-756C36A017C8}" type="datetimeFigureOut">
              <a:rPr lang="en-US" smtClean="0"/>
              <a:t>11/17/2020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E88A73D7-128D-420B-B9B2-435AD8890DC1}" type="slidenum">
              <a:rPr lang="en-US" smtClean="0"/>
              <a:t>‹Nº›</a:t>
            </a:fld>
            <a:endParaRPr lang="en-US"/>
          </a:p>
        </p:txBody>
      </p:sp>
    </p:spTree>
    <p:extLst>
      <p:ext uri="{BB962C8B-B14F-4D97-AF65-F5344CB8AC3E}">
        <p14:creationId xmlns:p14="http://schemas.microsoft.com/office/powerpoint/2010/main" val="245835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4A4B9-DFBF-4839-92E3-756C36A017C8}" type="datetimeFigureOut">
              <a:rPr lang="en-US" smtClean="0"/>
              <a:t>11/17/2020</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A73D7-128D-420B-B9B2-435AD8890DC1}" type="slidenum">
              <a:rPr lang="en-US" smtClean="0"/>
              <a:t>‹Nº›</a:t>
            </a:fld>
            <a:endParaRPr lang="en-US"/>
          </a:p>
        </p:txBody>
      </p:sp>
    </p:spTree>
    <p:extLst>
      <p:ext uri="{BB962C8B-B14F-4D97-AF65-F5344CB8AC3E}">
        <p14:creationId xmlns:p14="http://schemas.microsoft.com/office/powerpoint/2010/main" val="2501037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9.jpg"/><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emf"/><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3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88.jpg"/><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56.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2.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4.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5.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6.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7.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8.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9.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0.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2.jp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4.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5.jp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6.jp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8.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20.jp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21.jfif"/><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g"/></Relationships>
</file>

<file path=ppt/slides/_rels/slide8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n 1" descr="0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3285" y="0"/>
            <a:ext cx="121454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7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0" y="480015"/>
            <a:ext cx="12213581" cy="1122632"/>
          </a:xfrm>
          <a:prstGeom prst="rect">
            <a:avLst/>
          </a:prstGeom>
          <a:solidFill>
            <a:srgbClr val="00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3">
            <a:extLst>
              <a:ext uri="{FF2B5EF4-FFF2-40B4-BE49-F238E27FC236}">
                <a16:creationId xmlns:a16="http://schemas.microsoft.com/office/drawing/2014/main" id="{D8DE91C2-16AA-4D5A-8136-F3E91ED6E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ítulo 2">
            <a:extLst>
              <a:ext uri="{FF2B5EF4-FFF2-40B4-BE49-F238E27FC236}">
                <a16:creationId xmlns:a16="http://schemas.microsoft.com/office/drawing/2014/main"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ángulo 6"/>
          <p:cNvSpPr/>
          <p:nvPr/>
        </p:nvSpPr>
        <p:spPr>
          <a:xfrm>
            <a:off x="-164921" y="1076019"/>
            <a:ext cx="2172390" cy="400110"/>
          </a:xfrm>
          <a:prstGeom prst="rect">
            <a:avLst/>
          </a:prstGeom>
        </p:spPr>
        <p:txBody>
          <a:bodyPr wrap="none">
            <a:spAutoFit/>
          </a:bodyPr>
          <a:lstStyle/>
          <a:p>
            <a:pPr lvl="1" fontAlgn="ctr"/>
            <a:r>
              <a:rPr lang="en-US" sz="2000" b="1" dirty="0">
                <a:solidFill>
                  <a:schemeClr val="bg1"/>
                </a:solidFill>
                <a:latin typeface="Arial" panose="020B0604020202020204" pitchFamily="34" charset="0"/>
              </a:rPr>
              <a:t>PROGRAMA</a:t>
            </a:r>
          </a:p>
        </p:txBody>
      </p:sp>
      <p:sp>
        <p:nvSpPr>
          <p:cNvPr id="11" name="Rectángulo 10"/>
          <p:cNvSpPr/>
          <p:nvPr/>
        </p:nvSpPr>
        <p:spPr>
          <a:xfrm>
            <a:off x="-164921" y="1706591"/>
            <a:ext cx="3740126" cy="584775"/>
          </a:xfrm>
          <a:prstGeom prst="rect">
            <a:avLst/>
          </a:prstGeom>
        </p:spPr>
        <p:txBody>
          <a:bodyPr wrap="none">
            <a:spAutoFit/>
          </a:bodyPr>
          <a:lstStyle/>
          <a:p>
            <a:pPr lvl="1" fontAlgn="ctr"/>
            <a:r>
              <a:rPr lang="en-US" sz="1600" b="1" dirty="0">
                <a:solidFill>
                  <a:srgbClr val="000000"/>
                </a:solidFill>
                <a:latin typeface="Arial" panose="020B0604020202020204" pitchFamily="34" charset="0"/>
              </a:rPr>
              <a:t>ACTIVIDADES PROGRAMADAS</a:t>
            </a:r>
          </a:p>
          <a:p>
            <a:pPr lvl="1" fontAlgn="ctr"/>
            <a:r>
              <a:rPr lang="en-US" sz="1600" b="1" dirty="0">
                <a:solidFill>
                  <a:srgbClr val="000000"/>
                </a:solidFill>
                <a:latin typeface="Arial" panose="020B0604020202020204" pitchFamily="34" charset="0"/>
              </a:rPr>
              <a:t>PARA LA VIGENCIA  2020</a:t>
            </a:r>
          </a:p>
        </p:txBody>
      </p:sp>
      <p:sp>
        <p:nvSpPr>
          <p:cNvPr id="18" name="Rectángulo 17"/>
          <p:cNvSpPr/>
          <p:nvPr/>
        </p:nvSpPr>
        <p:spPr>
          <a:xfrm>
            <a:off x="3427337" y="584429"/>
            <a:ext cx="6970434" cy="707886"/>
          </a:xfrm>
          <a:prstGeom prst="rect">
            <a:avLst/>
          </a:prstGeom>
        </p:spPr>
        <p:txBody>
          <a:bodyPr wrap="none">
            <a:spAutoFit/>
          </a:bodyPr>
          <a:lstStyle/>
          <a:p>
            <a:pPr lvl="1" fontAlgn="ctr"/>
            <a:r>
              <a:rPr lang="es-CO" sz="2000" b="1" dirty="0">
                <a:solidFill>
                  <a:schemeClr val="bg1"/>
                </a:solidFill>
                <a:latin typeface="Arial" panose="020B0604020202020204" pitchFamily="34" charset="0"/>
              </a:rPr>
              <a:t>2,3.2 Espacios Innovadores para crecer y aprender, </a:t>
            </a:r>
          </a:p>
          <a:p>
            <a:pPr lvl="1" fontAlgn="ctr"/>
            <a:r>
              <a:rPr lang="es-CO" sz="2000" b="1" dirty="0">
                <a:solidFill>
                  <a:schemeClr val="bg1"/>
                </a:solidFill>
                <a:latin typeface="Arial" panose="020B0604020202020204" pitchFamily="34" charset="0"/>
              </a:rPr>
              <a:t>amigables dignos y seguros</a:t>
            </a:r>
            <a:endParaRPr lang="es-MX" sz="2000" b="1" dirty="0">
              <a:solidFill>
                <a:schemeClr val="bg1"/>
              </a:solidFill>
              <a:latin typeface="Arial" panose="020B0604020202020204" pitchFamily="34" charset="0"/>
            </a:endParaRPr>
          </a:p>
        </p:txBody>
      </p:sp>
      <p:pic>
        <p:nvPicPr>
          <p:cNvPr id="4" name="Imagen 3"/>
          <p:cNvPicPr>
            <a:picLocks noChangeAspect="1"/>
          </p:cNvPicPr>
          <p:nvPr/>
        </p:nvPicPr>
        <p:blipFill rotWithShape="1">
          <a:blip r:embed="rId4"/>
          <a:srcRect l="28160" t="16808" r="27904" b="6578"/>
          <a:stretch/>
        </p:blipFill>
        <p:spPr>
          <a:xfrm>
            <a:off x="4017817" y="1587957"/>
            <a:ext cx="5372925" cy="5270043"/>
          </a:xfrm>
          <a:prstGeom prst="rect">
            <a:avLst/>
          </a:prstGeom>
        </p:spPr>
      </p:pic>
    </p:spTree>
    <p:extLst>
      <p:ext uri="{BB962C8B-B14F-4D97-AF65-F5344CB8AC3E}">
        <p14:creationId xmlns:p14="http://schemas.microsoft.com/office/powerpoint/2010/main" val="946339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0" y="480015"/>
            <a:ext cx="12213581" cy="1122632"/>
          </a:xfrm>
          <a:prstGeom prst="rect">
            <a:avLst/>
          </a:prstGeom>
          <a:solidFill>
            <a:srgbClr val="00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3">
            <a:extLst>
              <a:ext uri="{FF2B5EF4-FFF2-40B4-BE49-F238E27FC236}">
                <a16:creationId xmlns:a16="http://schemas.microsoft.com/office/drawing/2014/main" id="{D8DE91C2-16AA-4D5A-8136-F3E91ED6E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ítulo 2">
            <a:extLst>
              <a:ext uri="{FF2B5EF4-FFF2-40B4-BE49-F238E27FC236}">
                <a16:creationId xmlns:a16="http://schemas.microsoft.com/office/drawing/2014/main"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ángulo 6"/>
          <p:cNvSpPr/>
          <p:nvPr/>
        </p:nvSpPr>
        <p:spPr>
          <a:xfrm>
            <a:off x="-164921" y="1076019"/>
            <a:ext cx="2172390" cy="400110"/>
          </a:xfrm>
          <a:prstGeom prst="rect">
            <a:avLst/>
          </a:prstGeom>
        </p:spPr>
        <p:txBody>
          <a:bodyPr wrap="none">
            <a:spAutoFit/>
          </a:bodyPr>
          <a:lstStyle/>
          <a:p>
            <a:pPr lvl="1" fontAlgn="ctr"/>
            <a:r>
              <a:rPr lang="en-US" sz="2000" b="1" dirty="0">
                <a:solidFill>
                  <a:schemeClr val="bg1"/>
                </a:solidFill>
                <a:latin typeface="Arial" panose="020B0604020202020204" pitchFamily="34" charset="0"/>
              </a:rPr>
              <a:t>PROGRAMA</a:t>
            </a:r>
          </a:p>
        </p:txBody>
      </p:sp>
      <p:sp>
        <p:nvSpPr>
          <p:cNvPr id="11" name="Rectángulo 10"/>
          <p:cNvSpPr/>
          <p:nvPr/>
        </p:nvSpPr>
        <p:spPr>
          <a:xfrm>
            <a:off x="-516991" y="3533480"/>
            <a:ext cx="2766705" cy="1015663"/>
          </a:xfrm>
          <a:prstGeom prst="rect">
            <a:avLst/>
          </a:prstGeom>
        </p:spPr>
        <p:txBody>
          <a:bodyPr wrap="square">
            <a:spAutoFit/>
          </a:bodyPr>
          <a:lstStyle/>
          <a:p>
            <a:pPr lvl="1" algn="ctr" fontAlgn="ctr"/>
            <a:r>
              <a:rPr lang="en-US" sz="2000" b="1" dirty="0">
                <a:latin typeface="Arial" panose="020B0604020202020204" pitchFamily="34" charset="0"/>
                <a:cs typeface="Arial" panose="020B0604020202020204" pitchFamily="34" charset="0"/>
              </a:rPr>
              <a:t>ACTIVIDADES </a:t>
            </a:r>
          </a:p>
          <a:p>
            <a:pPr lvl="1" algn="ctr" fontAlgn="ctr"/>
            <a:r>
              <a:rPr lang="en-US" sz="2000" b="1" dirty="0">
                <a:latin typeface="Arial" panose="020B0604020202020204" pitchFamily="34" charset="0"/>
                <a:cs typeface="Arial" panose="020B0604020202020204" pitchFamily="34" charset="0"/>
              </a:rPr>
              <a:t>PARA LA VIGENCIA  2021</a:t>
            </a:r>
          </a:p>
        </p:txBody>
      </p:sp>
      <p:sp>
        <p:nvSpPr>
          <p:cNvPr id="18" name="Rectángulo 17"/>
          <p:cNvSpPr/>
          <p:nvPr/>
        </p:nvSpPr>
        <p:spPr>
          <a:xfrm>
            <a:off x="3427337" y="584429"/>
            <a:ext cx="6970434" cy="707886"/>
          </a:xfrm>
          <a:prstGeom prst="rect">
            <a:avLst/>
          </a:prstGeom>
        </p:spPr>
        <p:txBody>
          <a:bodyPr wrap="none">
            <a:spAutoFit/>
          </a:bodyPr>
          <a:lstStyle/>
          <a:p>
            <a:pPr lvl="1" fontAlgn="ctr"/>
            <a:r>
              <a:rPr lang="es-CO" sz="2000" b="1" dirty="0">
                <a:solidFill>
                  <a:schemeClr val="bg1"/>
                </a:solidFill>
                <a:latin typeface="Arial" panose="020B0604020202020204" pitchFamily="34" charset="0"/>
              </a:rPr>
              <a:t>2.3.2 Espacios Innovadores para crecer y aprender, </a:t>
            </a:r>
          </a:p>
          <a:p>
            <a:pPr lvl="1" fontAlgn="ctr"/>
            <a:r>
              <a:rPr lang="es-CO" sz="2000" b="1" dirty="0">
                <a:solidFill>
                  <a:schemeClr val="bg1"/>
                </a:solidFill>
                <a:latin typeface="Arial" panose="020B0604020202020204" pitchFamily="34" charset="0"/>
              </a:rPr>
              <a:t>amigables dignos y seguros</a:t>
            </a:r>
            <a:endParaRPr lang="es-MX" sz="2000" b="1" dirty="0">
              <a:solidFill>
                <a:schemeClr val="bg1"/>
              </a:solidFill>
              <a:latin typeface="Arial" panose="020B0604020202020204" pitchFamily="34" charset="0"/>
            </a:endParaRPr>
          </a:p>
        </p:txBody>
      </p:sp>
      <p:graphicFrame>
        <p:nvGraphicFramePr>
          <p:cNvPr id="9" name="Tabla 8"/>
          <p:cNvGraphicFramePr>
            <a:graphicFrameLocks noGrp="1"/>
          </p:cNvGraphicFramePr>
          <p:nvPr>
            <p:extLst>
              <p:ext uri="{D42A27DB-BD31-4B8C-83A1-F6EECF244321}">
                <p14:modId xmlns:p14="http://schemas.microsoft.com/office/powerpoint/2010/main" val="3252115078"/>
              </p:ext>
            </p:extLst>
          </p:nvPr>
        </p:nvGraphicFramePr>
        <p:xfrm>
          <a:off x="2249714" y="1706592"/>
          <a:ext cx="9840687" cy="4669441"/>
        </p:xfrm>
        <a:graphic>
          <a:graphicData uri="http://schemas.openxmlformats.org/drawingml/2006/table">
            <a:tbl>
              <a:tblPr>
                <a:tableStyleId>{8A107856-5554-42FB-B03E-39F5DBC370BA}</a:tableStyleId>
              </a:tblPr>
              <a:tblGrid>
                <a:gridCol w="374216">
                  <a:extLst>
                    <a:ext uri="{9D8B030D-6E8A-4147-A177-3AD203B41FA5}">
                      <a16:colId xmlns:a16="http://schemas.microsoft.com/office/drawing/2014/main" val="20000"/>
                    </a:ext>
                  </a:extLst>
                </a:gridCol>
                <a:gridCol w="4440842">
                  <a:extLst>
                    <a:ext uri="{9D8B030D-6E8A-4147-A177-3AD203B41FA5}">
                      <a16:colId xmlns:a16="http://schemas.microsoft.com/office/drawing/2014/main" val="20001"/>
                    </a:ext>
                  </a:extLst>
                </a:gridCol>
                <a:gridCol w="589600">
                  <a:extLst>
                    <a:ext uri="{9D8B030D-6E8A-4147-A177-3AD203B41FA5}">
                      <a16:colId xmlns:a16="http://schemas.microsoft.com/office/drawing/2014/main" val="20002"/>
                    </a:ext>
                  </a:extLst>
                </a:gridCol>
                <a:gridCol w="697495">
                  <a:extLst>
                    <a:ext uri="{9D8B030D-6E8A-4147-A177-3AD203B41FA5}">
                      <a16:colId xmlns:a16="http://schemas.microsoft.com/office/drawing/2014/main" val="20003"/>
                    </a:ext>
                  </a:extLst>
                </a:gridCol>
                <a:gridCol w="1483054">
                  <a:extLst>
                    <a:ext uri="{9D8B030D-6E8A-4147-A177-3AD203B41FA5}">
                      <a16:colId xmlns:a16="http://schemas.microsoft.com/office/drawing/2014/main" val="20004"/>
                    </a:ext>
                  </a:extLst>
                </a:gridCol>
                <a:gridCol w="2255480">
                  <a:extLst>
                    <a:ext uri="{9D8B030D-6E8A-4147-A177-3AD203B41FA5}">
                      <a16:colId xmlns:a16="http://schemas.microsoft.com/office/drawing/2014/main" val="20005"/>
                    </a:ext>
                  </a:extLst>
                </a:gridCol>
              </a:tblGrid>
              <a:tr h="170298">
                <a:tc gridSpan="6">
                  <a:txBody>
                    <a:bodyPr/>
                    <a:lstStyle/>
                    <a:p>
                      <a:pPr algn="ctr" fontAlgn="b"/>
                      <a:r>
                        <a:rPr lang="es-CO" sz="1200" b="1" u="none" strike="noStrike" dirty="0">
                          <a:effectLst/>
                        </a:rPr>
                        <a:t>PRESUPUESTO</a:t>
                      </a:r>
                      <a:endParaRPr lang="es-CO" sz="1200" b="1" i="0" u="none" strike="noStrike" dirty="0">
                        <a:solidFill>
                          <a:srgbClr val="000000"/>
                        </a:solidFill>
                        <a:effectLst/>
                        <a:latin typeface="Arial" panose="020B0604020202020204" pitchFamily="34" charset="0"/>
                      </a:endParaRPr>
                    </a:p>
                  </a:txBody>
                  <a:tcPr marL="6887" marR="6887" marT="6887" marB="0" anchor="b"/>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334416">
                <a:tc>
                  <a:txBody>
                    <a:bodyPr/>
                    <a:lstStyle/>
                    <a:p>
                      <a:pPr algn="l" fontAlgn="ctr"/>
                      <a:r>
                        <a:rPr lang="es-CO" sz="1200" b="1" u="none" strike="noStrike">
                          <a:effectLst/>
                        </a:rPr>
                        <a:t>ITEM</a:t>
                      </a:r>
                      <a:endParaRPr lang="es-CO" sz="1200" b="1" i="0" u="none" strike="noStrike">
                        <a:solidFill>
                          <a:srgbClr val="000000"/>
                        </a:solidFill>
                        <a:effectLst/>
                        <a:latin typeface="Arial Narrow" panose="020B0606020202030204" pitchFamily="34" charset="0"/>
                      </a:endParaRPr>
                    </a:p>
                  </a:txBody>
                  <a:tcPr marL="6887" marR="6887" marT="6887" marB="0" anchor="ctr"/>
                </a:tc>
                <a:tc>
                  <a:txBody>
                    <a:bodyPr/>
                    <a:lstStyle/>
                    <a:p>
                      <a:pPr algn="ctr" fontAlgn="ctr"/>
                      <a:r>
                        <a:rPr lang="es-CO" sz="1200" b="1" u="none" strike="noStrike" dirty="0">
                          <a:effectLst/>
                        </a:rPr>
                        <a:t>DESCRIPCION</a:t>
                      </a:r>
                      <a:endParaRPr lang="es-CO" sz="1200" b="1" i="0" u="none" strike="noStrike" dirty="0">
                        <a:solidFill>
                          <a:srgbClr val="000000"/>
                        </a:solidFill>
                        <a:effectLst/>
                        <a:latin typeface="Arial Narrow" panose="020B0606020202030204" pitchFamily="34" charset="0"/>
                      </a:endParaRPr>
                    </a:p>
                  </a:txBody>
                  <a:tcPr marL="6887" marR="6887" marT="6887" marB="0" anchor="ctr"/>
                </a:tc>
                <a:tc>
                  <a:txBody>
                    <a:bodyPr/>
                    <a:lstStyle/>
                    <a:p>
                      <a:pPr algn="ctr" fontAlgn="ctr"/>
                      <a:r>
                        <a:rPr lang="es-CO" sz="1200" b="1" u="none" strike="noStrike">
                          <a:effectLst/>
                        </a:rPr>
                        <a:t>UNID.</a:t>
                      </a:r>
                      <a:endParaRPr lang="es-CO" sz="1200" b="1" i="0" u="none" strike="noStrike">
                        <a:solidFill>
                          <a:srgbClr val="000000"/>
                        </a:solidFill>
                        <a:effectLst/>
                        <a:latin typeface="Arial Narrow" panose="020B0606020202030204" pitchFamily="34" charset="0"/>
                      </a:endParaRPr>
                    </a:p>
                  </a:txBody>
                  <a:tcPr marL="6887" marR="6887" marT="6887" marB="0" anchor="ctr"/>
                </a:tc>
                <a:tc>
                  <a:txBody>
                    <a:bodyPr/>
                    <a:lstStyle/>
                    <a:p>
                      <a:pPr algn="ctr" fontAlgn="ctr"/>
                      <a:r>
                        <a:rPr lang="es-CO" sz="1200" b="1" u="none" strike="noStrike">
                          <a:effectLst/>
                        </a:rPr>
                        <a:t>CANT</a:t>
                      </a:r>
                      <a:endParaRPr lang="es-CO" sz="1200" b="1" i="0" u="none" strike="noStrike">
                        <a:solidFill>
                          <a:srgbClr val="000000"/>
                        </a:solidFill>
                        <a:effectLst/>
                        <a:latin typeface="Arial Narrow" panose="020B0606020202030204" pitchFamily="34" charset="0"/>
                      </a:endParaRPr>
                    </a:p>
                  </a:txBody>
                  <a:tcPr marL="6887" marR="6887" marT="6887" marB="0" anchor="ctr"/>
                </a:tc>
                <a:tc>
                  <a:txBody>
                    <a:bodyPr/>
                    <a:lstStyle/>
                    <a:p>
                      <a:pPr algn="ctr" fontAlgn="ctr"/>
                      <a:r>
                        <a:rPr lang="es-CO" sz="1200" b="1" u="none" strike="noStrike">
                          <a:effectLst/>
                        </a:rPr>
                        <a:t> V. UNITARIO </a:t>
                      </a:r>
                      <a:endParaRPr lang="es-CO" sz="1200" b="1" i="0" u="none" strike="noStrike">
                        <a:solidFill>
                          <a:srgbClr val="000000"/>
                        </a:solidFill>
                        <a:effectLst/>
                        <a:latin typeface="Arial Narrow" panose="020B0606020202030204" pitchFamily="34" charset="0"/>
                      </a:endParaRPr>
                    </a:p>
                  </a:txBody>
                  <a:tcPr marL="6887" marR="6887" marT="6887" marB="0" anchor="ctr"/>
                </a:tc>
                <a:tc>
                  <a:txBody>
                    <a:bodyPr/>
                    <a:lstStyle/>
                    <a:p>
                      <a:pPr algn="ctr" fontAlgn="ctr"/>
                      <a:r>
                        <a:rPr lang="es-CO" sz="1200" b="1" u="none" strike="noStrike" dirty="0">
                          <a:effectLst/>
                        </a:rPr>
                        <a:t> V. TOTAL </a:t>
                      </a:r>
                      <a:endParaRPr lang="es-CO" sz="1200" b="1" i="0" u="none" strike="noStrike" dirty="0">
                        <a:solidFill>
                          <a:srgbClr val="000000"/>
                        </a:solidFill>
                        <a:effectLst/>
                        <a:latin typeface="Arial Narrow" panose="020B0606020202030204" pitchFamily="34" charset="0"/>
                      </a:endParaRPr>
                    </a:p>
                  </a:txBody>
                  <a:tcPr marL="6887" marR="6887" marT="6887" marB="0" anchor="ctr"/>
                </a:tc>
                <a:extLst>
                  <a:ext uri="{0D108BD9-81ED-4DB2-BD59-A6C34878D82A}">
                    <a16:rowId xmlns:a16="http://schemas.microsoft.com/office/drawing/2014/main" val="10001"/>
                  </a:ext>
                </a:extLst>
              </a:tr>
              <a:tr h="539564">
                <a:tc>
                  <a:txBody>
                    <a:bodyPr/>
                    <a:lstStyle/>
                    <a:p>
                      <a:pPr algn="r" fontAlgn="b"/>
                      <a:r>
                        <a:rPr lang="es-CO" sz="1200" u="none" strike="noStrike" dirty="0">
                          <a:effectLst/>
                        </a:rPr>
                        <a:t>1</a:t>
                      </a:r>
                      <a:endParaRPr lang="es-CO" sz="1200" b="0" i="0" u="none" strike="noStrike" dirty="0">
                        <a:solidFill>
                          <a:srgbClr val="000000"/>
                        </a:solidFill>
                        <a:effectLst/>
                        <a:latin typeface="Calibri" panose="020F0502020204030204" pitchFamily="34" charset="0"/>
                      </a:endParaRPr>
                    </a:p>
                  </a:txBody>
                  <a:tcPr marL="6887" marR="6887" marT="6887" marB="0" anchor="b"/>
                </a:tc>
                <a:tc>
                  <a:txBody>
                    <a:bodyPr/>
                    <a:lstStyle/>
                    <a:p>
                      <a:pPr algn="l" fontAlgn="b"/>
                      <a:r>
                        <a:rPr lang="es-CO" sz="1300" u="none" strike="noStrike" dirty="0">
                          <a:effectLst/>
                        </a:rPr>
                        <a:t>Retiro de grama sintética existente, incluye el material suelto y contaminado encontrado debajo de esta, el cargue y disposición en el sitio autorizado por la interventoría</a:t>
                      </a:r>
                      <a:endParaRPr lang="es-CO" sz="1300" b="0" i="0" u="none" strike="noStrike" dirty="0">
                        <a:solidFill>
                          <a:srgbClr val="000000"/>
                        </a:solidFill>
                        <a:effectLst/>
                        <a:latin typeface="Calibri" panose="020F0502020204030204" pitchFamily="34" charset="0"/>
                      </a:endParaRPr>
                    </a:p>
                  </a:txBody>
                  <a:tcPr marL="6887" marR="6887" marT="6887" marB="0" anchor="b"/>
                </a:tc>
                <a:tc>
                  <a:txBody>
                    <a:bodyPr/>
                    <a:lstStyle/>
                    <a:p>
                      <a:pPr algn="l" fontAlgn="ctr"/>
                      <a:r>
                        <a:rPr lang="es-CO" sz="1200" u="none" strike="noStrike" dirty="0">
                          <a:effectLst/>
                        </a:rPr>
                        <a:t>M2</a:t>
                      </a:r>
                      <a:endParaRPr lang="es-CO" sz="1200" b="0" i="0" u="none" strike="noStrike" dirty="0">
                        <a:solidFill>
                          <a:srgbClr val="000000"/>
                        </a:solidFill>
                        <a:effectLst/>
                        <a:latin typeface="Calibri" panose="020F0502020204030204" pitchFamily="34" charset="0"/>
                      </a:endParaRPr>
                    </a:p>
                  </a:txBody>
                  <a:tcPr marL="6887" marR="6887" marT="6887" marB="0" anchor="ctr"/>
                </a:tc>
                <a:tc>
                  <a:txBody>
                    <a:bodyPr/>
                    <a:lstStyle/>
                    <a:p>
                      <a:pPr algn="r" fontAlgn="ctr"/>
                      <a:r>
                        <a:rPr lang="es-CO" sz="1200" u="none" strike="noStrike" dirty="0">
                          <a:effectLst/>
                        </a:rPr>
                        <a:t>19440</a:t>
                      </a:r>
                      <a:endParaRPr lang="es-CO" sz="1200" b="0" i="0" u="none" strike="noStrike" dirty="0">
                        <a:solidFill>
                          <a:srgbClr val="000000"/>
                        </a:solidFill>
                        <a:effectLst/>
                        <a:latin typeface="Calibri" panose="020F0502020204030204" pitchFamily="34" charset="0"/>
                      </a:endParaRPr>
                    </a:p>
                  </a:txBody>
                  <a:tcPr marL="6887" marR="6887" marT="6887" marB="0" anchor="ctr"/>
                </a:tc>
                <a:tc>
                  <a:txBody>
                    <a:bodyPr/>
                    <a:lstStyle/>
                    <a:p>
                      <a:pPr algn="l" fontAlgn="ctr"/>
                      <a:r>
                        <a:rPr lang="es-CO" sz="1200" u="none" strike="noStrike">
                          <a:effectLst/>
                        </a:rPr>
                        <a:t> $                 2.547 </a:t>
                      </a:r>
                      <a:endParaRPr lang="es-CO" sz="1200" b="0" i="0" u="none" strike="noStrike">
                        <a:solidFill>
                          <a:srgbClr val="000000"/>
                        </a:solidFill>
                        <a:effectLst/>
                        <a:latin typeface="Calibri" panose="020F0502020204030204" pitchFamily="34" charset="0"/>
                      </a:endParaRPr>
                    </a:p>
                  </a:txBody>
                  <a:tcPr marL="6887" marR="6887" marT="6887" marB="0" anchor="ctr"/>
                </a:tc>
                <a:tc>
                  <a:txBody>
                    <a:bodyPr/>
                    <a:lstStyle/>
                    <a:p>
                      <a:pPr algn="l" fontAlgn="ctr"/>
                      <a:r>
                        <a:rPr lang="es-CO" sz="1200" u="none" strike="noStrike" dirty="0">
                          <a:effectLst/>
                        </a:rPr>
                        <a:t> $                 49.504.000 </a:t>
                      </a:r>
                      <a:endParaRPr lang="es-CO" sz="1200" b="0" i="0" u="none" strike="noStrike" dirty="0">
                        <a:solidFill>
                          <a:srgbClr val="000000"/>
                        </a:solidFill>
                        <a:effectLst/>
                        <a:latin typeface="Calibri" panose="020F0502020204030204" pitchFamily="34" charset="0"/>
                      </a:endParaRPr>
                    </a:p>
                  </a:txBody>
                  <a:tcPr marL="6887" marR="6887" marT="6887" marB="0" anchor="ctr"/>
                </a:tc>
                <a:extLst>
                  <a:ext uri="{0D108BD9-81ED-4DB2-BD59-A6C34878D82A}">
                    <a16:rowId xmlns:a16="http://schemas.microsoft.com/office/drawing/2014/main" val="10002"/>
                  </a:ext>
                </a:extLst>
              </a:tr>
              <a:tr h="1250741">
                <a:tc>
                  <a:txBody>
                    <a:bodyPr/>
                    <a:lstStyle/>
                    <a:p>
                      <a:pPr algn="r" fontAlgn="b"/>
                      <a:r>
                        <a:rPr lang="es-CO" sz="1200" u="none" strike="noStrike">
                          <a:effectLst/>
                        </a:rPr>
                        <a:t>3</a:t>
                      </a:r>
                      <a:endParaRPr lang="es-CO" sz="1200" b="0" i="0" u="none" strike="noStrike">
                        <a:solidFill>
                          <a:srgbClr val="000000"/>
                        </a:solidFill>
                        <a:effectLst/>
                        <a:latin typeface="Calibri" panose="020F0502020204030204" pitchFamily="34" charset="0"/>
                      </a:endParaRPr>
                    </a:p>
                  </a:txBody>
                  <a:tcPr marL="6887" marR="6887" marT="6887" marB="0" anchor="b"/>
                </a:tc>
                <a:tc>
                  <a:txBody>
                    <a:bodyPr/>
                    <a:lstStyle/>
                    <a:p>
                      <a:pPr algn="l" fontAlgn="b"/>
                      <a:r>
                        <a:rPr lang="es-CO" sz="1300" u="none" strike="noStrike" dirty="0">
                          <a:effectLst/>
                        </a:rPr>
                        <a:t>Grama Sintética Tipo Monofilamento, fibra tipo 100% Rafia de polietileno, altura de fibra 60mm, 14.000, cabos 6, color Verde bicolor sintético resistente a la humedad, Incluye Arena Sílice, caucho color negro Cinta de unión, Instalación Líneas de demarcación, pegante, transporte de materiales. 5 años de garantía por defectos de fabricación y 8 años por estabilidad UV.</a:t>
                      </a:r>
                      <a:endParaRPr lang="es-CO" sz="1300" b="0" i="0" u="none" strike="noStrike" dirty="0">
                        <a:solidFill>
                          <a:srgbClr val="000000"/>
                        </a:solidFill>
                        <a:effectLst/>
                        <a:latin typeface="Calibri" panose="020F0502020204030204" pitchFamily="34" charset="0"/>
                      </a:endParaRPr>
                    </a:p>
                  </a:txBody>
                  <a:tcPr marL="6887" marR="6887" marT="6887" marB="0" anchor="b"/>
                </a:tc>
                <a:tc>
                  <a:txBody>
                    <a:bodyPr/>
                    <a:lstStyle/>
                    <a:p>
                      <a:pPr algn="l" fontAlgn="ctr"/>
                      <a:r>
                        <a:rPr lang="es-CO" sz="1200" u="none" strike="noStrike">
                          <a:effectLst/>
                        </a:rPr>
                        <a:t>M2</a:t>
                      </a:r>
                      <a:endParaRPr lang="es-CO" sz="1200" b="0" i="0" u="none" strike="noStrike">
                        <a:solidFill>
                          <a:srgbClr val="000000"/>
                        </a:solidFill>
                        <a:effectLst/>
                        <a:latin typeface="Calibri" panose="020F0502020204030204" pitchFamily="34" charset="0"/>
                      </a:endParaRPr>
                    </a:p>
                  </a:txBody>
                  <a:tcPr marL="6887" marR="6887" marT="6887" marB="0" anchor="ctr"/>
                </a:tc>
                <a:tc>
                  <a:txBody>
                    <a:bodyPr/>
                    <a:lstStyle/>
                    <a:p>
                      <a:pPr algn="r" fontAlgn="ctr"/>
                      <a:r>
                        <a:rPr lang="es-CO" sz="1200" u="none" strike="noStrike" dirty="0">
                          <a:effectLst/>
                        </a:rPr>
                        <a:t>19440</a:t>
                      </a:r>
                      <a:endParaRPr lang="es-CO" sz="1200" b="0" i="0" u="none" strike="noStrike" dirty="0">
                        <a:solidFill>
                          <a:srgbClr val="000000"/>
                        </a:solidFill>
                        <a:effectLst/>
                        <a:latin typeface="Calibri" panose="020F0502020204030204" pitchFamily="34" charset="0"/>
                      </a:endParaRPr>
                    </a:p>
                  </a:txBody>
                  <a:tcPr marL="6887" marR="6887" marT="6887" marB="0" anchor="ctr"/>
                </a:tc>
                <a:tc>
                  <a:txBody>
                    <a:bodyPr/>
                    <a:lstStyle/>
                    <a:p>
                      <a:pPr algn="l" fontAlgn="ctr"/>
                      <a:r>
                        <a:rPr lang="es-CO" sz="1200" u="none" strike="noStrike">
                          <a:effectLst/>
                        </a:rPr>
                        <a:t> $            115.000 </a:t>
                      </a:r>
                      <a:endParaRPr lang="es-CO" sz="1200" b="0" i="0" u="none" strike="noStrike">
                        <a:solidFill>
                          <a:srgbClr val="000000"/>
                        </a:solidFill>
                        <a:effectLst/>
                        <a:latin typeface="Calibri" panose="020F0502020204030204" pitchFamily="34" charset="0"/>
                      </a:endParaRPr>
                    </a:p>
                  </a:txBody>
                  <a:tcPr marL="6887" marR="6887" marT="6887" marB="0" anchor="ctr"/>
                </a:tc>
                <a:tc>
                  <a:txBody>
                    <a:bodyPr/>
                    <a:lstStyle/>
                    <a:p>
                      <a:pPr algn="l" fontAlgn="ctr"/>
                      <a:r>
                        <a:rPr lang="es-CO" sz="1200" u="none" strike="noStrike">
                          <a:effectLst/>
                        </a:rPr>
                        <a:t> $           2.235.600.000 </a:t>
                      </a:r>
                      <a:endParaRPr lang="es-CO" sz="1200" b="0" i="0" u="none" strike="noStrike">
                        <a:solidFill>
                          <a:srgbClr val="000000"/>
                        </a:solidFill>
                        <a:effectLst/>
                        <a:latin typeface="Calibri" panose="020F0502020204030204" pitchFamily="34" charset="0"/>
                      </a:endParaRPr>
                    </a:p>
                  </a:txBody>
                  <a:tcPr marL="6887" marR="6887" marT="6887" marB="0" anchor="ctr"/>
                </a:tc>
                <a:extLst>
                  <a:ext uri="{0D108BD9-81ED-4DB2-BD59-A6C34878D82A}">
                    <a16:rowId xmlns:a16="http://schemas.microsoft.com/office/drawing/2014/main" val="10003"/>
                  </a:ext>
                </a:extLst>
              </a:tr>
              <a:tr h="361769">
                <a:tc>
                  <a:txBody>
                    <a:bodyPr/>
                    <a:lstStyle/>
                    <a:p>
                      <a:pPr algn="r" fontAlgn="b"/>
                      <a:r>
                        <a:rPr lang="es-CO" sz="1200" u="none" strike="noStrike">
                          <a:effectLst/>
                        </a:rPr>
                        <a:t>4</a:t>
                      </a:r>
                      <a:endParaRPr lang="es-CO" sz="1200" b="0" i="0" u="none" strike="noStrike">
                        <a:solidFill>
                          <a:srgbClr val="000000"/>
                        </a:solidFill>
                        <a:effectLst/>
                        <a:latin typeface="Calibri" panose="020F0502020204030204" pitchFamily="34" charset="0"/>
                      </a:endParaRPr>
                    </a:p>
                  </a:txBody>
                  <a:tcPr marL="6887" marR="6887" marT="6887" marB="0" anchor="b"/>
                </a:tc>
                <a:tc>
                  <a:txBody>
                    <a:bodyPr/>
                    <a:lstStyle/>
                    <a:p>
                      <a:pPr algn="l" fontAlgn="b"/>
                      <a:r>
                        <a:rPr lang="es-CO" sz="1300" u="none" strike="noStrike" dirty="0">
                          <a:effectLst/>
                        </a:rPr>
                        <a:t>Reparación de los arcos metálicos existentes tipo cabaña de 3,0 x 2,0 </a:t>
                      </a:r>
                      <a:r>
                        <a:rPr lang="es-CO" sz="1300" u="none" strike="noStrike" dirty="0" err="1">
                          <a:effectLst/>
                        </a:rPr>
                        <a:t>mts</a:t>
                      </a:r>
                      <a:r>
                        <a:rPr lang="es-CO" sz="1300" u="none" strike="noStrike" dirty="0">
                          <a:effectLst/>
                        </a:rPr>
                        <a:t>. Incluye malla de Nylon Cal 4 </a:t>
                      </a:r>
                      <a:endParaRPr lang="es-CO" sz="1300" b="0" i="0" u="none" strike="noStrike" dirty="0">
                        <a:solidFill>
                          <a:srgbClr val="000000"/>
                        </a:solidFill>
                        <a:effectLst/>
                        <a:latin typeface="Calibri" panose="020F0502020204030204" pitchFamily="34" charset="0"/>
                      </a:endParaRPr>
                    </a:p>
                  </a:txBody>
                  <a:tcPr marL="6887" marR="6887" marT="6887" marB="0" anchor="b"/>
                </a:tc>
                <a:tc>
                  <a:txBody>
                    <a:bodyPr/>
                    <a:lstStyle/>
                    <a:p>
                      <a:pPr algn="l" fontAlgn="ctr"/>
                      <a:r>
                        <a:rPr lang="es-CO" sz="1200" u="none" strike="noStrike" dirty="0">
                          <a:effectLst/>
                        </a:rPr>
                        <a:t>UN</a:t>
                      </a:r>
                      <a:endParaRPr lang="es-CO" sz="1200" b="0" i="0" u="none" strike="noStrike" dirty="0">
                        <a:solidFill>
                          <a:srgbClr val="000000"/>
                        </a:solidFill>
                        <a:effectLst/>
                        <a:latin typeface="Calibri" panose="020F0502020204030204" pitchFamily="34" charset="0"/>
                      </a:endParaRPr>
                    </a:p>
                  </a:txBody>
                  <a:tcPr marL="6887" marR="6887" marT="6887" marB="0" anchor="ctr"/>
                </a:tc>
                <a:tc>
                  <a:txBody>
                    <a:bodyPr/>
                    <a:lstStyle/>
                    <a:p>
                      <a:pPr algn="r" fontAlgn="ctr"/>
                      <a:r>
                        <a:rPr lang="es-CO" sz="1200" u="none" strike="noStrike">
                          <a:effectLst/>
                        </a:rPr>
                        <a:t>8</a:t>
                      </a:r>
                      <a:endParaRPr lang="es-CO" sz="1200" b="0" i="0" u="none" strike="noStrike">
                        <a:solidFill>
                          <a:srgbClr val="000000"/>
                        </a:solidFill>
                        <a:effectLst/>
                        <a:latin typeface="Calibri" panose="020F0502020204030204" pitchFamily="34" charset="0"/>
                      </a:endParaRPr>
                    </a:p>
                  </a:txBody>
                  <a:tcPr marL="6887" marR="6887" marT="6887" marB="0" anchor="ctr"/>
                </a:tc>
                <a:tc>
                  <a:txBody>
                    <a:bodyPr/>
                    <a:lstStyle/>
                    <a:p>
                      <a:pPr algn="l" fontAlgn="ctr"/>
                      <a:r>
                        <a:rPr lang="es-CO" sz="1200" u="none" strike="noStrike">
                          <a:effectLst/>
                        </a:rPr>
                        <a:t> $        1.102.000 </a:t>
                      </a:r>
                      <a:endParaRPr lang="es-CO" sz="1200" b="0" i="0" u="none" strike="noStrike">
                        <a:solidFill>
                          <a:srgbClr val="000000"/>
                        </a:solidFill>
                        <a:effectLst/>
                        <a:latin typeface="Calibri" panose="020F0502020204030204" pitchFamily="34" charset="0"/>
                      </a:endParaRPr>
                    </a:p>
                  </a:txBody>
                  <a:tcPr marL="6887" marR="6887" marT="6887" marB="0" anchor="ctr"/>
                </a:tc>
                <a:tc>
                  <a:txBody>
                    <a:bodyPr/>
                    <a:lstStyle/>
                    <a:p>
                      <a:pPr algn="l" fontAlgn="ctr"/>
                      <a:r>
                        <a:rPr lang="es-CO" sz="1200" u="none" strike="noStrike">
                          <a:effectLst/>
                        </a:rPr>
                        <a:t> $                    8.816.000 </a:t>
                      </a:r>
                      <a:endParaRPr lang="es-CO" sz="1200" b="0" i="0" u="none" strike="noStrike">
                        <a:solidFill>
                          <a:srgbClr val="000000"/>
                        </a:solidFill>
                        <a:effectLst/>
                        <a:latin typeface="Calibri" panose="020F0502020204030204" pitchFamily="34" charset="0"/>
                      </a:endParaRPr>
                    </a:p>
                  </a:txBody>
                  <a:tcPr marL="6887" marR="6887" marT="6887" marB="0" anchor="ctr"/>
                </a:tc>
                <a:extLst>
                  <a:ext uri="{0D108BD9-81ED-4DB2-BD59-A6C34878D82A}">
                    <a16:rowId xmlns:a16="http://schemas.microsoft.com/office/drawing/2014/main" val="10004"/>
                  </a:ext>
                </a:extLst>
              </a:tr>
              <a:tr h="539564">
                <a:tc>
                  <a:txBody>
                    <a:bodyPr/>
                    <a:lstStyle/>
                    <a:p>
                      <a:pPr algn="r" fontAlgn="b"/>
                      <a:r>
                        <a:rPr lang="es-CO" sz="1200" u="none" strike="noStrike">
                          <a:effectLst/>
                        </a:rPr>
                        <a:t>6</a:t>
                      </a:r>
                      <a:endParaRPr lang="es-CO" sz="1200" b="0" i="0" u="none" strike="noStrike">
                        <a:solidFill>
                          <a:srgbClr val="000000"/>
                        </a:solidFill>
                        <a:effectLst/>
                        <a:latin typeface="Calibri" panose="020F0502020204030204" pitchFamily="34" charset="0"/>
                      </a:endParaRPr>
                    </a:p>
                  </a:txBody>
                  <a:tcPr marL="6887" marR="6887" marT="6887" marB="0" anchor="b"/>
                </a:tc>
                <a:tc>
                  <a:txBody>
                    <a:bodyPr/>
                    <a:lstStyle/>
                    <a:p>
                      <a:pPr algn="l" fontAlgn="b"/>
                      <a:r>
                        <a:rPr lang="es-CO" sz="1300" u="none" strike="noStrike" dirty="0">
                          <a:effectLst/>
                        </a:rPr>
                        <a:t>Mantenimiento de estructura de campo de juego, incluye base, imprimante asfáltico y todo lo necesario para su recuperación</a:t>
                      </a:r>
                      <a:endParaRPr lang="es-CO" sz="1300" b="0" i="0" u="none" strike="noStrike" dirty="0">
                        <a:solidFill>
                          <a:srgbClr val="000000"/>
                        </a:solidFill>
                        <a:effectLst/>
                        <a:latin typeface="Calibri" panose="020F0502020204030204" pitchFamily="34" charset="0"/>
                      </a:endParaRPr>
                    </a:p>
                  </a:txBody>
                  <a:tcPr marL="6887" marR="6887" marT="6887" marB="0" anchor="b"/>
                </a:tc>
                <a:tc>
                  <a:txBody>
                    <a:bodyPr/>
                    <a:lstStyle/>
                    <a:p>
                      <a:pPr algn="l" fontAlgn="ctr"/>
                      <a:r>
                        <a:rPr lang="es-CO" sz="1200" u="none" strike="noStrike" dirty="0">
                          <a:effectLst/>
                        </a:rPr>
                        <a:t>M2</a:t>
                      </a:r>
                      <a:endParaRPr lang="es-CO" sz="1200" b="0" i="0" u="none" strike="noStrike" dirty="0">
                        <a:solidFill>
                          <a:srgbClr val="000000"/>
                        </a:solidFill>
                        <a:effectLst/>
                        <a:latin typeface="Calibri" panose="020F0502020204030204" pitchFamily="34" charset="0"/>
                      </a:endParaRPr>
                    </a:p>
                  </a:txBody>
                  <a:tcPr marL="6887" marR="6887" marT="6887" marB="0" anchor="ctr"/>
                </a:tc>
                <a:tc>
                  <a:txBody>
                    <a:bodyPr/>
                    <a:lstStyle/>
                    <a:p>
                      <a:pPr algn="r" fontAlgn="ctr"/>
                      <a:r>
                        <a:rPr lang="es-CO" sz="1200" u="none" strike="noStrike" dirty="0">
                          <a:effectLst/>
                        </a:rPr>
                        <a:t>680</a:t>
                      </a:r>
                      <a:endParaRPr lang="es-CO" sz="1200" b="0" i="0" u="none" strike="noStrike" dirty="0">
                        <a:solidFill>
                          <a:srgbClr val="000000"/>
                        </a:solidFill>
                        <a:effectLst/>
                        <a:latin typeface="Calibri" panose="020F0502020204030204" pitchFamily="34" charset="0"/>
                      </a:endParaRPr>
                    </a:p>
                  </a:txBody>
                  <a:tcPr marL="6887" marR="6887" marT="6887" marB="0" anchor="ctr"/>
                </a:tc>
                <a:tc>
                  <a:txBody>
                    <a:bodyPr/>
                    <a:lstStyle/>
                    <a:p>
                      <a:pPr algn="l" fontAlgn="ctr"/>
                      <a:r>
                        <a:rPr lang="es-CO" sz="1200" u="none" strike="noStrike" dirty="0">
                          <a:effectLst/>
                        </a:rPr>
                        <a:t> $              98.000 </a:t>
                      </a:r>
                      <a:endParaRPr lang="es-CO" sz="1200" b="0" i="0" u="none" strike="noStrike" dirty="0">
                        <a:solidFill>
                          <a:srgbClr val="000000"/>
                        </a:solidFill>
                        <a:effectLst/>
                        <a:latin typeface="Calibri" panose="020F0502020204030204" pitchFamily="34" charset="0"/>
                      </a:endParaRPr>
                    </a:p>
                  </a:txBody>
                  <a:tcPr marL="6887" marR="6887" marT="6887" marB="0" anchor="ctr"/>
                </a:tc>
                <a:tc>
                  <a:txBody>
                    <a:bodyPr/>
                    <a:lstStyle/>
                    <a:p>
                      <a:pPr algn="l" fontAlgn="ctr"/>
                      <a:r>
                        <a:rPr lang="es-CO" sz="1200" u="none" strike="noStrike">
                          <a:effectLst/>
                        </a:rPr>
                        <a:t> $                 66.679.200 </a:t>
                      </a:r>
                      <a:endParaRPr lang="es-CO" sz="1200" b="0" i="0" u="none" strike="noStrike">
                        <a:solidFill>
                          <a:srgbClr val="000000"/>
                        </a:solidFill>
                        <a:effectLst/>
                        <a:latin typeface="Calibri" panose="020F0502020204030204" pitchFamily="34" charset="0"/>
                      </a:endParaRPr>
                    </a:p>
                  </a:txBody>
                  <a:tcPr marL="6887" marR="6887" marT="6887" marB="0" anchor="ctr"/>
                </a:tc>
                <a:extLst>
                  <a:ext uri="{0D108BD9-81ED-4DB2-BD59-A6C34878D82A}">
                    <a16:rowId xmlns:a16="http://schemas.microsoft.com/office/drawing/2014/main" val="10005"/>
                  </a:ext>
                </a:extLst>
              </a:tr>
              <a:tr h="203624">
                <a:tc>
                  <a:txBody>
                    <a:bodyPr/>
                    <a:lstStyle/>
                    <a:p>
                      <a:pPr algn="r" fontAlgn="b"/>
                      <a:r>
                        <a:rPr lang="es-CO" sz="1200" u="none" strike="noStrike">
                          <a:effectLst/>
                        </a:rPr>
                        <a:t>7</a:t>
                      </a:r>
                      <a:endParaRPr lang="es-CO" sz="1200" b="0" i="0" u="none" strike="noStrike">
                        <a:solidFill>
                          <a:srgbClr val="000000"/>
                        </a:solidFill>
                        <a:effectLst/>
                        <a:latin typeface="Calibri" panose="020F0502020204030204" pitchFamily="34" charset="0"/>
                      </a:endParaRPr>
                    </a:p>
                  </a:txBody>
                  <a:tcPr marL="6887" marR="6887" marT="6887" marB="0" anchor="b"/>
                </a:tc>
                <a:tc>
                  <a:txBody>
                    <a:bodyPr/>
                    <a:lstStyle/>
                    <a:p>
                      <a:pPr algn="l" fontAlgn="b"/>
                      <a:r>
                        <a:rPr lang="es-CO" sz="1300" u="none" strike="noStrike" dirty="0">
                          <a:effectLst/>
                        </a:rPr>
                        <a:t>Mantenimiento Tulio Ospina</a:t>
                      </a:r>
                      <a:endParaRPr lang="es-CO" sz="1300" b="0" i="0" u="none" strike="noStrike" dirty="0">
                        <a:solidFill>
                          <a:srgbClr val="000000"/>
                        </a:solidFill>
                        <a:effectLst/>
                        <a:latin typeface="Calibri" panose="020F0502020204030204" pitchFamily="34" charset="0"/>
                      </a:endParaRPr>
                    </a:p>
                  </a:txBody>
                  <a:tcPr marL="6887" marR="6887" marT="6887" marB="0" anchor="b"/>
                </a:tc>
                <a:tc>
                  <a:txBody>
                    <a:bodyPr/>
                    <a:lstStyle/>
                    <a:p>
                      <a:pPr algn="l" fontAlgn="ctr"/>
                      <a:r>
                        <a:rPr lang="es-CO" sz="1200" u="none" strike="noStrike">
                          <a:effectLst/>
                        </a:rPr>
                        <a:t>UND</a:t>
                      </a:r>
                      <a:endParaRPr lang="es-CO" sz="1200" b="0" i="0" u="none" strike="noStrike">
                        <a:solidFill>
                          <a:srgbClr val="000000"/>
                        </a:solidFill>
                        <a:effectLst/>
                        <a:latin typeface="Calibri" panose="020F0502020204030204" pitchFamily="34" charset="0"/>
                      </a:endParaRPr>
                    </a:p>
                  </a:txBody>
                  <a:tcPr marL="6887" marR="6887" marT="6887" marB="0" anchor="ctr"/>
                </a:tc>
                <a:tc>
                  <a:txBody>
                    <a:bodyPr/>
                    <a:lstStyle/>
                    <a:p>
                      <a:pPr algn="r" fontAlgn="ctr"/>
                      <a:r>
                        <a:rPr lang="es-CO" sz="1200" u="none" strike="noStrike">
                          <a:effectLst/>
                        </a:rPr>
                        <a:t>1</a:t>
                      </a:r>
                      <a:endParaRPr lang="es-CO" sz="1200" b="0" i="0" u="none" strike="noStrike">
                        <a:solidFill>
                          <a:srgbClr val="000000"/>
                        </a:solidFill>
                        <a:effectLst/>
                        <a:latin typeface="Calibri" panose="020F0502020204030204" pitchFamily="34" charset="0"/>
                      </a:endParaRPr>
                    </a:p>
                  </a:txBody>
                  <a:tcPr marL="6887" marR="6887" marT="6887" marB="0" anchor="ctr"/>
                </a:tc>
                <a:tc>
                  <a:txBody>
                    <a:bodyPr/>
                    <a:lstStyle/>
                    <a:p>
                      <a:pPr algn="l" fontAlgn="ctr"/>
                      <a:r>
                        <a:rPr lang="es-CO" sz="1200" u="none" strike="noStrike" dirty="0">
                          <a:effectLst/>
                        </a:rPr>
                        <a:t> $    190.507.969 </a:t>
                      </a:r>
                      <a:endParaRPr lang="es-CO" sz="1200" b="0" i="0" u="none" strike="noStrike" dirty="0">
                        <a:solidFill>
                          <a:srgbClr val="000000"/>
                        </a:solidFill>
                        <a:effectLst/>
                        <a:latin typeface="Calibri" panose="020F0502020204030204" pitchFamily="34" charset="0"/>
                      </a:endParaRPr>
                    </a:p>
                  </a:txBody>
                  <a:tcPr marL="6887" marR="6887" marT="6887" marB="0" anchor="ctr"/>
                </a:tc>
                <a:tc>
                  <a:txBody>
                    <a:bodyPr/>
                    <a:lstStyle/>
                    <a:p>
                      <a:pPr algn="l" fontAlgn="ctr"/>
                      <a:r>
                        <a:rPr lang="es-CO" sz="1200" u="none" strike="noStrike" dirty="0">
                          <a:effectLst/>
                        </a:rPr>
                        <a:t> $               190.507.969 </a:t>
                      </a:r>
                      <a:endParaRPr lang="es-CO" sz="1200" b="0" i="0" u="none" strike="noStrike" dirty="0">
                        <a:solidFill>
                          <a:srgbClr val="000000"/>
                        </a:solidFill>
                        <a:effectLst/>
                        <a:latin typeface="Calibri" panose="020F0502020204030204" pitchFamily="34" charset="0"/>
                      </a:endParaRPr>
                    </a:p>
                  </a:txBody>
                  <a:tcPr marL="6887" marR="6887" marT="6887" marB="0" anchor="ctr"/>
                </a:tc>
                <a:extLst>
                  <a:ext uri="{0D108BD9-81ED-4DB2-BD59-A6C34878D82A}">
                    <a16:rowId xmlns:a16="http://schemas.microsoft.com/office/drawing/2014/main" val="10006"/>
                  </a:ext>
                </a:extLst>
              </a:tr>
              <a:tr h="334416">
                <a:tc>
                  <a:txBody>
                    <a:bodyPr/>
                    <a:lstStyle/>
                    <a:p>
                      <a:pPr algn="l" fontAlgn="b"/>
                      <a:r>
                        <a:rPr lang="es-CO" sz="1200" b="1" u="none" strike="noStrike">
                          <a:effectLst/>
                        </a:rPr>
                        <a:t> </a:t>
                      </a:r>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r>
                        <a:rPr lang="es-CO" sz="1200" b="1" u="none" strike="noStrike">
                          <a:effectLst/>
                        </a:rPr>
                        <a:t> </a:t>
                      </a:r>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r>
                        <a:rPr lang="es-CO" sz="1200" b="1" u="none" strike="noStrike">
                          <a:effectLst/>
                        </a:rPr>
                        <a:t> </a:t>
                      </a:r>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r>
                        <a:rPr lang="es-CO" sz="1200" b="1" u="none" strike="noStrike">
                          <a:effectLst/>
                        </a:rPr>
                        <a:t>COSTO DIRECTO</a:t>
                      </a:r>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r>
                        <a:rPr lang="es-CO" sz="1200" b="1" u="none" strike="noStrike" dirty="0">
                          <a:effectLst/>
                        </a:rPr>
                        <a:t> </a:t>
                      </a:r>
                      <a:endParaRPr lang="es-CO" sz="1200" b="1" i="0" u="none" strike="noStrike" dirty="0">
                        <a:solidFill>
                          <a:srgbClr val="000000"/>
                        </a:solidFill>
                        <a:effectLst/>
                        <a:latin typeface="Calibri" panose="020F0502020204030204" pitchFamily="34" charset="0"/>
                      </a:endParaRPr>
                    </a:p>
                  </a:txBody>
                  <a:tcPr marL="6887" marR="6887" marT="6887" marB="0" anchor="b"/>
                </a:tc>
                <a:tc>
                  <a:txBody>
                    <a:bodyPr/>
                    <a:lstStyle/>
                    <a:p>
                      <a:pPr algn="l" fontAlgn="b"/>
                      <a:r>
                        <a:rPr lang="es-CO" sz="1200" b="1" u="none" strike="noStrike" dirty="0">
                          <a:effectLst/>
                        </a:rPr>
                        <a:t> $     2.551.107.169,25 </a:t>
                      </a:r>
                      <a:endParaRPr lang="es-CO" sz="1200" b="1" i="0" u="none" strike="noStrike" dirty="0">
                        <a:solidFill>
                          <a:srgbClr val="000000"/>
                        </a:solidFill>
                        <a:effectLst/>
                        <a:latin typeface="Calibri" panose="020F0502020204030204" pitchFamily="34" charset="0"/>
                      </a:endParaRPr>
                    </a:p>
                  </a:txBody>
                  <a:tcPr marL="6887" marR="6887" marT="6887" marB="0" anchor="b"/>
                </a:tc>
                <a:extLst>
                  <a:ext uri="{0D108BD9-81ED-4DB2-BD59-A6C34878D82A}">
                    <a16:rowId xmlns:a16="http://schemas.microsoft.com/office/drawing/2014/main" val="10007"/>
                  </a:ext>
                </a:extLst>
              </a:tr>
              <a:tr h="170298">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r>
                        <a:rPr lang="es-CO" sz="1200" b="1" u="none" strike="noStrike">
                          <a:effectLst/>
                        </a:rPr>
                        <a:t>AU</a:t>
                      </a:r>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r" fontAlgn="b"/>
                      <a:r>
                        <a:rPr lang="es-CO" sz="1200" b="1" u="none" strike="noStrike">
                          <a:effectLst/>
                        </a:rPr>
                        <a:t>28%</a:t>
                      </a:r>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r>
                        <a:rPr lang="es-CO" sz="1200" b="1" u="none" strike="noStrike" dirty="0">
                          <a:effectLst/>
                        </a:rPr>
                        <a:t> $         714.310.007,39 </a:t>
                      </a:r>
                      <a:endParaRPr lang="es-CO" sz="1200" b="1" i="0" u="none" strike="noStrike" dirty="0">
                        <a:solidFill>
                          <a:srgbClr val="000000"/>
                        </a:solidFill>
                        <a:effectLst/>
                        <a:latin typeface="Calibri" panose="020F0502020204030204" pitchFamily="34" charset="0"/>
                      </a:endParaRPr>
                    </a:p>
                  </a:txBody>
                  <a:tcPr marL="6887" marR="6887" marT="6887" marB="0" anchor="b"/>
                </a:tc>
                <a:extLst>
                  <a:ext uri="{0D108BD9-81ED-4DB2-BD59-A6C34878D82A}">
                    <a16:rowId xmlns:a16="http://schemas.microsoft.com/office/drawing/2014/main" val="10008"/>
                  </a:ext>
                </a:extLst>
              </a:tr>
              <a:tr h="170298">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gridSpan="2">
                  <a:txBody>
                    <a:bodyPr/>
                    <a:lstStyle/>
                    <a:p>
                      <a:pPr algn="l" fontAlgn="b"/>
                      <a:r>
                        <a:rPr lang="es-CO" sz="1200" b="1" u="none" strike="noStrike">
                          <a:effectLst/>
                        </a:rPr>
                        <a:t>TOTAL</a:t>
                      </a:r>
                      <a:endParaRPr lang="es-CO" sz="1200" b="1" i="0" u="none" strike="noStrike">
                        <a:solidFill>
                          <a:srgbClr val="000000"/>
                        </a:solidFill>
                        <a:effectLst/>
                        <a:latin typeface="Calibri" panose="020F0502020204030204" pitchFamily="34" charset="0"/>
                      </a:endParaRPr>
                    </a:p>
                  </a:txBody>
                  <a:tcPr marL="6887" marR="6887" marT="6887" marB="0" anchor="b"/>
                </a:tc>
                <a:tc hMerge="1">
                  <a:txBody>
                    <a:bodyPr/>
                    <a:lstStyle/>
                    <a:p>
                      <a:endParaRPr lang="es-CO"/>
                    </a:p>
                  </a:txBody>
                  <a:tcPr/>
                </a:tc>
                <a:tc>
                  <a:txBody>
                    <a:bodyPr/>
                    <a:lstStyle/>
                    <a:p>
                      <a:pPr algn="l" fontAlgn="b"/>
                      <a:r>
                        <a:rPr lang="es-CO" sz="1200" b="1" u="none" strike="noStrike" dirty="0">
                          <a:effectLst/>
                        </a:rPr>
                        <a:t> $     3.265.417.176,64 </a:t>
                      </a:r>
                      <a:endParaRPr lang="es-CO" sz="1200" b="1" i="0" u="none" strike="noStrike" dirty="0">
                        <a:solidFill>
                          <a:srgbClr val="000000"/>
                        </a:solidFill>
                        <a:effectLst/>
                        <a:latin typeface="Calibri" panose="020F0502020204030204" pitchFamily="34" charset="0"/>
                      </a:endParaRPr>
                    </a:p>
                  </a:txBody>
                  <a:tcPr marL="6887" marR="6887" marT="6887" marB="0" anchor="b"/>
                </a:tc>
                <a:extLst>
                  <a:ext uri="{0D108BD9-81ED-4DB2-BD59-A6C34878D82A}">
                    <a16:rowId xmlns:a16="http://schemas.microsoft.com/office/drawing/2014/main" val="10009"/>
                  </a:ext>
                </a:extLst>
              </a:tr>
              <a:tr h="170298">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gridSpan="2">
                  <a:txBody>
                    <a:bodyPr/>
                    <a:lstStyle/>
                    <a:p>
                      <a:pPr algn="l" fontAlgn="b"/>
                      <a:r>
                        <a:rPr lang="es-CO" sz="1200" b="1" u="none" strike="noStrike">
                          <a:effectLst/>
                        </a:rPr>
                        <a:t>INTERVENTORIA 7%</a:t>
                      </a:r>
                      <a:endParaRPr lang="es-CO" sz="1200" b="1" i="0" u="none" strike="noStrike">
                        <a:solidFill>
                          <a:srgbClr val="000000"/>
                        </a:solidFill>
                        <a:effectLst/>
                        <a:latin typeface="Calibri" panose="020F0502020204030204" pitchFamily="34" charset="0"/>
                      </a:endParaRPr>
                    </a:p>
                  </a:txBody>
                  <a:tcPr marL="6887" marR="6887" marT="6887" marB="0" anchor="b"/>
                </a:tc>
                <a:tc hMerge="1">
                  <a:txBody>
                    <a:bodyPr/>
                    <a:lstStyle/>
                    <a:p>
                      <a:endParaRPr lang="es-CO"/>
                    </a:p>
                  </a:txBody>
                  <a:tcPr/>
                </a:tc>
                <a:tc>
                  <a:txBody>
                    <a:bodyPr/>
                    <a:lstStyle/>
                    <a:p>
                      <a:pPr algn="l" fontAlgn="b"/>
                      <a:r>
                        <a:rPr lang="es-CO" sz="1200" b="1" u="none" strike="noStrike" dirty="0">
                          <a:effectLst/>
                        </a:rPr>
                        <a:t> $         228.579.202,36 </a:t>
                      </a:r>
                      <a:endParaRPr lang="es-CO" sz="1200" b="1" i="0" u="none" strike="noStrike" dirty="0">
                        <a:solidFill>
                          <a:srgbClr val="000000"/>
                        </a:solidFill>
                        <a:effectLst/>
                        <a:latin typeface="Calibri" panose="020F0502020204030204" pitchFamily="34" charset="0"/>
                      </a:endParaRPr>
                    </a:p>
                  </a:txBody>
                  <a:tcPr marL="6887" marR="6887" marT="6887" marB="0" anchor="b"/>
                </a:tc>
                <a:extLst>
                  <a:ext uri="{0D108BD9-81ED-4DB2-BD59-A6C34878D82A}">
                    <a16:rowId xmlns:a16="http://schemas.microsoft.com/office/drawing/2014/main" val="10010"/>
                  </a:ext>
                </a:extLst>
              </a:tr>
              <a:tr h="203624">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a:txBody>
                    <a:bodyPr/>
                    <a:lstStyle/>
                    <a:p>
                      <a:pPr algn="l" fontAlgn="b"/>
                      <a:endParaRPr lang="es-CO" sz="1200" b="1" i="0" u="none" strike="noStrike">
                        <a:solidFill>
                          <a:srgbClr val="000000"/>
                        </a:solidFill>
                        <a:effectLst/>
                        <a:latin typeface="Calibri" panose="020F0502020204030204" pitchFamily="34" charset="0"/>
                      </a:endParaRPr>
                    </a:p>
                  </a:txBody>
                  <a:tcPr marL="6887" marR="6887" marT="6887" marB="0" anchor="b"/>
                </a:tc>
                <a:tc gridSpan="2">
                  <a:txBody>
                    <a:bodyPr/>
                    <a:lstStyle/>
                    <a:p>
                      <a:pPr algn="l" fontAlgn="b"/>
                      <a:r>
                        <a:rPr lang="es-CO" sz="1200" b="1" u="none" strike="noStrike">
                          <a:effectLst/>
                        </a:rPr>
                        <a:t>VALOR PROYECTO</a:t>
                      </a:r>
                      <a:endParaRPr lang="es-CO" sz="1200" b="1" i="0" u="none" strike="noStrike">
                        <a:solidFill>
                          <a:srgbClr val="000000"/>
                        </a:solidFill>
                        <a:effectLst/>
                        <a:latin typeface="Calibri" panose="020F0502020204030204" pitchFamily="34" charset="0"/>
                      </a:endParaRPr>
                    </a:p>
                  </a:txBody>
                  <a:tcPr marL="6887" marR="6887" marT="6887" marB="0" anchor="b"/>
                </a:tc>
                <a:tc hMerge="1">
                  <a:txBody>
                    <a:bodyPr/>
                    <a:lstStyle/>
                    <a:p>
                      <a:endParaRPr lang="es-CO"/>
                    </a:p>
                  </a:txBody>
                  <a:tcPr/>
                </a:tc>
                <a:tc>
                  <a:txBody>
                    <a:bodyPr/>
                    <a:lstStyle/>
                    <a:p>
                      <a:pPr algn="l" fontAlgn="b"/>
                      <a:r>
                        <a:rPr lang="es-CO" sz="1200" b="1" u="none" strike="noStrike" dirty="0">
                          <a:effectLst/>
                        </a:rPr>
                        <a:t> $     3.493.996.379,00 </a:t>
                      </a:r>
                      <a:endParaRPr lang="es-CO" sz="1200" b="1" i="0" u="none" strike="noStrike" dirty="0">
                        <a:solidFill>
                          <a:srgbClr val="000000"/>
                        </a:solidFill>
                        <a:effectLst/>
                        <a:latin typeface="Calibri" panose="020F0502020204030204" pitchFamily="34" charset="0"/>
                      </a:endParaRPr>
                    </a:p>
                  </a:txBody>
                  <a:tcPr marL="6887" marR="6887" marT="6887" marB="0" anchor="b"/>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210916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0" y="480015"/>
            <a:ext cx="12213581" cy="1122632"/>
          </a:xfrm>
          <a:prstGeom prst="rect">
            <a:avLst/>
          </a:prstGeom>
          <a:solidFill>
            <a:srgbClr val="00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3">
            <a:extLst>
              <a:ext uri="{FF2B5EF4-FFF2-40B4-BE49-F238E27FC236}">
                <a16:creationId xmlns:a16="http://schemas.microsoft.com/office/drawing/2014/main" id="{D8DE91C2-16AA-4D5A-8136-F3E91ED6E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ítulo 2">
            <a:extLst>
              <a:ext uri="{FF2B5EF4-FFF2-40B4-BE49-F238E27FC236}">
                <a16:creationId xmlns:a16="http://schemas.microsoft.com/office/drawing/2014/main"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ángulo 6"/>
          <p:cNvSpPr/>
          <p:nvPr/>
        </p:nvSpPr>
        <p:spPr>
          <a:xfrm>
            <a:off x="-164921" y="1076019"/>
            <a:ext cx="2172390" cy="400110"/>
          </a:xfrm>
          <a:prstGeom prst="rect">
            <a:avLst/>
          </a:prstGeom>
        </p:spPr>
        <p:txBody>
          <a:bodyPr wrap="none">
            <a:spAutoFit/>
          </a:bodyPr>
          <a:lstStyle/>
          <a:p>
            <a:pPr lvl="1" fontAlgn="ctr"/>
            <a:r>
              <a:rPr lang="en-US" sz="2000" b="1" dirty="0">
                <a:solidFill>
                  <a:schemeClr val="bg1"/>
                </a:solidFill>
                <a:latin typeface="Arial" panose="020B0604020202020204" pitchFamily="34" charset="0"/>
              </a:rPr>
              <a:t>PROGRAMA</a:t>
            </a:r>
          </a:p>
        </p:txBody>
      </p:sp>
      <p:sp>
        <p:nvSpPr>
          <p:cNvPr id="18" name="Rectángulo 17"/>
          <p:cNvSpPr/>
          <p:nvPr/>
        </p:nvSpPr>
        <p:spPr>
          <a:xfrm>
            <a:off x="3427337" y="584429"/>
            <a:ext cx="6970434" cy="707886"/>
          </a:xfrm>
          <a:prstGeom prst="rect">
            <a:avLst/>
          </a:prstGeom>
        </p:spPr>
        <p:txBody>
          <a:bodyPr wrap="none">
            <a:spAutoFit/>
          </a:bodyPr>
          <a:lstStyle/>
          <a:p>
            <a:pPr lvl="1" fontAlgn="ctr"/>
            <a:r>
              <a:rPr lang="es-CO" sz="2000" b="1" dirty="0">
                <a:solidFill>
                  <a:schemeClr val="bg1"/>
                </a:solidFill>
                <a:latin typeface="Arial" panose="020B0604020202020204" pitchFamily="34" charset="0"/>
              </a:rPr>
              <a:t>2,3,2 Espacios Innovadores para crecer y aprender, </a:t>
            </a:r>
          </a:p>
          <a:p>
            <a:pPr lvl="1" fontAlgn="ctr"/>
            <a:r>
              <a:rPr lang="es-CO" sz="2000" b="1" dirty="0">
                <a:solidFill>
                  <a:schemeClr val="bg1"/>
                </a:solidFill>
                <a:latin typeface="Arial" panose="020B0604020202020204" pitchFamily="34" charset="0"/>
              </a:rPr>
              <a:t>amigables dignos y seguros</a:t>
            </a:r>
            <a:endParaRPr lang="es-MX" sz="2000" b="1" dirty="0">
              <a:solidFill>
                <a:schemeClr val="bg1"/>
              </a:solidFill>
              <a:latin typeface="Arial" panose="020B0604020202020204" pitchFamily="34" charset="0"/>
            </a:endParaRPr>
          </a:p>
        </p:txBody>
      </p:sp>
      <p:pic>
        <p:nvPicPr>
          <p:cNvPr id="2" name="Imagen 1"/>
          <p:cNvPicPr>
            <a:picLocks noChangeAspect="1"/>
          </p:cNvPicPr>
          <p:nvPr/>
        </p:nvPicPr>
        <p:blipFill>
          <a:blip r:embed="rId4"/>
          <a:stretch>
            <a:fillRect/>
          </a:stretch>
        </p:blipFill>
        <p:spPr>
          <a:xfrm>
            <a:off x="153423" y="2290214"/>
            <a:ext cx="4489616" cy="3368329"/>
          </a:xfrm>
          <a:prstGeom prst="rect">
            <a:avLst/>
          </a:prstGeom>
          <a:ln>
            <a:noFill/>
          </a:ln>
          <a:effectLst>
            <a:softEdge rad="112500"/>
          </a:effectLst>
        </p:spPr>
      </p:pic>
      <p:pic>
        <p:nvPicPr>
          <p:cNvPr id="10" name="Imagen 9"/>
          <p:cNvPicPr>
            <a:picLocks noChangeAspect="1"/>
          </p:cNvPicPr>
          <p:nvPr/>
        </p:nvPicPr>
        <p:blipFill rotWithShape="1">
          <a:blip r:embed="rId5" cstate="print">
            <a:extLst>
              <a:ext uri="{28A0092B-C50C-407E-A947-70E740481C1C}">
                <a14:useLocalDpi xmlns:a14="http://schemas.microsoft.com/office/drawing/2010/main" val="0"/>
              </a:ext>
            </a:extLst>
          </a:blip>
          <a:srcRect l="-861" t="19546" r="861" b="14458"/>
          <a:stretch/>
        </p:blipFill>
        <p:spPr>
          <a:xfrm>
            <a:off x="4643039" y="4462920"/>
            <a:ext cx="4737376" cy="2344865"/>
          </a:xfrm>
          <a:prstGeom prst="rect">
            <a:avLst/>
          </a:prstGeom>
          <a:ln>
            <a:noFill/>
          </a:ln>
          <a:effectLst>
            <a:softEdge rad="112500"/>
          </a:effectLst>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1808" y="1763042"/>
            <a:ext cx="3599837" cy="2699878"/>
          </a:xfrm>
          <a:prstGeom prst="rect">
            <a:avLst/>
          </a:prstGeom>
          <a:ln>
            <a:noFill/>
          </a:ln>
          <a:effectLst>
            <a:softEdge rad="112500"/>
          </a:effectLst>
        </p:spPr>
      </p:pic>
      <p:pic>
        <p:nvPicPr>
          <p:cNvPr id="16" name="Imagen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8393661" y="2783170"/>
            <a:ext cx="4787692" cy="2502139"/>
          </a:xfrm>
          <a:prstGeom prst="rect">
            <a:avLst/>
          </a:prstGeom>
          <a:ln>
            <a:noFill/>
          </a:ln>
          <a:effectLst>
            <a:softEdge rad="112500"/>
          </a:effectLst>
        </p:spPr>
      </p:pic>
    </p:spTree>
    <p:extLst>
      <p:ext uri="{BB962C8B-B14F-4D97-AF65-F5344CB8AC3E}">
        <p14:creationId xmlns:p14="http://schemas.microsoft.com/office/powerpoint/2010/main" val="744863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ítulo 2"/>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p:cNvPicPr>
            <a:picLocks noChangeAspect="1"/>
          </p:cNvPicPr>
          <p:nvPr/>
        </p:nvPicPr>
        <p:blipFill>
          <a:blip r:embed="rId3"/>
          <a:stretch>
            <a:fillRect/>
          </a:stretch>
        </p:blipFill>
        <p:spPr>
          <a:xfrm>
            <a:off x="1" y="480485"/>
            <a:ext cx="5400675" cy="6334125"/>
          </a:xfrm>
          <a:prstGeom prst="rect">
            <a:avLst/>
          </a:prstGeom>
        </p:spPr>
      </p:pic>
      <p:pic>
        <p:nvPicPr>
          <p:cNvPr id="4" name="Imagen 3"/>
          <p:cNvPicPr>
            <a:picLocks noChangeAspect="1"/>
          </p:cNvPicPr>
          <p:nvPr/>
        </p:nvPicPr>
        <p:blipFill>
          <a:blip r:embed="rId4"/>
          <a:stretch>
            <a:fillRect/>
          </a:stretch>
        </p:blipFill>
        <p:spPr>
          <a:xfrm>
            <a:off x="6441440" y="1133475"/>
            <a:ext cx="4572000" cy="4591050"/>
          </a:xfrm>
          <a:prstGeom prst="rect">
            <a:avLst/>
          </a:prstGeom>
        </p:spPr>
      </p:pic>
    </p:spTree>
    <p:extLst>
      <p:ext uri="{BB962C8B-B14F-4D97-AF65-F5344CB8AC3E}">
        <p14:creationId xmlns:p14="http://schemas.microsoft.com/office/powerpoint/2010/main" val="344385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16450" y="-29577"/>
            <a:ext cx="12208450" cy="6771549"/>
            <a:chOff x="-16450" y="-29577"/>
            <a:chExt cx="12208450" cy="6771549"/>
          </a:xfrm>
        </p:grpSpPr>
        <p:pic>
          <p:nvPicPr>
            <p:cNvPr id="4" name="Imagen 3"/>
            <p:cNvPicPr>
              <a:picLocks noChangeAspect="1"/>
            </p:cNvPicPr>
            <p:nvPr/>
          </p:nvPicPr>
          <p:blipFill>
            <a:blip r:embed="rId2"/>
            <a:stretch>
              <a:fillRect/>
            </a:stretch>
          </p:blipFill>
          <p:spPr>
            <a:xfrm>
              <a:off x="0" y="-29577"/>
              <a:ext cx="12192000" cy="1576224"/>
            </a:xfrm>
            <a:prstGeom prst="rect">
              <a:avLst/>
            </a:prstGeom>
          </p:spPr>
        </p:pic>
        <p:pic>
          <p:nvPicPr>
            <p:cNvPr id="5" name="Imagen 4"/>
            <p:cNvPicPr>
              <a:picLocks noChangeAspect="1"/>
            </p:cNvPicPr>
            <p:nvPr/>
          </p:nvPicPr>
          <p:blipFill>
            <a:blip r:embed="rId3"/>
            <a:stretch>
              <a:fillRect/>
            </a:stretch>
          </p:blipFill>
          <p:spPr>
            <a:xfrm>
              <a:off x="-16450" y="1554737"/>
              <a:ext cx="5886450" cy="3228975"/>
            </a:xfrm>
            <a:prstGeom prst="rect">
              <a:avLst/>
            </a:prstGeom>
          </p:spPr>
        </p:pic>
        <p:pic>
          <p:nvPicPr>
            <p:cNvPr id="6" name="Imagen 5"/>
            <p:cNvPicPr>
              <a:picLocks noChangeAspect="1"/>
            </p:cNvPicPr>
            <p:nvPr/>
          </p:nvPicPr>
          <p:blipFill>
            <a:blip r:embed="rId4"/>
            <a:stretch>
              <a:fillRect/>
            </a:stretch>
          </p:blipFill>
          <p:spPr>
            <a:xfrm>
              <a:off x="5973910" y="1623847"/>
              <a:ext cx="3421150" cy="2497718"/>
            </a:xfrm>
            <a:prstGeom prst="rect">
              <a:avLst/>
            </a:prstGeom>
          </p:spPr>
        </p:pic>
        <p:pic>
          <p:nvPicPr>
            <p:cNvPr id="7" name="Imagen 6"/>
            <p:cNvPicPr>
              <a:picLocks noChangeAspect="1"/>
            </p:cNvPicPr>
            <p:nvPr/>
          </p:nvPicPr>
          <p:blipFill>
            <a:blip r:embed="rId5"/>
            <a:stretch>
              <a:fillRect/>
            </a:stretch>
          </p:blipFill>
          <p:spPr>
            <a:xfrm>
              <a:off x="153699" y="5498956"/>
              <a:ext cx="2880446" cy="533416"/>
            </a:xfrm>
            <a:prstGeom prst="rect">
              <a:avLst/>
            </a:prstGeom>
          </p:spPr>
        </p:pic>
        <p:pic>
          <p:nvPicPr>
            <p:cNvPr id="8" name="Imagen 7"/>
            <p:cNvPicPr>
              <a:picLocks noChangeAspect="1"/>
            </p:cNvPicPr>
            <p:nvPr/>
          </p:nvPicPr>
          <p:blipFill>
            <a:blip r:embed="rId6"/>
            <a:stretch>
              <a:fillRect/>
            </a:stretch>
          </p:blipFill>
          <p:spPr>
            <a:xfrm>
              <a:off x="279256" y="6193783"/>
              <a:ext cx="2838018" cy="548189"/>
            </a:xfrm>
            <a:prstGeom prst="rect">
              <a:avLst/>
            </a:prstGeom>
          </p:spPr>
        </p:pic>
        <p:pic>
          <p:nvPicPr>
            <p:cNvPr id="9" name="Imagen 8"/>
            <p:cNvPicPr>
              <a:picLocks noChangeAspect="1"/>
            </p:cNvPicPr>
            <p:nvPr/>
          </p:nvPicPr>
          <p:blipFill>
            <a:blip r:embed="rId7"/>
            <a:stretch>
              <a:fillRect/>
            </a:stretch>
          </p:blipFill>
          <p:spPr>
            <a:xfrm>
              <a:off x="153699" y="4721363"/>
              <a:ext cx="5448300" cy="800100"/>
            </a:xfrm>
            <a:prstGeom prst="rect">
              <a:avLst/>
            </a:prstGeom>
          </p:spPr>
        </p:pic>
        <p:pic>
          <p:nvPicPr>
            <p:cNvPr id="10" name="Imagen 9"/>
            <p:cNvPicPr>
              <a:picLocks noChangeAspect="1"/>
            </p:cNvPicPr>
            <p:nvPr/>
          </p:nvPicPr>
          <p:blipFill>
            <a:blip r:embed="rId8"/>
            <a:stretch>
              <a:fillRect/>
            </a:stretch>
          </p:blipFill>
          <p:spPr>
            <a:xfrm>
              <a:off x="7415890" y="4267389"/>
              <a:ext cx="3958340" cy="2269112"/>
            </a:xfrm>
            <a:prstGeom prst="rect">
              <a:avLst/>
            </a:prstGeom>
          </p:spPr>
        </p:pic>
      </p:grpSp>
    </p:spTree>
    <p:extLst>
      <p:ext uri="{BB962C8B-B14F-4D97-AF65-F5344CB8AC3E}">
        <p14:creationId xmlns:p14="http://schemas.microsoft.com/office/powerpoint/2010/main" val="1254757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716258" y="567360"/>
            <a:ext cx="9921496" cy="1015663"/>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3.1.1 Conectividad Espacial y Ambiental y consolidación y desarrollo de Centros de Comuna, parques, escenarios deportivos y zonas urbanísticas estratégicas.</a:t>
            </a:r>
            <a:endParaRPr lang="es-MX" sz="2000" b="1" dirty="0">
              <a:solidFill>
                <a:schemeClr val="bg1"/>
              </a:solidFill>
              <a:latin typeface="Arial" panose="020B0604020202020204" pitchFamily="34" charset="0"/>
            </a:endParaRPr>
          </a:p>
        </p:txBody>
      </p:sp>
      <p:sp>
        <p:nvSpPr>
          <p:cNvPr id="41" name="object 36"/>
          <p:cNvSpPr/>
          <p:nvPr/>
        </p:nvSpPr>
        <p:spPr>
          <a:xfrm>
            <a:off x="370974" y="6724268"/>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graphicFrame>
        <p:nvGraphicFramePr>
          <p:cNvPr id="43" name="Tabla 42"/>
          <p:cNvGraphicFramePr>
            <a:graphicFrameLocks noGrp="1"/>
          </p:cNvGraphicFramePr>
          <p:nvPr>
            <p:extLst>
              <p:ext uri="{D42A27DB-BD31-4B8C-83A1-F6EECF244321}">
                <p14:modId xmlns:p14="http://schemas.microsoft.com/office/powerpoint/2010/main" val="3760480124"/>
              </p:ext>
            </p:extLst>
          </p:nvPr>
        </p:nvGraphicFramePr>
        <p:xfrm>
          <a:off x="2067792" y="4115073"/>
          <a:ext cx="7429500" cy="2210241"/>
        </p:xfrm>
        <a:graphic>
          <a:graphicData uri="http://schemas.openxmlformats.org/drawingml/2006/table">
            <a:tbl>
              <a:tblPr>
                <a:tableStyleId>{5C22544A-7EE6-4342-B048-85BDC9FD1C3A}</a:tableStyleId>
              </a:tblPr>
              <a:tblGrid>
                <a:gridCol w="2565383">
                  <a:extLst>
                    <a:ext uri="{9D8B030D-6E8A-4147-A177-3AD203B41FA5}">
                      <a16:colId xmlns:a16="http://schemas.microsoft.com/office/drawing/2014/main" val="3688020916"/>
                    </a:ext>
                  </a:extLst>
                </a:gridCol>
                <a:gridCol w="2621490">
                  <a:extLst>
                    <a:ext uri="{9D8B030D-6E8A-4147-A177-3AD203B41FA5}">
                      <a16:colId xmlns:a16="http://schemas.microsoft.com/office/drawing/2014/main" val="286929452"/>
                    </a:ext>
                  </a:extLst>
                </a:gridCol>
                <a:gridCol w="2242627">
                  <a:extLst>
                    <a:ext uri="{9D8B030D-6E8A-4147-A177-3AD203B41FA5}">
                      <a16:colId xmlns:a16="http://schemas.microsoft.com/office/drawing/2014/main" val="3707762219"/>
                    </a:ext>
                  </a:extLst>
                </a:gridCol>
              </a:tblGrid>
              <a:tr h="899601">
                <a:tc>
                  <a:txBody>
                    <a:bodyPr/>
                    <a:lstStyle/>
                    <a:p>
                      <a:pPr lvl="0" algn="l" fontAlgn="ctr"/>
                      <a:r>
                        <a:rPr lang="en-US" sz="1600" b="1" u="none" strike="noStrike" dirty="0">
                          <a:effectLst/>
                        </a:rPr>
                        <a:t>FUENTE PRINCIPAL</a:t>
                      </a:r>
                      <a:endParaRPr lang="en-US" sz="16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600" b="1" u="none" strike="noStrike" dirty="0">
                          <a:effectLst/>
                        </a:rPr>
                        <a:t>VALOR PROYECTADO</a:t>
                      </a:r>
                      <a:endParaRPr lang="en-US" sz="16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600" b="1" u="none" strike="noStrike" dirty="0">
                          <a:effectLst/>
                        </a:rPr>
                        <a:t>VALOR TOTAL  EJECUTADO</a:t>
                      </a:r>
                      <a:endParaRPr lang="en-US" sz="1600" b="1" i="0" u="none" strike="noStrike" dirty="0">
                        <a:solidFill>
                          <a:srgbClr val="FFFFFF"/>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3980858755"/>
                  </a:ext>
                </a:extLst>
              </a:tr>
              <a:tr h="1193482">
                <a:tc>
                  <a:txBody>
                    <a:bodyPr/>
                    <a:lstStyle/>
                    <a:p>
                      <a:pPr lvl="0" algn="l" fontAlgn="ctr"/>
                      <a:r>
                        <a:rPr lang="en-US" sz="1400" b="0" i="0" u="none" strike="noStrike" dirty="0">
                          <a:solidFill>
                            <a:srgbClr val="000000"/>
                          </a:solidFill>
                          <a:effectLst/>
                          <a:latin typeface="Arial" panose="020B0604020202020204" pitchFamily="34" charset="0"/>
                        </a:rPr>
                        <a:t>RP DE (Obl. U) </a:t>
                      </a:r>
                      <a:r>
                        <a:rPr lang="en-US" sz="1400" b="0" i="0" u="none" strike="noStrike" dirty="0" err="1">
                          <a:solidFill>
                            <a:srgbClr val="000000"/>
                          </a:solidFill>
                          <a:effectLst/>
                          <a:latin typeface="Arial" panose="020B0604020202020204" pitchFamily="34" charset="0"/>
                        </a:rPr>
                        <a:t>Corredores</a:t>
                      </a:r>
                      <a:r>
                        <a:rPr lang="en-US" sz="1400" b="0" i="0" u="none" strike="noStrike" baseline="0" dirty="0">
                          <a:solidFill>
                            <a:srgbClr val="000000"/>
                          </a:solidFill>
                          <a:effectLst/>
                          <a:latin typeface="Arial" panose="020B0604020202020204" pitchFamily="34" charset="0"/>
                        </a:rPr>
                        <a:t> </a:t>
                      </a:r>
                      <a:r>
                        <a:rPr lang="en-US" sz="1400" b="0" i="0" u="none" strike="noStrike" baseline="0" dirty="0" err="1">
                          <a:solidFill>
                            <a:srgbClr val="000000"/>
                          </a:solidFill>
                          <a:effectLst/>
                          <a:latin typeface="Arial" panose="020B0604020202020204" pitchFamily="34" charset="0"/>
                        </a:rPr>
                        <a:t>peatonales</a:t>
                      </a:r>
                      <a:r>
                        <a:rPr lang="en-US" sz="1400" b="0" i="0" u="none" strike="noStrike" baseline="0" dirty="0">
                          <a:solidFill>
                            <a:srgbClr val="000000"/>
                          </a:solidFill>
                          <a:effectLst/>
                          <a:latin typeface="Arial" panose="020B0604020202020204" pitchFamily="34" charset="0"/>
                        </a:rPr>
                        <a:t>.</a:t>
                      </a: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rgbClr val="000000"/>
                        </a:solidFill>
                        <a:effectLst/>
                        <a:latin typeface="Arial" panose="020B0604020202020204" pitchFamily="34"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rial" panose="020B0604020202020204" pitchFamily="34" charset="0"/>
                        </a:rPr>
                        <a:t>RP DE (Obl. U) </a:t>
                      </a:r>
                      <a:r>
                        <a:rPr lang="en-US" sz="1400" b="0" i="0" u="none" strike="noStrike" dirty="0" err="1">
                          <a:solidFill>
                            <a:srgbClr val="000000"/>
                          </a:solidFill>
                          <a:effectLst/>
                          <a:latin typeface="Arial" panose="020B0604020202020204" pitchFamily="34" charset="0"/>
                        </a:rPr>
                        <a:t>Adecuación</a:t>
                      </a:r>
                      <a:r>
                        <a:rPr lang="en-US" sz="1400" b="0" i="0" u="none" strike="noStrike" baseline="0" dirty="0">
                          <a:solidFill>
                            <a:srgbClr val="000000"/>
                          </a:solidFill>
                          <a:effectLst/>
                          <a:latin typeface="Arial" panose="020B0604020202020204" pitchFamily="34" charset="0"/>
                        </a:rPr>
                        <a:t> de </a:t>
                      </a:r>
                      <a:r>
                        <a:rPr lang="en-US" sz="1400" b="0" i="0" u="none" strike="noStrike" baseline="0" dirty="0" err="1">
                          <a:solidFill>
                            <a:srgbClr val="000000"/>
                          </a:solidFill>
                          <a:effectLst/>
                          <a:latin typeface="Arial" panose="020B0604020202020204" pitchFamily="34" charset="0"/>
                        </a:rPr>
                        <a:t>infraestructura</a:t>
                      </a:r>
                      <a:r>
                        <a:rPr lang="en-US" sz="1200" b="0" i="0" u="none" strike="noStrike" baseline="0" dirty="0">
                          <a:solidFill>
                            <a:srgbClr val="000000"/>
                          </a:solidFill>
                          <a:effectLst/>
                          <a:latin typeface="Arial" panose="020B0604020202020204" pitchFamily="34" charset="0"/>
                        </a:rPr>
                        <a:t>.</a:t>
                      </a:r>
                      <a:endParaRPr lang="en-US" sz="1200" b="0" i="0" u="none" strike="noStrike" dirty="0">
                        <a:solidFill>
                          <a:srgbClr val="000000"/>
                        </a:solidFill>
                        <a:effectLst/>
                        <a:latin typeface="Arial" panose="020B0604020202020204" pitchFamily="34" charset="0"/>
                      </a:endParaRPr>
                    </a:p>
                    <a:p>
                      <a:pPr lvl="0" algn="l" fontAlgn="ctr"/>
                      <a:endParaRPr lang="en-US" sz="1600" b="0" i="0" u="none" strike="noStrike" dirty="0">
                        <a:solidFill>
                          <a:srgbClr val="000000"/>
                        </a:solidFill>
                        <a:effectLst/>
                        <a:latin typeface="Arial" panose="020B0604020202020204" pitchFamily="34" charset="0"/>
                      </a:endParaRPr>
                    </a:p>
                  </a:txBody>
                  <a:tcPr marL="108000" marR="0" marT="0" marB="0" anchor="ctr"/>
                </a:tc>
                <a:tc>
                  <a:txBody>
                    <a:bodyPr/>
                    <a:lstStyle/>
                    <a:p>
                      <a:pPr lvl="0" algn="l" fontAlgn="ctr"/>
                      <a:r>
                        <a:rPr lang="en-US" sz="1600" b="0" i="0" u="none" strike="noStrike" dirty="0">
                          <a:solidFill>
                            <a:srgbClr val="000000"/>
                          </a:solidFill>
                          <a:effectLst/>
                          <a:latin typeface="Arial" panose="020B0604020202020204" pitchFamily="34" charset="0"/>
                        </a:rPr>
                        <a:t>$200.000.000</a:t>
                      </a:r>
                    </a:p>
                    <a:p>
                      <a:pPr lvl="0" algn="l" fontAlgn="ctr"/>
                      <a:endParaRPr lang="en-US" sz="1600" b="0" i="0" u="none" strike="noStrike" dirty="0">
                        <a:solidFill>
                          <a:srgbClr val="000000"/>
                        </a:solidFill>
                        <a:effectLst/>
                        <a:latin typeface="Arial" panose="020B0604020202020204" pitchFamily="34" charset="0"/>
                      </a:endParaRPr>
                    </a:p>
                    <a:p>
                      <a:pPr lvl="0" algn="l" fontAlgn="ctr"/>
                      <a:r>
                        <a:rPr lang="en-US" sz="1600" b="0" i="0" u="none" strike="noStrike" dirty="0">
                          <a:solidFill>
                            <a:srgbClr val="000000"/>
                          </a:solidFill>
                          <a:effectLst/>
                          <a:latin typeface="Arial" panose="020B0604020202020204" pitchFamily="34" charset="0"/>
                        </a:rPr>
                        <a:t>$257.853.316</a:t>
                      </a:r>
                    </a:p>
                  </a:txBody>
                  <a:tcPr marL="108000" marR="0" marT="0" marB="0" anchor="ctr"/>
                </a:tc>
                <a:tc>
                  <a:txBody>
                    <a:bodyPr/>
                    <a:lstStyle/>
                    <a:p>
                      <a:pPr lvl="0" algn="l" fontAlgn="ctr"/>
                      <a:r>
                        <a:rPr lang="en-US" sz="1600" b="0" i="0" u="none" strike="noStrike" dirty="0">
                          <a:solidFill>
                            <a:srgbClr val="000000"/>
                          </a:solidFill>
                          <a:effectLst/>
                          <a:latin typeface="Arial" panose="020B0604020202020204" pitchFamily="34" charset="0"/>
                        </a:rPr>
                        <a:t>$ 456.850.728</a:t>
                      </a:r>
                    </a:p>
                  </a:txBody>
                  <a:tcPr marL="108000" marR="0" marT="0" marB="0" anchor="ctr"/>
                </a:tc>
                <a:extLst>
                  <a:ext uri="{0D108BD9-81ED-4DB2-BD59-A6C34878D82A}">
                    <a16:rowId xmlns:a16="http://schemas.microsoft.com/office/drawing/2014/main" val="442603286"/>
                  </a:ext>
                </a:extLst>
              </a:tr>
            </a:tbl>
          </a:graphicData>
        </a:graphic>
      </p:graphicFrame>
      <p:graphicFrame>
        <p:nvGraphicFramePr>
          <p:cNvPr id="18" name="Tabla 17"/>
          <p:cNvGraphicFramePr>
            <a:graphicFrameLocks noGrp="1"/>
          </p:cNvGraphicFramePr>
          <p:nvPr>
            <p:extLst>
              <p:ext uri="{D42A27DB-BD31-4B8C-83A1-F6EECF244321}">
                <p14:modId xmlns:p14="http://schemas.microsoft.com/office/powerpoint/2010/main" val="2421020726"/>
              </p:ext>
            </p:extLst>
          </p:nvPr>
        </p:nvGraphicFramePr>
        <p:xfrm>
          <a:off x="370974" y="1679888"/>
          <a:ext cx="5385590" cy="2286000"/>
        </p:xfrm>
        <a:graphic>
          <a:graphicData uri="http://schemas.openxmlformats.org/drawingml/2006/table">
            <a:tbl>
              <a:tblPr firstRow="1" bandRow="1">
                <a:tableStyleId>{5C22544A-7EE6-4342-B048-85BDC9FD1C3A}</a:tableStyleId>
              </a:tblPr>
              <a:tblGrid>
                <a:gridCol w="5385590">
                  <a:extLst>
                    <a:ext uri="{9D8B030D-6E8A-4147-A177-3AD203B41FA5}">
                      <a16:colId xmlns:a16="http://schemas.microsoft.com/office/drawing/2014/main" val="20000"/>
                    </a:ext>
                  </a:extLst>
                </a:gridCol>
              </a:tblGrid>
              <a:tr h="22611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b="1" spc="-19" dirty="0">
                          <a:solidFill>
                            <a:srgbClr val="44536A"/>
                          </a:solidFill>
                          <a:latin typeface="+mn-lt"/>
                          <a:cs typeface="Calibri"/>
                        </a:rPr>
                        <a:t>Indicador </a:t>
                      </a:r>
                      <a:r>
                        <a:rPr lang="es-CO" sz="1800" b="1" spc="-19" dirty="0">
                          <a:solidFill>
                            <a:srgbClr val="44536A"/>
                          </a:solidFill>
                          <a:cs typeface="Calibri"/>
                        </a:rPr>
                        <a:t>de Producto:  </a:t>
                      </a:r>
                      <a:r>
                        <a:rPr lang="es-CO" sz="1800" b="1" spc="-19" dirty="0">
                          <a:solidFill>
                            <a:schemeClr val="accent1">
                              <a:lumMod val="75000"/>
                            </a:schemeClr>
                          </a:solidFill>
                          <a:cs typeface="Calibri"/>
                        </a:rPr>
                        <a:t>Adecuación de infraestructura institucional en parques infantiles para el uso en condiciones aptas y seguras.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800" dirty="0">
                        <a:solidFill>
                          <a:schemeClr val="tx2"/>
                        </a:solidFill>
                      </a:endParaRPr>
                    </a:p>
                    <a:p>
                      <a:r>
                        <a:rPr lang="es-CO" sz="1800" dirty="0">
                          <a:solidFill>
                            <a:schemeClr val="tx2"/>
                          </a:solidFill>
                        </a:rPr>
                        <a:t>Periodicidad del Indicador:</a:t>
                      </a:r>
                      <a:r>
                        <a:rPr lang="es-CO" sz="1800" baseline="0" dirty="0">
                          <a:solidFill>
                            <a:schemeClr val="tx2"/>
                          </a:solidFill>
                        </a:rPr>
                        <a:t> </a:t>
                      </a:r>
                      <a:r>
                        <a:rPr lang="es-CO" sz="1800" baseline="0" dirty="0">
                          <a:solidFill>
                            <a:srgbClr val="0070C0"/>
                          </a:solidFill>
                        </a:rPr>
                        <a:t>Semestral</a:t>
                      </a:r>
                    </a:p>
                    <a:p>
                      <a:r>
                        <a:rPr lang="es-CO" sz="1800" dirty="0">
                          <a:solidFill>
                            <a:schemeClr val="tx2"/>
                          </a:solidFill>
                        </a:rPr>
                        <a:t>Valor producto esperado al final del cuatrienio:</a:t>
                      </a:r>
                      <a:r>
                        <a:rPr lang="es-CO" sz="1800" baseline="0" dirty="0">
                          <a:solidFill>
                            <a:schemeClr val="tx2"/>
                          </a:solidFill>
                        </a:rPr>
                        <a:t> </a:t>
                      </a:r>
                      <a:r>
                        <a:rPr lang="es-CO" sz="1800" baseline="0" dirty="0">
                          <a:solidFill>
                            <a:srgbClr val="0070C0"/>
                          </a:solidFill>
                        </a:rPr>
                        <a:t>14</a:t>
                      </a:r>
                    </a:p>
                    <a:p>
                      <a:r>
                        <a:rPr lang="es-CO" sz="1800" dirty="0">
                          <a:solidFill>
                            <a:schemeClr val="tx2"/>
                          </a:solidFill>
                        </a:rPr>
                        <a:t>Valor producto esperado al final de la vigencia 2020:</a:t>
                      </a:r>
                      <a:r>
                        <a:rPr lang="es-CO" sz="1800" baseline="0" dirty="0">
                          <a:solidFill>
                            <a:schemeClr val="tx2"/>
                          </a:solidFill>
                        </a:rPr>
                        <a:t> </a:t>
                      </a:r>
                      <a:r>
                        <a:rPr lang="es-CO" sz="1800" baseline="0" dirty="0">
                          <a:solidFill>
                            <a:schemeClr val="accent1">
                              <a:lumMod val="75000"/>
                            </a:schemeClr>
                          </a:solidFill>
                        </a:rPr>
                        <a:t>2</a:t>
                      </a:r>
                      <a:endParaRPr lang="es-CO" sz="18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b="1" kern="1200" dirty="0">
                          <a:solidFill>
                            <a:schemeClr val="tx2"/>
                          </a:solidFill>
                          <a:latin typeface="+mn-lt"/>
                          <a:ea typeface="+mn-ea"/>
                          <a:cs typeface="+mn-cs"/>
                        </a:rPr>
                        <a:t>Valor ejecutado</a:t>
                      </a:r>
                      <a:r>
                        <a:rPr lang="es-CO" sz="1800" b="1" kern="1200" baseline="0" dirty="0">
                          <a:solidFill>
                            <a:schemeClr val="tx2"/>
                          </a:solidFill>
                          <a:latin typeface="+mn-lt"/>
                          <a:ea typeface="+mn-ea"/>
                          <a:cs typeface="+mn-cs"/>
                        </a:rPr>
                        <a:t> vigencia </a:t>
                      </a:r>
                      <a:r>
                        <a:rPr lang="es-CO" sz="1800" b="1" kern="1200" dirty="0">
                          <a:solidFill>
                            <a:schemeClr val="tx2"/>
                          </a:solidFill>
                          <a:latin typeface="+mn-lt"/>
                          <a:ea typeface="+mn-ea"/>
                          <a:cs typeface="+mn-cs"/>
                        </a:rPr>
                        <a:t> 2020: </a:t>
                      </a:r>
                      <a:r>
                        <a:rPr lang="es-CO" sz="1800" b="1" kern="1200" dirty="0">
                          <a:solidFill>
                            <a:schemeClr val="accent1">
                              <a:lumMod val="75000"/>
                            </a:schemeClr>
                          </a:solidFill>
                          <a:latin typeface="+mn-lt"/>
                          <a:ea typeface="+mn-ea"/>
                          <a:cs typeface="+mn-cs"/>
                        </a:rPr>
                        <a:t>3</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9" name="Tabla 18"/>
          <p:cNvGraphicFramePr>
            <a:graphicFrameLocks noGrp="1"/>
          </p:cNvGraphicFramePr>
          <p:nvPr>
            <p:extLst>
              <p:ext uri="{D42A27DB-BD31-4B8C-83A1-F6EECF244321}">
                <p14:modId xmlns:p14="http://schemas.microsoft.com/office/powerpoint/2010/main" val="2978012433"/>
              </p:ext>
            </p:extLst>
          </p:nvPr>
        </p:nvGraphicFramePr>
        <p:xfrm>
          <a:off x="6205176" y="1697231"/>
          <a:ext cx="5432578" cy="2286000"/>
        </p:xfrm>
        <a:graphic>
          <a:graphicData uri="http://schemas.openxmlformats.org/drawingml/2006/table">
            <a:tbl>
              <a:tblPr firstRow="1" bandRow="1">
                <a:tableStyleId>{5C22544A-7EE6-4342-B048-85BDC9FD1C3A}</a:tableStyleId>
              </a:tblPr>
              <a:tblGrid>
                <a:gridCol w="5432578">
                  <a:extLst>
                    <a:ext uri="{9D8B030D-6E8A-4147-A177-3AD203B41FA5}">
                      <a16:colId xmlns:a16="http://schemas.microsoft.com/office/drawing/2014/main" val="20000"/>
                    </a:ext>
                  </a:extLst>
                </a:gridCol>
              </a:tblGrid>
              <a:tr h="22438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b="1" spc="-19" dirty="0">
                          <a:solidFill>
                            <a:srgbClr val="44536A"/>
                          </a:solidFill>
                          <a:latin typeface="+mn-lt"/>
                          <a:cs typeface="Calibri"/>
                        </a:rPr>
                        <a:t>Indicador </a:t>
                      </a:r>
                      <a:r>
                        <a:rPr lang="es-CO" sz="1800" b="1" spc="-19" dirty="0">
                          <a:solidFill>
                            <a:srgbClr val="44536A"/>
                          </a:solidFill>
                          <a:cs typeface="Calibri"/>
                        </a:rPr>
                        <a:t>de Producto:  </a:t>
                      </a:r>
                      <a:r>
                        <a:rPr lang="es-CO" sz="1800" b="1" spc="-19" dirty="0">
                          <a:solidFill>
                            <a:schemeClr val="accent1">
                              <a:lumMod val="75000"/>
                            </a:schemeClr>
                          </a:solidFill>
                          <a:cs typeface="Calibri"/>
                        </a:rPr>
                        <a:t>Adecuación de infraestructura institucional en gimnasios para el uso en condiciones aptas y seguras.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800" dirty="0">
                        <a:solidFill>
                          <a:schemeClr val="accent1">
                            <a:lumMod val="75000"/>
                          </a:schemeClr>
                        </a:solidFill>
                      </a:endParaRPr>
                    </a:p>
                    <a:p>
                      <a:r>
                        <a:rPr lang="es-CO" sz="1800" dirty="0">
                          <a:solidFill>
                            <a:schemeClr val="tx2"/>
                          </a:solidFill>
                        </a:rPr>
                        <a:t>Periodicidad del Indicador:</a:t>
                      </a:r>
                      <a:r>
                        <a:rPr lang="es-CO" sz="1800" baseline="0" dirty="0">
                          <a:solidFill>
                            <a:schemeClr val="tx2"/>
                          </a:solidFill>
                        </a:rPr>
                        <a:t> </a:t>
                      </a:r>
                      <a:r>
                        <a:rPr lang="es-CO" sz="1800" baseline="0" dirty="0">
                          <a:solidFill>
                            <a:srgbClr val="0070C0"/>
                          </a:solidFill>
                        </a:rPr>
                        <a:t>Semestral</a:t>
                      </a:r>
                    </a:p>
                    <a:p>
                      <a:r>
                        <a:rPr lang="es-CO" sz="1800" dirty="0">
                          <a:solidFill>
                            <a:schemeClr val="tx2"/>
                          </a:solidFill>
                        </a:rPr>
                        <a:t>Valor producto esperado al final del cuatrienio:</a:t>
                      </a:r>
                      <a:r>
                        <a:rPr lang="es-CO" sz="1800" baseline="0" dirty="0">
                          <a:solidFill>
                            <a:schemeClr val="tx2"/>
                          </a:solidFill>
                        </a:rPr>
                        <a:t> </a:t>
                      </a:r>
                      <a:r>
                        <a:rPr lang="es-CO" sz="1800" baseline="0" dirty="0">
                          <a:solidFill>
                            <a:srgbClr val="0070C0"/>
                          </a:solidFill>
                        </a:rPr>
                        <a:t>10</a:t>
                      </a:r>
                    </a:p>
                    <a:p>
                      <a:r>
                        <a:rPr lang="es-CO" sz="1800" dirty="0">
                          <a:solidFill>
                            <a:schemeClr val="tx2"/>
                          </a:solidFill>
                        </a:rPr>
                        <a:t>Valor producto esperado al final de la vigencia 2020:</a:t>
                      </a:r>
                      <a:r>
                        <a:rPr lang="es-CO" sz="1800" baseline="0" dirty="0">
                          <a:solidFill>
                            <a:schemeClr val="tx2"/>
                          </a:solidFill>
                        </a:rPr>
                        <a:t> </a:t>
                      </a:r>
                      <a:r>
                        <a:rPr lang="es-CO" sz="1800" baseline="0" dirty="0">
                          <a:solidFill>
                            <a:schemeClr val="accent1">
                              <a:lumMod val="75000"/>
                            </a:schemeClr>
                          </a:solidFill>
                        </a:rPr>
                        <a:t>3</a:t>
                      </a:r>
                      <a:endParaRPr lang="es-CO" sz="18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800" b="1" kern="1200" dirty="0">
                          <a:solidFill>
                            <a:schemeClr val="tx2"/>
                          </a:solidFill>
                          <a:latin typeface="+mn-lt"/>
                          <a:ea typeface="+mn-ea"/>
                          <a:cs typeface="+mn-cs"/>
                        </a:rPr>
                        <a:t>Valor ejecutado</a:t>
                      </a:r>
                      <a:r>
                        <a:rPr lang="es-CO" sz="1800" b="1" kern="1200" baseline="0" dirty="0">
                          <a:solidFill>
                            <a:schemeClr val="tx2"/>
                          </a:solidFill>
                          <a:latin typeface="+mn-lt"/>
                          <a:ea typeface="+mn-ea"/>
                          <a:cs typeface="+mn-cs"/>
                        </a:rPr>
                        <a:t> vigencia </a:t>
                      </a:r>
                      <a:r>
                        <a:rPr lang="es-CO" sz="1800" b="1" kern="1200" dirty="0">
                          <a:solidFill>
                            <a:schemeClr val="tx2"/>
                          </a:solidFill>
                          <a:latin typeface="+mn-lt"/>
                          <a:ea typeface="+mn-ea"/>
                          <a:cs typeface="+mn-cs"/>
                        </a:rPr>
                        <a:t> 2020: </a:t>
                      </a:r>
                      <a:r>
                        <a:rPr lang="es-CO" sz="1800" b="1" kern="1200" dirty="0">
                          <a:solidFill>
                            <a:schemeClr val="accent1">
                              <a:lumMod val="75000"/>
                            </a:schemeClr>
                          </a:solidFill>
                          <a:latin typeface="+mn-lt"/>
                          <a:ea typeface="+mn-ea"/>
                          <a:cs typeface="+mn-cs"/>
                        </a:rPr>
                        <a:t>3</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0422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716258" y="567360"/>
            <a:ext cx="9921496" cy="1015663"/>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3.1.1 Conectividad Espacial y Ambiental y consolidación y desarrollo de Centros de Comuna, parques, escenarios deportivos y zonas urbanísticas estratégicas.</a:t>
            </a:r>
            <a:endParaRPr lang="es-MX" sz="2000" b="1" dirty="0">
              <a:solidFill>
                <a:schemeClr val="bg1"/>
              </a:solidFill>
              <a:latin typeface="Arial" panose="020B0604020202020204" pitchFamily="34" charset="0"/>
            </a:endParaRPr>
          </a:p>
        </p:txBody>
      </p:sp>
      <p:sp>
        <p:nvSpPr>
          <p:cNvPr id="37" name="Rectángulo 36"/>
          <p:cNvSpPr/>
          <p:nvPr/>
        </p:nvSpPr>
        <p:spPr>
          <a:xfrm>
            <a:off x="2520967" y="1924787"/>
            <a:ext cx="6973646" cy="461665"/>
          </a:xfrm>
          <a:prstGeom prst="rect">
            <a:avLst/>
          </a:prstGeom>
        </p:spPr>
        <p:txBody>
          <a:bodyPr wrap="square">
            <a:spAutoFit/>
          </a:bodyPr>
          <a:lstStyle/>
          <a:p>
            <a:pPr lvl="1" fontAlgn="ctr"/>
            <a:r>
              <a:rPr lang="en-US" sz="2400" b="1" dirty="0">
                <a:solidFill>
                  <a:srgbClr val="000000"/>
                </a:solidFill>
                <a:latin typeface="Arial" panose="020B0604020202020204" pitchFamily="34" charset="0"/>
              </a:rPr>
              <a:t>ACTIVIDADES PARA LA VIGENCIA  2020</a:t>
            </a:r>
          </a:p>
        </p:txBody>
      </p:sp>
      <p:sp>
        <p:nvSpPr>
          <p:cNvPr id="9" name="CuadroTexto 8"/>
          <p:cNvSpPr txBox="1"/>
          <p:nvPr/>
        </p:nvSpPr>
        <p:spPr>
          <a:xfrm>
            <a:off x="492256" y="2897242"/>
            <a:ext cx="11031068" cy="4154984"/>
          </a:xfrm>
          <a:prstGeom prst="rect">
            <a:avLst/>
          </a:prstGeom>
          <a:noFill/>
        </p:spPr>
        <p:txBody>
          <a:bodyPr wrap="square" rtlCol="0">
            <a:spAutoFit/>
          </a:bodyPr>
          <a:lstStyle/>
          <a:p>
            <a:pPr marL="342900" indent="-342900">
              <a:buFont typeface="Arial" panose="020B0604020202020204" pitchFamily="34" charset="0"/>
              <a:buChar char="•"/>
            </a:pPr>
            <a:r>
              <a:rPr lang="es-CO" sz="2400" dirty="0"/>
              <a:t>Visitas de campo para el levantamiento del diagnóstico y elaboración de presupuesto y </a:t>
            </a:r>
            <a:r>
              <a:rPr lang="es-CO" sz="2400" dirty="0" err="1"/>
              <a:t>APUs</a:t>
            </a:r>
            <a:r>
              <a:rPr lang="es-CO" sz="2400" dirty="0"/>
              <a:t>. </a:t>
            </a:r>
          </a:p>
          <a:p>
            <a:pPr marL="342900" indent="-342900">
              <a:buFont typeface="Arial" panose="020B0604020202020204" pitchFamily="34" charset="0"/>
              <a:buChar char="•"/>
            </a:pPr>
            <a:r>
              <a:rPr lang="es-CO" sz="2400" dirty="0"/>
              <a:t>Construcción de tres parques infantiles : Barrios París, Niquia (Sector El Hueco) y El Cairo</a:t>
            </a:r>
          </a:p>
          <a:p>
            <a:pPr marL="342900" indent="-342900">
              <a:buFont typeface="Arial" panose="020B0604020202020204" pitchFamily="34" charset="0"/>
              <a:buChar char="•"/>
            </a:pPr>
            <a:r>
              <a:rPr lang="es-CO" sz="2400" dirty="0"/>
              <a:t>Mejoramiento de parque infantil: Barrio Santa Rita</a:t>
            </a:r>
          </a:p>
          <a:p>
            <a:pPr marL="342900" indent="-342900">
              <a:buFont typeface="Arial" panose="020B0604020202020204" pitchFamily="34" charset="0"/>
              <a:buChar char="•"/>
            </a:pPr>
            <a:r>
              <a:rPr lang="es-CO" sz="2400" dirty="0"/>
              <a:t>Construcción de tres gimnasios en los barrios: Santa Rita,  El Cairo y Niquia (Sector El Hueco)</a:t>
            </a:r>
          </a:p>
          <a:p>
            <a:endParaRPr lang="es-CO" sz="2400" dirty="0"/>
          </a:p>
          <a:p>
            <a:endParaRPr lang="es-CO" sz="2400" dirty="0"/>
          </a:p>
          <a:p>
            <a:endParaRPr lang="es-CO" sz="2400" dirty="0"/>
          </a:p>
          <a:p>
            <a:endParaRPr lang="es-CO" sz="2400" dirty="0"/>
          </a:p>
        </p:txBody>
      </p:sp>
      <p:sp>
        <p:nvSpPr>
          <p:cNvPr id="41" name="object 36"/>
          <p:cNvSpPr/>
          <p:nvPr/>
        </p:nvSpPr>
        <p:spPr>
          <a:xfrm>
            <a:off x="370974" y="6724268"/>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Tree>
    <p:extLst>
      <p:ext uri="{BB962C8B-B14F-4D97-AF65-F5344CB8AC3E}">
        <p14:creationId xmlns:p14="http://schemas.microsoft.com/office/powerpoint/2010/main" val="2665992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41" name="object 36"/>
          <p:cNvSpPr/>
          <p:nvPr/>
        </p:nvSpPr>
        <p:spPr>
          <a:xfrm>
            <a:off x="370974" y="6724268"/>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pic>
        <p:nvPicPr>
          <p:cNvPr id="17" name="Imagen 16"/>
          <p:cNvPicPr>
            <a:picLocks noChangeAspect="1"/>
          </p:cNvPicPr>
          <p:nvPr/>
        </p:nvPicPr>
        <p:blipFill>
          <a:blip r:embed="rId3"/>
          <a:stretch>
            <a:fillRect/>
          </a:stretch>
        </p:blipFill>
        <p:spPr>
          <a:xfrm>
            <a:off x="1656522" y="447867"/>
            <a:ext cx="8878956" cy="6379709"/>
          </a:xfrm>
          <a:prstGeom prst="rect">
            <a:avLst/>
          </a:prstGeom>
        </p:spPr>
      </p:pic>
    </p:spTree>
    <p:extLst>
      <p:ext uri="{BB962C8B-B14F-4D97-AF65-F5344CB8AC3E}">
        <p14:creationId xmlns:p14="http://schemas.microsoft.com/office/powerpoint/2010/main" val="3578627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p:nvPr/>
        </p:nvSpPr>
        <p:spPr>
          <a:xfrm>
            <a:off x="0" y="-1665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41" name="object 36"/>
          <p:cNvSpPr/>
          <p:nvPr/>
        </p:nvSpPr>
        <p:spPr>
          <a:xfrm>
            <a:off x="370974" y="6724268"/>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pic>
        <p:nvPicPr>
          <p:cNvPr id="14" name="Imagen 13"/>
          <p:cNvPicPr>
            <a:picLocks noChangeAspect="1"/>
          </p:cNvPicPr>
          <p:nvPr/>
        </p:nvPicPr>
        <p:blipFill>
          <a:blip r:embed="rId3"/>
          <a:stretch>
            <a:fillRect/>
          </a:stretch>
        </p:blipFill>
        <p:spPr>
          <a:xfrm>
            <a:off x="157568" y="1847271"/>
            <a:ext cx="5980531" cy="3508015"/>
          </a:xfrm>
          <a:prstGeom prst="rect">
            <a:avLst/>
          </a:prstGeom>
        </p:spPr>
      </p:pic>
      <p:pic>
        <p:nvPicPr>
          <p:cNvPr id="15" name="Imagen 14"/>
          <p:cNvPicPr>
            <a:picLocks noChangeAspect="1"/>
          </p:cNvPicPr>
          <p:nvPr/>
        </p:nvPicPr>
        <p:blipFill>
          <a:blip r:embed="rId4"/>
          <a:stretch>
            <a:fillRect/>
          </a:stretch>
        </p:blipFill>
        <p:spPr>
          <a:xfrm>
            <a:off x="6138099" y="1451682"/>
            <a:ext cx="5510816" cy="4103976"/>
          </a:xfrm>
          <a:prstGeom prst="rect">
            <a:avLst/>
          </a:prstGeom>
        </p:spPr>
      </p:pic>
    </p:spTree>
    <p:extLst>
      <p:ext uri="{BB962C8B-B14F-4D97-AF65-F5344CB8AC3E}">
        <p14:creationId xmlns:p14="http://schemas.microsoft.com/office/powerpoint/2010/main" val="2789026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41" name="object 36"/>
          <p:cNvSpPr/>
          <p:nvPr/>
        </p:nvSpPr>
        <p:spPr>
          <a:xfrm>
            <a:off x="370974" y="6724268"/>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pic>
        <p:nvPicPr>
          <p:cNvPr id="2" name="Imagen 1"/>
          <p:cNvPicPr>
            <a:picLocks noChangeAspect="1"/>
          </p:cNvPicPr>
          <p:nvPr/>
        </p:nvPicPr>
        <p:blipFill>
          <a:blip r:embed="rId3"/>
          <a:stretch>
            <a:fillRect/>
          </a:stretch>
        </p:blipFill>
        <p:spPr>
          <a:xfrm>
            <a:off x="1405312" y="478289"/>
            <a:ext cx="8944338" cy="6379711"/>
          </a:xfrm>
          <a:prstGeom prst="rect">
            <a:avLst/>
          </a:prstGeom>
        </p:spPr>
      </p:pic>
    </p:spTree>
    <p:extLst>
      <p:ext uri="{BB962C8B-B14F-4D97-AF65-F5344CB8AC3E}">
        <p14:creationId xmlns:p14="http://schemas.microsoft.com/office/powerpoint/2010/main" val="1217315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 y="2240569"/>
            <a:ext cx="4606283" cy="1810512"/>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1" y="5047488"/>
            <a:ext cx="4606283" cy="1810512"/>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ángulo 4"/>
          <p:cNvSpPr/>
          <p:nvPr/>
        </p:nvSpPr>
        <p:spPr>
          <a:xfrm>
            <a:off x="1" y="-1"/>
            <a:ext cx="12191999" cy="2102649"/>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ítulo 2"/>
          <p:cNvSpPr txBox="1">
            <a:spLocks/>
          </p:cNvSpPr>
          <p:nvPr/>
        </p:nvSpPr>
        <p:spPr>
          <a:xfrm>
            <a:off x="4039616" y="2507170"/>
            <a:ext cx="7792665" cy="43508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Consideración de la Agenda Urbana Global</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Recuperación de confianza en lo público</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Determinación por acortar la brecha social</a:t>
            </a:r>
            <a:endParaRPr lang="en-US" sz="1800" b="1" dirty="0">
              <a:solidFill>
                <a:srgbClr val="004591"/>
              </a:solidFill>
              <a:latin typeface="Open Sans" panose="020B0606030504020204" pitchFamily="34" charset="0"/>
              <a:ea typeface="Open Sans" panose="020B0606030504020204" pitchFamily="34" charset="0"/>
              <a:cs typeface="Open Sans" panose="020B0606030504020204" pitchFamily="34" charset="0"/>
            </a:endParaRP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Presencia institucional en el territorio</a:t>
            </a:r>
          </a:p>
          <a:p>
            <a:pPr algn="r"/>
            <a:r>
              <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Proyecto de largo aliento</a:t>
            </a:r>
            <a:endParaRPr lang="en-US"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pPr algn="r"/>
            <a:r>
              <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Una apuesta por la </a:t>
            </a:r>
            <a:r>
              <a:rPr lang="es-CO" sz="1800" dirty="0" err="1">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Glocalidad</a:t>
            </a:r>
            <a:endPar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La educación y la cultura como elemento estructural</a:t>
            </a:r>
          </a:p>
          <a:p>
            <a:pPr algn="r"/>
            <a:r>
              <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Giro de énfasis entre fondo y forma - Calidad Vs Cantidad</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Apropiación de la tecnología a favor del proyecto Urbano</a:t>
            </a:r>
          </a:p>
          <a:p>
            <a:pPr algn="r"/>
            <a:r>
              <a:rPr lang="es-CO" sz="18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Dimensión humana del funcionario público</a:t>
            </a:r>
          </a:p>
          <a:p>
            <a:pPr algn="r"/>
            <a:endParaRPr lang="es-CO" sz="18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9121" t="14385" r="10683"/>
          <a:stretch/>
        </p:blipFill>
        <p:spPr>
          <a:xfrm>
            <a:off x="0" y="2563705"/>
            <a:ext cx="4606284" cy="3971160"/>
          </a:xfrm>
          <a:prstGeom prst="rect">
            <a:avLst/>
          </a:prstGeom>
        </p:spPr>
      </p:pic>
      <p:pic>
        <p:nvPicPr>
          <p:cNvPr id="7"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ítulo 2"/>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rgbClr val="004591"/>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rgbClr val="004591"/>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rgbClr val="0045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ítulo 2">
            <a:extLst>
              <a:ext uri="{FF2B5EF4-FFF2-40B4-BE49-F238E27FC236}">
                <a16:creationId xmlns:a16="http://schemas.microsoft.com/office/drawing/2014/main" id="{55C315F6-2ADB-4011-985C-08BEA5DD9F6F}"/>
              </a:ext>
            </a:extLst>
          </p:cNvPr>
          <p:cNvSpPr txBox="1">
            <a:spLocks/>
          </p:cNvSpPr>
          <p:nvPr/>
        </p:nvSpPr>
        <p:spPr>
          <a:xfrm>
            <a:off x="233681" y="772274"/>
            <a:ext cx="11598600" cy="1038585"/>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10000"/>
              </a:lnSpc>
            </a:pPr>
            <a:r>
              <a:rPr lang="es-CO" sz="2800" dirty="0">
                <a:solidFill>
                  <a:schemeClr val="bg1"/>
                </a:solidFill>
                <a:latin typeface="Segoe UI" panose="020B0502040204020203" pitchFamily="34" charset="0"/>
                <a:cs typeface="Segoe UI" panose="020B0502040204020203" pitchFamily="34" charset="0"/>
              </a:rPr>
              <a:t>Hemos planteado 10 grandes retos como parte del </a:t>
            </a:r>
            <a:r>
              <a:rPr lang="es-CO" sz="2800" b="1" dirty="0">
                <a:solidFill>
                  <a:schemeClr val="bg1"/>
                </a:solidFill>
                <a:latin typeface="Segoe UI" panose="020B0502040204020203" pitchFamily="34" charset="0"/>
                <a:cs typeface="Segoe UI" panose="020B0502040204020203" pitchFamily="34" charset="0"/>
              </a:rPr>
              <a:t>CAMBIO DE PARADIGMA</a:t>
            </a:r>
            <a:r>
              <a:rPr lang="es-CO" sz="2800" dirty="0">
                <a:solidFill>
                  <a:schemeClr val="bg1"/>
                </a:solidFill>
                <a:latin typeface="Segoe UI" panose="020B0502040204020203" pitchFamily="34" charset="0"/>
                <a:cs typeface="Segoe UI" panose="020B0502040204020203" pitchFamily="34" charset="0"/>
              </a:rPr>
              <a:t> y estrategia del </a:t>
            </a:r>
            <a:r>
              <a:rPr lang="es-CO" sz="2800" b="1" dirty="0">
                <a:solidFill>
                  <a:schemeClr val="bg1"/>
                </a:solidFill>
                <a:latin typeface="Segoe UI" panose="020B0502040204020203" pitchFamily="34" charset="0"/>
                <a:cs typeface="Segoe UI" panose="020B0502040204020203" pitchFamily="34" charset="0"/>
              </a:rPr>
              <a:t>PDM</a:t>
            </a:r>
            <a:r>
              <a:rPr lang="es-CO" sz="2800" dirty="0">
                <a:solidFill>
                  <a:schemeClr val="bg1"/>
                </a:solidFill>
                <a:latin typeface="Segoe UI" panose="020B0502040204020203" pitchFamily="34" charset="0"/>
                <a:cs typeface="Segoe UI" panose="020B0502040204020203" pitchFamily="34" charset="0"/>
              </a:rPr>
              <a:t>, 6 de ellos fortalecen el pacto de Seguridad y Convivencia</a:t>
            </a:r>
          </a:p>
        </p:txBody>
      </p:sp>
      <p:pic>
        <p:nvPicPr>
          <p:cNvPr id="10" name="Imagen 9">
            <a:extLst>
              <a:ext uri="{FF2B5EF4-FFF2-40B4-BE49-F238E27FC236}">
                <a16:creationId xmlns:a16="http://schemas.microsoft.com/office/drawing/2014/main" id="{D1034BEA-CC6B-4A58-93F3-FD7826943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3" y="0"/>
            <a:ext cx="12261026" cy="6858000"/>
          </a:xfrm>
          <a:prstGeom prst="rect">
            <a:avLst/>
          </a:prstGeom>
        </p:spPr>
      </p:pic>
      <p:sp>
        <p:nvSpPr>
          <p:cNvPr id="14" name="Título 1"/>
          <p:cNvSpPr>
            <a:spLocks noGrp="1"/>
          </p:cNvSpPr>
          <p:nvPr>
            <p:ph type="ctrTitle"/>
          </p:nvPr>
        </p:nvSpPr>
        <p:spPr>
          <a:xfrm>
            <a:off x="1162807" y="515401"/>
            <a:ext cx="9740348" cy="2387600"/>
          </a:xfrm>
        </p:spPr>
        <p:txBody>
          <a:bodyPr>
            <a:normAutofit/>
          </a:bodyPr>
          <a:lstStyle/>
          <a:p>
            <a:r>
              <a:rPr lang="es-CO" sz="7200" b="1" dirty="0">
                <a:solidFill>
                  <a:srgbClr val="1D5899"/>
                </a:solidFill>
              </a:rPr>
              <a:t>INFORME DE GESTIÓN</a:t>
            </a:r>
            <a:endParaRPr lang="es-ES_tradnl" sz="7200" b="1" dirty="0">
              <a:solidFill>
                <a:srgbClr val="1D5899"/>
              </a:solidFill>
            </a:endParaRPr>
          </a:p>
        </p:txBody>
      </p:sp>
      <p:sp>
        <p:nvSpPr>
          <p:cNvPr id="15" name="Subtítulo 2"/>
          <p:cNvSpPr>
            <a:spLocks noGrp="1"/>
          </p:cNvSpPr>
          <p:nvPr>
            <p:ph type="subTitle" idx="1"/>
          </p:nvPr>
        </p:nvSpPr>
        <p:spPr>
          <a:xfrm>
            <a:off x="1780689" y="2903001"/>
            <a:ext cx="8504583" cy="1655762"/>
          </a:xfrm>
        </p:spPr>
        <p:txBody>
          <a:bodyPr>
            <a:normAutofit/>
          </a:bodyPr>
          <a:lstStyle/>
          <a:p>
            <a:r>
              <a:rPr lang="es-ES_tradnl" sz="4400" b="1" dirty="0">
                <a:solidFill>
                  <a:schemeClr val="bg1"/>
                </a:solidFill>
              </a:rPr>
              <a:t>SECRETARÍA DE OBRAS PÚBLICAS</a:t>
            </a:r>
          </a:p>
        </p:txBody>
      </p:sp>
      <p:cxnSp>
        <p:nvCxnSpPr>
          <p:cNvPr id="12" name="Conector recto 11">
            <a:extLst>
              <a:ext uri="{FF2B5EF4-FFF2-40B4-BE49-F238E27FC236}">
                <a16:creationId xmlns:a16="http://schemas.microsoft.com/office/drawing/2014/main" id="{A0D67A19-1C8B-4CE2-BC53-F2BE59A406D6}"/>
              </a:ext>
            </a:extLst>
          </p:cNvPr>
          <p:cNvCxnSpPr/>
          <p:nvPr/>
        </p:nvCxnSpPr>
        <p:spPr>
          <a:xfrm>
            <a:off x="2093843" y="2796209"/>
            <a:ext cx="7911548" cy="0"/>
          </a:xfrm>
          <a:prstGeom prst="line">
            <a:avLst/>
          </a:prstGeom>
          <a:ln w="76200">
            <a:solidFill>
              <a:srgbClr val="1D58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43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41" name="object 36"/>
          <p:cNvSpPr/>
          <p:nvPr/>
        </p:nvSpPr>
        <p:spPr>
          <a:xfrm>
            <a:off x="370974" y="6724268"/>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pic>
        <p:nvPicPr>
          <p:cNvPr id="14" name="Imagen 13"/>
          <p:cNvPicPr>
            <a:picLocks noChangeAspect="1"/>
          </p:cNvPicPr>
          <p:nvPr/>
        </p:nvPicPr>
        <p:blipFill>
          <a:blip r:embed="rId3"/>
          <a:stretch>
            <a:fillRect/>
          </a:stretch>
        </p:blipFill>
        <p:spPr>
          <a:xfrm>
            <a:off x="1321780" y="3582572"/>
            <a:ext cx="4003326" cy="3191655"/>
          </a:xfrm>
          <a:prstGeom prst="rect">
            <a:avLst/>
          </a:prstGeom>
        </p:spPr>
      </p:pic>
      <p:pic>
        <p:nvPicPr>
          <p:cNvPr id="15" name="Imagen 14"/>
          <p:cNvPicPr>
            <a:picLocks noChangeAspect="1"/>
          </p:cNvPicPr>
          <p:nvPr/>
        </p:nvPicPr>
        <p:blipFill>
          <a:blip r:embed="rId4"/>
          <a:stretch>
            <a:fillRect/>
          </a:stretch>
        </p:blipFill>
        <p:spPr>
          <a:xfrm>
            <a:off x="5876499" y="1661030"/>
            <a:ext cx="5705269" cy="4241006"/>
          </a:xfrm>
          <a:prstGeom prst="rect">
            <a:avLst/>
          </a:prstGeom>
        </p:spPr>
      </p:pic>
      <p:pic>
        <p:nvPicPr>
          <p:cNvPr id="2" name="Imagen 1">
            <a:extLst>
              <a:ext uri="{FF2B5EF4-FFF2-40B4-BE49-F238E27FC236}">
                <a16:creationId xmlns:a16="http://schemas.microsoft.com/office/drawing/2014/main" id="{F5F18287-8B65-44F9-8CAE-004E1A2358F8}"/>
              </a:ext>
            </a:extLst>
          </p:cNvPr>
          <p:cNvPicPr>
            <a:picLocks noChangeAspect="1"/>
          </p:cNvPicPr>
          <p:nvPr/>
        </p:nvPicPr>
        <p:blipFill rotWithShape="1">
          <a:blip r:embed="rId5"/>
          <a:srcRect l="19891" t="20855" r="19239" b="1812"/>
          <a:stretch/>
        </p:blipFill>
        <p:spPr>
          <a:xfrm>
            <a:off x="1206194" y="557931"/>
            <a:ext cx="4234498" cy="3024641"/>
          </a:xfrm>
          <a:prstGeom prst="rect">
            <a:avLst/>
          </a:prstGeom>
        </p:spPr>
      </p:pic>
    </p:spTree>
    <p:extLst>
      <p:ext uri="{BB962C8B-B14F-4D97-AF65-F5344CB8AC3E}">
        <p14:creationId xmlns:p14="http://schemas.microsoft.com/office/powerpoint/2010/main" val="4119921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01D96E9-C79E-4D6E-9102-DEDAF755BFBA}"/>
              </a:ext>
            </a:extLst>
          </p:cNvPr>
          <p:cNvPicPr>
            <a:picLocks noChangeAspect="1"/>
          </p:cNvPicPr>
          <p:nvPr/>
        </p:nvPicPr>
        <p:blipFill rotWithShape="1">
          <a:blip r:embed="rId2"/>
          <a:srcRect l="16630" t="4809" r="16522" b="5485"/>
          <a:stretch/>
        </p:blipFill>
        <p:spPr>
          <a:xfrm>
            <a:off x="1868066" y="478289"/>
            <a:ext cx="8455867" cy="6379711"/>
          </a:xfrm>
          <a:prstGeom prst="rect">
            <a:avLst/>
          </a:prstGeom>
        </p:spPr>
      </p:pic>
      <p:sp>
        <p:nvSpPr>
          <p:cNvPr id="5" name="object 38">
            <a:extLst>
              <a:ext uri="{FF2B5EF4-FFF2-40B4-BE49-F238E27FC236}">
                <a16:creationId xmlns:a16="http://schemas.microsoft.com/office/drawing/2014/main" id="{45EF4D89-C09B-4A6D-BC67-E30D7C12DF06}"/>
              </a:ext>
            </a:extLst>
          </p:cNvPr>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pic>
        <p:nvPicPr>
          <p:cNvPr id="7" name="Imagen 6" descr="Imagen que contiene exterior, edificio, sucio, viejo&#10;&#10;Descripción generada automáticamente">
            <a:extLst>
              <a:ext uri="{FF2B5EF4-FFF2-40B4-BE49-F238E27FC236}">
                <a16:creationId xmlns:a16="http://schemas.microsoft.com/office/drawing/2014/main" id="{F0E12E9E-72EB-454A-9E32-EB0DCD559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5901" y="2355309"/>
            <a:ext cx="3881437" cy="2911078"/>
          </a:xfrm>
          <a:prstGeom prst="rect">
            <a:avLst/>
          </a:prstGeom>
          <a:ln>
            <a:noFill/>
          </a:ln>
          <a:effectLst>
            <a:softEdge rad="112500"/>
          </a:effectLst>
        </p:spPr>
      </p:pic>
    </p:spTree>
    <p:extLst>
      <p:ext uri="{BB962C8B-B14F-4D97-AF65-F5344CB8AC3E}">
        <p14:creationId xmlns:p14="http://schemas.microsoft.com/office/powerpoint/2010/main" val="2456709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8">
            <a:extLst>
              <a:ext uri="{FF2B5EF4-FFF2-40B4-BE49-F238E27FC236}">
                <a16:creationId xmlns:a16="http://schemas.microsoft.com/office/drawing/2014/main" id="{9666F8DD-59E8-4AD7-9A19-1788A5477670}"/>
              </a:ext>
            </a:extLst>
          </p:cNvPr>
          <p:cNvSpPr/>
          <p:nvPr/>
        </p:nvSpPr>
        <p:spPr>
          <a:xfrm>
            <a:off x="0" y="-16650"/>
            <a:ext cx="12192000" cy="478289"/>
          </a:xfrm>
          <a:prstGeom prst="rect">
            <a:avLst/>
          </a:prstGeom>
          <a:blipFill>
            <a:blip r:embed="rId2" cstate="print"/>
            <a:stretch>
              <a:fillRect/>
            </a:stretch>
          </a:blipFill>
        </p:spPr>
        <p:txBody>
          <a:bodyPr wrap="square" lIns="0" tIns="0" rIns="0" bIns="0" rtlCol="0">
            <a:noAutofit/>
          </a:bodyPr>
          <a:lstStyle/>
          <a:p>
            <a:endParaRPr sz="1793"/>
          </a:p>
        </p:txBody>
      </p:sp>
      <p:pic>
        <p:nvPicPr>
          <p:cNvPr id="5" name="Imagen 4">
            <a:extLst>
              <a:ext uri="{FF2B5EF4-FFF2-40B4-BE49-F238E27FC236}">
                <a16:creationId xmlns:a16="http://schemas.microsoft.com/office/drawing/2014/main" id="{E8C0C654-39BF-47A5-9144-A4C3751484E6}"/>
              </a:ext>
            </a:extLst>
          </p:cNvPr>
          <p:cNvPicPr>
            <a:picLocks noChangeAspect="1"/>
          </p:cNvPicPr>
          <p:nvPr/>
        </p:nvPicPr>
        <p:blipFill rotWithShape="1">
          <a:blip r:embed="rId3"/>
          <a:srcRect l="29348" r="29565"/>
          <a:stretch/>
        </p:blipFill>
        <p:spPr>
          <a:xfrm rot="5400000">
            <a:off x="6570551" y="1050890"/>
            <a:ext cx="4387824" cy="60042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object 3">
            <a:extLst>
              <a:ext uri="{FF2B5EF4-FFF2-40B4-BE49-F238E27FC236}">
                <a16:creationId xmlns:a16="http://schemas.microsoft.com/office/drawing/2014/main" id="{B107396A-0311-4ECC-B0D8-44640A30FA38}"/>
              </a:ext>
            </a:extLst>
          </p:cNvPr>
          <p:cNvSpPr/>
          <p:nvPr/>
        </p:nvSpPr>
        <p:spPr>
          <a:xfrm>
            <a:off x="6425272" y="1106455"/>
            <a:ext cx="4878831" cy="478289"/>
          </a:xfrm>
          <a:custGeom>
            <a:avLst/>
            <a:gdLst/>
            <a:ahLst/>
            <a:cxnLst/>
            <a:rect l="l" t="t" r="r" b="b"/>
            <a:pathLst>
              <a:path w="6430645" h="951229">
                <a:moveTo>
                  <a:pt x="0" y="0"/>
                </a:moveTo>
                <a:lnTo>
                  <a:pt x="0" y="950976"/>
                </a:lnTo>
                <a:lnTo>
                  <a:pt x="6430517" y="950976"/>
                </a:lnTo>
                <a:lnTo>
                  <a:pt x="6430517" y="0"/>
                </a:lnTo>
                <a:lnTo>
                  <a:pt x="0" y="0"/>
                </a:lnTo>
                <a:close/>
              </a:path>
            </a:pathLst>
          </a:custGeom>
          <a:solidFill>
            <a:srgbClr val="004589"/>
          </a:solidFill>
        </p:spPr>
        <p:txBody>
          <a:bodyPr wrap="square" lIns="0" tIns="0" rIns="0" bIns="0" rtlCol="0"/>
          <a:lstStyle/>
          <a:p>
            <a:pPr marL="12700" algn="ctr">
              <a:spcBef>
                <a:spcPts val="100"/>
              </a:spcBef>
            </a:pPr>
            <a:r>
              <a:rPr lang="es-ES" sz="2000" b="1" spc="-30" dirty="0">
                <a:solidFill>
                  <a:srgbClr val="FFFFFF"/>
                </a:solidFill>
                <a:latin typeface="Arial" panose="020B0604020202020204" pitchFamily="34" charset="0"/>
                <a:cs typeface="Arial" panose="020B0604020202020204" pitchFamily="34" charset="0"/>
              </a:rPr>
              <a:t>Análisis técnico y planos </a:t>
            </a:r>
            <a:r>
              <a:rPr lang="es-ES" sz="2000" spc="-30" dirty="0">
                <a:solidFill>
                  <a:srgbClr val="FFFFFF"/>
                </a:solidFill>
                <a:latin typeface="Arial" panose="020B0604020202020204" pitchFamily="34" charset="0"/>
                <a:cs typeface="Arial" panose="020B0604020202020204" pitchFamily="34" charset="0"/>
              </a:rPr>
              <a:t>de</a:t>
            </a:r>
            <a:r>
              <a:rPr lang="es-ES" sz="2000" b="1" spc="-30" dirty="0">
                <a:solidFill>
                  <a:srgbClr val="FFFFFF"/>
                </a:solidFill>
                <a:latin typeface="Arial" panose="020B0604020202020204" pitchFamily="34" charset="0"/>
                <a:cs typeface="Arial" panose="020B0604020202020204" pitchFamily="34" charset="0"/>
              </a:rPr>
              <a:t>l proyecto</a:t>
            </a:r>
            <a:endParaRPr lang="es-CO" sz="2000" b="1" spc="-30" dirty="0">
              <a:solidFill>
                <a:srgbClr val="FFFFFF"/>
              </a:solidFill>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id="{2D6DD32C-F3E2-4FE3-AC85-E7CA2808E81E}"/>
              </a:ext>
            </a:extLst>
          </p:cNvPr>
          <p:cNvPicPr>
            <a:picLocks noChangeAspect="1"/>
          </p:cNvPicPr>
          <p:nvPr/>
        </p:nvPicPr>
        <p:blipFill rotWithShape="1">
          <a:blip r:embed="rId4"/>
          <a:srcRect l="19891" t="20855" r="19239" b="1812"/>
          <a:stretch/>
        </p:blipFill>
        <p:spPr>
          <a:xfrm>
            <a:off x="995634" y="614006"/>
            <a:ext cx="4452401" cy="3180286"/>
          </a:xfrm>
          <a:prstGeom prst="rect">
            <a:avLst/>
          </a:prstGeom>
        </p:spPr>
      </p:pic>
      <p:pic>
        <p:nvPicPr>
          <p:cNvPr id="13" name="Imagen 12">
            <a:extLst>
              <a:ext uri="{FF2B5EF4-FFF2-40B4-BE49-F238E27FC236}">
                <a16:creationId xmlns:a16="http://schemas.microsoft.com/office/drawing/2014/main" id="{0E9EC55C-2640-4828-9D9B-528201B03EE9}"/>
              </a:ext>
            </a:extLst>
          </p:cNvPr>
          <p:cNvPicPr>
            <a:picLocks noChangeAspect="1"/>
          </p:cNvPicPr>
          <p:nvPr/>
        </p:nvPicPr>
        <p:blipFill>
          <a:blip r:embed="rId5"/>
          <a:stretch>
            <a:fillRect/>
          </a:stretch>
        </p:blipFill>
        <p:spPr>
          <a:xfrm>
            <a:off x="1309958" y="3785088"/>
            <a:ext cx="3823755" cy="3048492"/>
          </a:xfrm>
          <a:prstGeom prst="rect">
            <a:avLst/>
          </a:prstGeom>
        </p:spPr>
      </p:pic>
    </p:spTree>
    <p:extLst>
      <p:ext uri="{BB962C8B-B14F-4D97-AF65-F5344CB8AC3E}">
        <p14:creationId xmlns:p14="http://schemas.microsoft.com/office/powerpoint/2010/main" val="1413922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41" name="object 36"/>
          <p:cNvSpPr/>
          <p:nvPr/>
        </p:nvSpPr>
        <p:spPr>
          <a:xfrm>
            <a:off x="370974" y="6724268"/>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pic>
        <p:nvPicPr>
          <p:cNvPr id="16" name="Imagen 15"/>
          <p:cNvPicPr>
            <a:picLocks noChangeAspect="1"/>
          </p:cNvPicPr>
          <p:nvPr/>
        </p:nvPicPr>
        <p:blipFill>
          <a:blip r:embed="rId3"/>
          <a:stretch>
            <a:fillRect/>
          </a:stretch>
        </p:blipFill>
        <p:spPr>
          <a:xfrm>
            <a:off x="452680" y="1360342"/>
            <a:ext cx="5868468" cy="3346739"/>
          </a:xfrm>
          <a:prstGeom prst="rect">
            <a:avLst/>
          </a:prstGeom>
        </p:spPr>
      </p:pic>
      <p:pic>
        <p:nvPicPr>
          <p:cNvPr id="17" name="Imagen 16"/>
          <p:cNvPicPr>
            <a:picLocks noChangeAspect="1"/>
          </p:cNvPicPr>
          <p:nvPr/>
        </p:nvPicPr>
        <p:blipFill>
          <a:blip r:embed="rId4"/>
          <a:stretch>
            <a:fillRect/>
          </a:stretch>
        </p:blipFill>
        <p:spPr>
          <a:xfrm>
            <a:off x="6321148" y="3667990"/>
            <a:ext cx="4647755" cy="2894733"/>
          </a:xfrm>
          <a:prstGeom prst="rect">
            <a:avLst/>
          </a:prstGeom>
        </p:spPr>
      </p:pic>
    </p:spTree>
    <p:extLst>
      <p:ext uri="{BB962C8B-B14F-4D97-AF65-F5344CB8AC3E}">
        <p14:creationId xmlns:p14="http://schemas.microsoft.com/office/powerpoint/2010/main" val="2553773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ítulo 2"/>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p:cNvPicPr>
            <a:picLocks noChangeAspect="1"/>
          </p:cNvPicPr>
          <p:nvPr/>
        </p:nvPicPr>
        <p:blipFill>
          <a:blip r:embed="rId3"/>
          <a:stretch>
            <a:fillRect/>
          </a:stretch>
        </p:blipFill>
        <p:spPr>
          <a:xfrm>
            <a:off x="0" y="480484"/>
            <a:ext cx="5306761" cy="6377515"/>
          </a:xfrm>
          <a:prstGeom prst="rect">
            <a:avLst/>
          </a:prstGeom>
        </p:spPr>
      </p:pic>
      <p:pic>
        <p:nvPicPr>
          <p:cNvPr id="9" name="Imagen 8"/>
          <p:cNvPicPr>
            <a:picLocks noChangeAspect="1"/>
          </p:cNvPicPr>
          <p:nvPr/>
        </p:nvPicPr>
        <p:blipFill>
          <a:blip r:embed="rId4"/>
          <a:stretch>
            <a:fillRect/>
          </a:stretch>
        </p:blipFill>
        <p:spPr>
          <a:xfrm>
            <a:off x="5990791" y="1018307"/>
            <a:ext cx="4429125" cy="4514850"/>
          </a:xfrm>
          <a:prstGeom prst="rect">
            <a:avLst/>
          </a:prstGeom>
        </p:spPr>
      </p:pic>
    </p:spTree>
    <p:extLst>
      <p:ext uri="{BB962C8B-B14F-4D97-AF65-F5344CB8AC3E}">
        <p14:creationId xmlns:p14="http://schemas.microsoft.com/office/powerpoint/2010/main" val="353711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913224" y="1041400"/>
            <a:ext cx="10296525" cy="2387600"/>
          </a:xfrm>
        </p:spPr>
        <p:txBody>
          <a:bodyPr>
            <a:normAutofit/>
          </a:bodyPr>
          <a:lstStyle/>
          <a:p>
            <a:r>
              <a:rPr lang="en-US" sz="8000" dirty="0">
                <a:solidFill>
                  <a:schemeClr val="bg1"/>
                </a:solidFill>
              </a:rPr>
              <a:t>PLAN DE ACCIÓN </a:t>
            </a:r>
            <a:br>
              <a:rPr lang="en-US" sz="8000" dirty="0">
                <a:solidFill>
                  <a:schemeClr val="bg1"/>
                </a:solidFill>
              </a:rPr>
            </a:br>
            <a:r>
              <a:rPr lang="en-US" sz="8000" dirty="0">
                <a:solidFill>
                  <a:schemeClr val="bg1"/>
                </a:solidFill>
              </a:rPr>
              <a:t>2020-2</a:t>
            </a:r>
          </a:p>
        </p:txBody>
      </p:sp>
      <p:sp>
        <p:nvSpPr>
          <p:cNvPr id="6"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7" name="Rectángulo 6"/>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p:cNvSpPr/>
          <p:nvPr/>
        </p:nvSpPr>
        <p:spPr>
          <a:xfrm>
            <a:off x="1477111" y="567360"/>
            <a:ext cx="10712598" cy="1015663"/>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4.2.1 Acceso de calidad a los servicios de agua potable y saneamiento básico, a través de la aplicación de esquemas diferenciales de prestación de estos servicios en zonas de difícil acceso, asegurando calidad y continuidad del servicio</a:t>
            </a:r>
            <a:endParaRPr lang="es-MX" sz="2000" b="1" dirty="0">
              <a:solidFill>
                <a:schemeClr val="bg1"/>
              </a:solidFill>
              <a:latin typeface="Arial" panose="020B0604020202020204" pitchFamily="34" charset="0"/>
            </a:endParaRPr>
          </a:p>
        </p:txBody>
      </p:sp>
      <p:sp>
        <p:nvSpPr>
          <p:cNvPr id="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pic>
        <p:nvPicPr>
          <p:cNvPr id="3" name="Imagen 2"/>
          <p:cNvPicPr>
            <a:picLocks noChangeAspect="1"/>
          </p:cNvPicPr>
          <p:nvPr/>
        </p:nvPicPr>
        <p:blipFill>
          <a:blip r:embed="rId3"/>
          <a:stretch>
            <a:fillRect/>
          </a:stretch>
        </p:blipFill>
        <p:spPr>
          <a:xfrm>
            <a:off x="0" y="1563036"/>
            <a:ext cx="6724650" cy="942975"/>
          </a:xfrm>
          <a:prstGeom prst="rect">
            <a:avLst/>
          </a:prstGeom>
        </p:spPr>
      </p:pic>
      <p:grpSp>
        <p:nvGrpSpPr>
          <p:cNvPr id="23" name="Grupo 22"/>
          <p:cNvGrpSpPr/>
          <p:nvPr/>
        </p:nvGrpSpPr>
        <p:grpSpPr>
          <a:xfrm>
            <a:off x="96276" y="2536833"/>
            <a:ext cx="3243327" cy="1975644"/>
            <a:chOff x="0" y="2379120"/>
            <a:chExt cx="3243327" cy="1975644"/>
          </a:xfrm>
        </p:grpSpPr>
        <p:pic>
          <p:nvPicPr>
            <p:cNvPr id="10" name="Imagen 9"/>
            <p:cNvPicPr>
              <a:picLocks noChangeAspect="1"/>
            </p:cNvPicPr>
            <p:nvPr/>
          </p:nvPicPr>
          <p:blipFill>
            <a:blip r:embed="rId4"/>
            <a:stretch>
              <a:fillRect/>
            </a:stretch>
          </p:blipFill>
          <p:spPr>
            <a:xfrm>
              <a:off x="0" y="2379120"/>
              <a:ext cx="3019425" cy="371475"/>
            </a:xfrm>
            <a:prstGeom prst="rect">
              <a:avLst/>
            </a:prstGeom>
          </p:spPr>
        </p:pic>
        <p:pic>
          <p:nvPicPr>
            <p:cNvPr id="13" name="Imagen 12"/>
            <p:cNvPicPr>
              <a:picLocks noChangeAspect="1"/>
            </p:cNvPicPr>
            <p:nvPr/>
          </p:nvPicPr>
          <p:blipFill>
            <a:blip r:embed="rId5"/>
            <a:stretch>
              <a:fillRect/>
            </a:stretch>
          </p:blipFill>
          <p:spPr>
            <a:xfrm>
              <a:off x="74466" y="2672605"/>
              <a:ext cx="3168861" cy="501060"/>
            </a:xfrm>
            <a:prstGeom prst="rect">
              <a:avLst/>
            </a:prstGeom>
          </p:spPr>
        </p:pic>
        <p:pic>
          <p:nvPicPr>
            <p:cNvPr id="14" name="Imagen 13"/>
            <p:cNvPicPr>
              <a:picLocks noChangeAspect="1"/>
            </p:cNvPicPr>
            <p:nvPr/>
          </p:nvPicPr>
          <p:blipFill>
            <a:blip r:embed="rId6"/>
            <a:stretch>
              <a:fillRect/>
            </a:stretch>
          </p:blipFill>
          <p:spPr>
            <a:xfrm>
              <a:off x="95249" y="3100180"/>
              <a:ext cx="2901988" cy="410901"/>
            </a:xfrm>
            <a:prstGeom prst="rect">
              <a:avLst/>
            </a:prstGeom>
          </p:spPr>
        </p:pic>
        <p:pic>
          <p:nvPicPr>
            <p:cNvPr id="15" name="Imagen 14"/>
            <p:cNvPicPr>
              <a:picLocks noChangeAspect="1"/>
            </p:cNvPicPr>
            <p:nvPr/>
          </p:nvPicPr>
          <p:blipFill>
            <a:blip r:embed="rId7"/>
            <a:stretch>
              <a:fillRect/>
            </a:stretch>
          </p:blipFill>
          <p:spPr>
            <a:xfrm>
              <a:off x="57246" y="3471295"/>
              <a:ext cx="2962180" cy="461094"/>
            </a:xfrm>
            <a:prstGeom prst="rect">
              <a:avLst/>
            </a:prstGeom>
          </p:spPr>
        </p:pic>
        <p:pic>
          <p:nvPicPr>
            <p:cNvPr id="16" name="Imagen 15"/>
            <p:cNvPicPr>
              <a:picLocks noChangeAspect="1"/>
            </p:cNvPicPr>
            <p:nvPr/>
          </p:nvPicPr>
          <p:blipFill>
            <a:blip r:embed="rId8"/>
            <a:stretch>
              <a:fillRect/>
            </a:stretch>
          </p:blipFill>
          <p:spPr>
            <a:xfrm>
              <a:off x="95249" y="3956637"/>
              <a:ext cx="2924176" cy="398127"/>
            </a:xfrm>
            <a:prstGeom prst="rect">
              <a:avLst/>
            </a:prstGeom>
          </p:spPr>
        </p:pic>
      </p:grpSp>
      <p:grpSp>
        <p:nvGrpSpPr>
          <p:cNvPr id="24" name="Grupo 23"/>
          <p:cNvGrpSpPr/>
          <p:nvPr/>
        </p:nvGrpSpPr>
        <p:grpSpPr>
          <a:xfrm>
            <a:off x="1682435" y="4536725"/>
            <a:ext cx="4902777" cy="2245541"/>
            <a:chOff x="7099588" y="4733628"/>
            <a:chExt cx="4019550" cy="1871352"/>
          </a:xfrm>
        </p:grpSpPr>
        <p:pic>
          <p:nvPicPr>
            <p:cNvPr id="12" name="Imagen 11"/>
            <p:cNvPicPr>
              <a:picLocks noChangeAspect="1"/>
            </p:cNvPicPr>
            <p:nvPr/>
          </p:nvPicPr>
          <p:blipFill>
            <a:blip r:embed="rId9"/>
            <a:stretch>
              <a:fillRect/>
            </a:stretch>
          </p:blipFill>
          <p:spPr>
            <a:xfrm>
              <a:off x="7099588" y="4733628"/>
              <a:ext cx="1400175" cy="342900"/>
            </a:xfrm>
            <a:prstGeom prst="rect">
              <a:avLst/>
            </a:prstGeom>
          </p:spPr>
        </p:pic>
        <p:pic>
          <p:nvPicPr>
            <p:cNvPr id="17" name="Imagen 16"/>
            <p:cNvPicPr>
              <a:picLocks noChangeAspect="1"/>
            </p:cNvPicPr>
            <p:nvPr/>
          </p:nvPicPr>
          <p:blipFill>
            <a:blip r:embed="rId10"/>
            <a:stretch>
              <a:fillRect/>
            </a:stretch>
          </p:blipFill>
          <p:spPr>
            <a:xfrm>
              <a:off x="7099588" y="5128605"/>
              <a:ext cx="4019550" cy="409575"/>
            </a:xfrm>
            <a:prstGeom prst="rect">
              <a:avLst/>
            </a:prstGeom>
          </p:spPr>
        </p:pic>
        <p:pic>
          <p:nvPicPr>
            <p:cNvPr id="18" name="Imagen 17"/>
            <p:cNvPicPr>
              <a:picLocks noChangeAspect="1"/>
            </p:cNvPicPr>
            <p:nvPr/>
          </p:nvPicPr>
          <p:blipFill>
            <a:blip r:embed="rId11"/>
            <a:stretch>
              <a:fillRect/>
            </a:stretch>
          </p:blipFill>
          <p:spPr>
            <a:xfrm>
              <a:off x="7099588" y="5497854"/>
              <a:ext cx="3790950" cy="400050"/>
            </a:xfrm>
            <a:prstGeom prst="rect">
              <a:avLst/>
            </a:prstGeom>
          </p:spPr>
        </p:pic>
        <p:pic>
          <p:nvPicPr>
            <p:cNvPr id="19" name="Imagen 18"/>
            <p:cNvPicPr>
              <a:picLocks noChangeAspect="1"/>
            </p:cNvPicPr>
            <p:nvPr/>
          </p:nvPicPr>
          <p:blipFill>
            <a:blip r:embed="rId12"/>
            <a:stretch>
              <a:fillRect/>
            </a:stretch>
          </p:blipFill>
          <p:spPr>
            <a:xfrm>
              <a:off x="7099588" y="5928705"/>
              <a:ext cx="3990975" cy="371475"/>
            </a:xfrm>
            <a:prstGeom prst="rect">
              <a:avLst/>
            </a:prstGeom>
          </p:spPr>
        </p:pic>
        <p:pic>
          <p:nvPicPr>
            <p:cNvPr id="20" name="Imagen 19"/>
            <p:cNvPicPr>
              <a:picLocks noChangeAspect="1"/>
            </p:cNvPicPr>
            <p:nvPr/>
          </p:nvPicPr>
          <p:blipFill>
            <a:blip r:embed="rId13"/>
            <a:stretch>
              <a:fillRect/>
            </a:stretch>
          </p:blipFill>
          <p:spPr>
            <a:xfrm>
              <a:off x="7099588" y="6300180"/>
              <a:ext cx="4019550" cy="304800"/>
            </a:xfrm>
            <a:prstGeom prst="rect">
              <a:avLst/>
            </a:prstGeom>
          </p:spPr>
        </p:pic>
      </p:grpSp>
      <p:pic>
        <p:nvPicPr>
          <p:cNvPr id="21" name="Imagen 20"/>
          <p:cNvPicPr>
            <a:picLocks noChangeAspect="1"/>
          </p:cNvPicPr>
          <p:nvPr/>
        </p:nvPicPr>
        <p:blipFill>
          <a:blip r:embed="rId14"/>
          <a:stretch>
            <a:fillRect/>
          </a:stretch>
        </p:blipFill>
        <p:spPr>
          <a:xfrm>
            <a:off x="5348287" y="7104733"/>
            <a:ext cx="3895725" cy="342900"/>
          </a:xfrm>
          <a:prstGeom prst="rect">
            <a:avLst/>
          </a:prstGeom>
        </p:spPr>
      </p:pic>
      <p:pic>
        <p:nvPicPr>
          <p:cNvPr id="22" name="Imagen 21"/>
          <p:cNvPicPr>
            <a:picLocks noChangeAspect="1"/>
          </p:cNvPicPr>
          <p:nvPr/>
        </p:nvPicPr>
        <p:blipFill>
          <a:blip r:embed="rId15"/>
          <a:stretch>
            <a:fillRect/>
          </a:stretch>
        </p:blipFill>
        <p:spPr>
          <a:xfrm>
            <a:off x="7834745" y="1603891"/>
            <a:ext cx="3460173" cy="2311062"/>
          </a:xfrm>
          <a:prstGeom prst="rect">
            <a:avLst/>
          </a:prstGeom>
        </p:spPr>
      </p:pic>
      <p:pic>
        <p:nvPicPr>
          <p:cNvPr id="25" name="Imagen 24"/>
          <p:cNvPicPr>
            <a:picLocks noChangeAspect="1"/>
          </p:cNvPicPr>
          <p:nvPr/>
        </p:nvPicPr>
        <p:blipFill>
          <a:blip r:embed="rId16"/>
          <a:stretch>
            <a:fillRect/>
          </a:stretch>
        </p:blipFill>
        <p:spPr>
          <a:xfrm>
            <a:off x="6916385" y="4167686"/>
            <a:ext cx="3984122" cy="2614580"/>
          </a:xfrm>
          <a:prstGeom prst="rect">
            <a:avLst/>
          </a:prstGeom>
        </p:spPr>
      </p:pic>
    </p:spTree>
    <p:extLst>
      <p:ext uri="{BB962C8B-B14F-4D97-AF65-F5344CB8AC3E}">
        <p14:creationId xmlns:p14="http://schemas.microsoft.com/office/powerpoint/2010/main" val="4176129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477111" y="567360"/>
            <a:ext cx="10712598" cy="1015663"/>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4.2.1 Acceso de calidad a los servicios de agua potable y saneamiento básico, a través de la aplicación de esquemas diferenciales de prestación de estos servicios en zonas de difícil acceso, asegurando calidad y continuidad del servicio</a:t>
            </a:r>
            <a:endParaRPr lang="es-MX" sz="2000" b="1" dirty="0">
              <a:solidFill>
                <a:schemeClr val="bg1"/>
              </a:solidFill>
              <a:latin typeface="Arial" panose="020B0604020202020204" pitchFamily="34" charset="0"/>
            </a:endParaRPr>
          </a:p>
        </p:txBody>
      </p:sp>
      <p:sp>
        <p:nvSpPr>
          <p:cNvPr id="5" name="CuadroTexto 4"/>
          <p:cNvSpPr txBox="1"/>
          <p:nvPr/>
        </p:nvSpPr>
        <p:spPr>
          <a:xfrm>
            <a:off x="160258" y="3933064"/>
            <a:ext cx="5781021" cy="2862322"/>
          </a:xfrm>
          <a:prstGeom prst="rect">
            <a:avLst/>
          </a:prstGeom>
          <a:noFill/>
        </p:spPr>
        <p:txBody>
          <a:bodyPr wrap="square" rtlCol="0">
            <a:spAutoFit/>
          </a:bodyPr>
          <a:lstStyle/>
          <a:p>
            <a:pPr marL="285750" indent="-285750">
              <a:buFont typeface="Arial" panose="020B0604020202020204" pitchFamily="34" charset="0"/>
              <a:buChar char="•"/>
            </a:pPr>
            <a:r>
              <a:rPr lang="es-CO" dirty="0"/>
              <a:t>EPM se encuentra adelantando las obras de conexión al servicio de acueducto, de viviendas  del barrio La Gabriela, bajo el esquema diferencial de áreas de difícil gestión.</a:t>
            </a:r>
          </a:p>
          <a:p>
            <a:pPr marL="285750" indent="-285750">
              <a:buFont typeface="Arial" panose="020B0604020202020204" pitchFamily="34" charset="0"/>
              <a:buChar char="•"/>
            </a:pPr>
            <a:r>
              <a:rPr lang="es-CO" dirty="0"/>
              <a:t>Contratación personal para apoyo a la gestión.</a:t>
            </a:r>
          </a:p>
          <a:p>
            <a:pPr marL="285750" indent="-285750">
              <a:buFont typeface="Arial" panose="020B0604020202020204" pitchFamily="34" charset="0"/>
              <a:buChar char="•"/>
            </a:pPr>
            <a:r>
              <a:rPr lang="es-CO" dirty="0"/>
              <a:t>visitas periódicas a la zona por parte del secretario de obras publicas y del equipo de la subsecretaria de servicios públicos. </a:t>
            </a:r>
          </a:p>
          <a:p>
            <a:pPr marL="285750" indent="-285750">
              <a:buFont typeface="Arial" panose="020B0604020202020204" pitchFamily="34" charset="0"/>
              <a:buChar char="•"/>
            </a:pPr>
            <a:r>
              <a:rPr lang="es-CO" dirty="0"/>
              <a:t>seguimiento al proceso en la mesa semanal de servicios públicos con EPM</a:t>
            </a:r>
          </a:p>
        </p:txBody>
      </p:sp>
      <p:graphicFrame>
        <p:nvGraphicFramePr>
          <p:cNvPr id="37" name="Tabla 36"/>
          <p:cNvGraphicFramePr>
            <a:graphicFrameLocks noGrp="1"/>
          </p:cNvGraphicFramePr>
          <p:nvPr/>
        </p:nvGraphicFramePr>
        <p:xfrm>
          <a:off x="51954" y="1572417"/>
          <a:ext cx="5970997" cy="2011680"/>
        </p:xfrm>
        <a:graphic>
          <a:graphicData uri="http://schemas.openxmlformats.org/drawingml/2006/table">
            <a:tbl>
              <a:tblPr firstRow="1" bandRow="1">
                <a:tableStyleId>{5C22544A-7EE6-4342-B048-85BDC9FD1C3A}</a:tableStyleId>
              </a:tblPr>
              <a:tblGrid>
                <a:gridCol w="5970997">
                  <a:extLst>
                    <a:ext uri="{9D8B030D-6E8A-4147-A177-3AD203B41FA5}">
                      <a16:colId xmlns:a16="http://schemas.microsoft.com/office/drawing/2014/main" val="20000"/>
                    </a:ext>
                  </a:extLst>
                </a:gridCol>
              </a:tblGrid>
              <a:tr h="1937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1" spc="-19" dirty="0">
                          <a:solidFill>
                            <a:srgbClr val="44536A"/>
                          </a:solidFill>
                          <a:latin typeface="+mn-lt"/>
                          <a:cs typeface="Calibri"/>
                        </a:rPr>
                        <a:t>Indicador </a:t>
                      </a:r>
                      <a:r>
                        <a:rPr lang="es-CO" sz="1400" b="1" spc="-19" dirty="0">
                          <a:solidFill>
                            <a:srgbClr val="44536A"/>
                          </a:solidFill>
                          <a:cs typeface="Calibri"/>
                        </a:rPr>
                        <a:t>de Producto</a:t>
                      </a:r>
                      <a:r>
                        <a:rPr lang="es-CO" sz="1400" b="1" spc="-19" dirty="0">
                          <a:solidFill>
                            <a:schemeClr val="accent1">
                              <a:lumMod val="75000"/>
                            </a:schemeClr>
                          </a:solidFill>
                          <a:cs typeface="Calibri"/>
                        </a:rPr>
                        <a:t>:  Viviendas urbanas conectadas por primera vez al sistema de acueducto municipal, incluidas zonas de asentamientos humanos no planificados.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dirty="0">
                        <a:solidFill>
                          <a:schemeClr val="accent1">
                            <a:lumMod val="75000"/>
                          </a:schemeClr>
                        </a:solidFill>
                      </a:endParaRPr>
                    </a:p>
                    <a:p>
                      <a:r>
                        <a:rPr lang="es-CO" sz="1400" dirty="0">
                          <a:solidFill>
                            <a:schemeClr val="tx2"/>
                          </a:solidFill>
                        </a:rPr>
                        <a:t>Periodicidad del Indicador:</a:t>
                      </a:r>
                      <a:r>
                        <a:rPr lang="es-CO" sz="1400" baseline="0" dirty="0">
                          <a:solidFill>
                            <a:schemeClr val="tx2"/>
                          </a:solidFill>
                        </a:rPr>
                        <a:t> </a:t>
                      </a:r>
                      <a:r>
                        <a:rPr lang="es-CO" sz="1400" baseline="0" dirty="0">
                          <a:solidFill>
                            <a:srgbClr val="0070C0"/>
                          </a:solidFill>
                        </a:rPr>
                        <a:t>Semestral</a:t>
                      </a:r>
                    </a:p>
                    <a:p>
                      <a:r>
                        <a:rPr lang="es-CO" sz="1400" dirty="0">
                          <a:solidFill>
                            <a:schemeClr val="tx2"/>
                          </a:solidFill>
                        </a:rPr>
                        <a:t>Valor producto esperado al final del cuatrienio:</a:t>
                      </a:r>
                      <a:r>
                        <a:rPr lang="es-CO" sz="1400" baseline="0" dirty="0">
                          <a:solidFill>
                            <a:schemeClr val="tx2"/>
                          </a:solidFill>
                        </a:rPr>
                        <a:t> </a:t>
                      </a:r>
                      <a:r>
                        <a:rPr lang="es-CO" sz="1400" b="1" kern="1200" baseline="0" dirty="0">
                          <a:solidFill>
                            <a:srgbClr val="0070C0"/>
                          </a:solidFill>
                          <a:latin typeface="+mn-lt"/>
                          <a:ea typeface="+mn-ea"/>
                          <a:cs typeface="+mn-cs"/>
                        </a:rPr>
                        <a:t>3000 viviendas (1615 viviendas)</a:t>
                      </a:r>
                    </a:p>
                    <a:p>
                      <a:r>
                        <a:rPr lang="es-CO" sz="1400" dirty="0">
                          <a:solidFill>
                            <a:schemeClr val="tx2"/>
                          </a:solidFill>
                        </a:rPr>
                        <a:t>Valor producto esperado al final de la vigencia 2020:</a:t>
                      </a:r>
                      <a:r>
                        <a:rPr lang="es-CO" sz="1400" baseline="0" dirty="0">
                          <a:solidFill>
                            <a:schemeClr val="tx2"/>
                          </a:solidFill>
                        </a:rPr>
                        <a:t> </a:t>
                      </a:r>
                      <a:r>
                        <a:rPr lang="es-CO" sz="1400" baseline="0" dirty="0">
                          <a:solidFill>
                            <a:schemeClr val="accent1">
                              <a:lumMod val="75000"/>
                            </a:schemeClr>
                          </a:solidFill>
                        </a:rPr>
                        <a:t>0</a:t>
                      </a:r>
                      <a:endParaRPr lang="es-CO" sz="14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b="1" kern="1200" dirty="0">
                          <a:solidFill>
                            <a:schemeClr val="tx2"/>
                          </a:solidFill>
                          <a:latin typeface="+mn-lt"/>
                          <a:ea typeface="+mn-ea"/>
                          <a:cs typeface="+mn-cs"/>
                        </a:rPr>
                        <a:t>Valor ejecutado</a:t>
                      </a:r>
                      <a:r>
                        <a:rPr lang="es-CO" sz="1400" b="1" kern="1200" baseline="0" dirty="0">
                          <a:solidFill>
                            <a:schemeClr val="tx2"/>
                          </a:solidFill>
                          <a:latin typeface="+mn-lt"/>
                          <a:ea typeface="+mn-ea"/>
                          <a:cs typeface="+mn-cs"/>
                        </a:rPr>
                        <a:t> vigencia </a:t>
                      </a:r>
                      <a:r>
                        <a:rPr lang="es-CO" sz="1400" b="1" kern="1200" dirty="0">
                          <a:solidFill>
                            <a:schemeClr val="tx2"/>
                          </a:solidFill>
                          <a:latin typeface="+mn-lt"/>
                          <a:ea typeface="+mn-ea"/>
                          <a:cs typeface="+mn-cs"/>
                        </a:rPr>
                        <a:t> 2020: </a:t>
                      </a:r>
                      <a:r>
                        <a:rPr lang="es-CO" sz="1400" b="1" kern="1200" dirty="0">
                          <a:solidFill>
                            <a:schemeClr val="accent1">
                              <a:lumMod val="75000"/>
                            </a:schemeClr>
                          </a:solidFill>
                          <a:latin typeface="+mn-lt"/>
                          <a:ea typeface="+mn-ea"/>
                          <a:cs typeface="+mn-cs"/>
                        </a:rPr>
                        <a:t>0</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
        <p:nvSpPr>
          <p:cNvPr id="41" name="Rectángulo 40"/>
          <p:cNvSpPr/>
          <p:nvPr/>
        </p:nvSpPr>
        <p:spPr>
          <a:xfrm>
            <a:off x="254013" y="3642188"/>
            <a:ext cx="6806097" cy="369332"/>
          </a:xfrm>
          <a:prstGeom prst="rect">
            <a:avLst/>
          </a:prstGeom>
        </p:spPr>
        <p:txBody>
          <a:bodyPr wrap="square">
            <a:spAutoFit/>
          </a:bodyPr>
          <a:lstStyle/>
          <a:p>
            <a:pPr lvl="1" fontAlgn="ctr"/>
            <a:r>
              <a:rPr lang="en-US" b="1" dirty="0">
                <a:solidFill>
                  <a:srgbClr val="000000"/>
                </a:solidFill>
                <a:latin typeface="Arial" panose="020B0604020202020204" pitchFamily="34" charset="0"/>
              </a:rPr>
              <a:t>ACTIVIDADES PARA LA VIGENCIA  2020</a:t>
            </a:r>
          </a:p>
        </p:txBody>
      </p:sp>
      <p:graphicFrame>
        <p:nvGraphicFramePr>
          <p:cNvPr id="43" name="Tabla 42"/>
          <p:cNvGraphicFramePr>
            <a:graphicFrameLocks noGrp="1"/>
          </p:cNvGraphicFramePr>
          <p:nvPr/>
        </p:nvGraphicFramePr>
        <p:xfrm>
          <a:off x="6209327" y="1575996"/>
          <a:ext cx="5970997" cy="2011680"/>
        </p:xfrm>
        <a:graphic>
          <a:graphicData uri="http://schemas.openxmlformats.org/drawingml/2006/table">
            <a:tbl>
              <a:tblPr firstRow="1" bandRow="1">
                <a:tableStyleId>{5C22544A-7EE6-4342-B048-85BDC9FD1C3A}</a:tableStyleId>
              </a:tblPr>
              <a:tblGrid>
                <a:gridCol w="5970997">
                  <a:extLst>
                    <a:ext uri="{9D8B030D-6E8A-4147-A177-3AD203B41FA5}">
                      <a16:colId xmlns:a16="http://schemas.microsoft.com/office/drawing/2014/main" val="20000"/>
                    </a:ext>
                  </a:extLst>
                </a:gridCol>
              </a:tblGrid>
              <a:tr h="1937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400" b="1" spc="-19" dirty="0">
                          <a:solidFill>
                            <a:srgbClr val="44536A"/>
                          </a:solidFill>
                          <a:latin typeface="+mn-lt"/>
                          <a:cs typeface="Calibri"/>
                        </a:rPr>
                        <a:t>Indicador </a:t>
                      </a:r>
                      <a:r>
                        <a:rPr lang="es-CO" sz="1400" b="1" spc="-19" dirty="0">
                          <a:solidFill>
                            <a:srgbClr val="44536A"/>
                          </a:solidFill>
                          <a:cs typeface="Calibri"/>
                        </a:rPr>
                        <a:t>de Producto</a:t>
                      </a:r>
                      <a:r>
                        <a:rPr lang="es-CO" sz="1400" b="1" spc="-19" dirty="0">
                          <a:solidFill>
                            <a:schemeClr val="accent1">
                              <a:lumMod val="75000"/>
                            </a:schemeClr>
                          </a:solidFill>
                          <a:cs typeface="Calibri"/>
                        </a:rPr>
                        <a:t>:  Viviendas urbanas conectadas por primera vez al sistema de alcantarillado municipal, incluidas zonas de asentamientos humanos no planificados.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dirty="0">
                        <a:solidFill>
                          <a:schemeClr val="accent1">
                            <a:lumMod val="75000"/>
                          </a:schemeClr>
                        </a:solidFill>
                      </a:endParaRPr>
                    </a:p>
                    <a:p>
                      <a:r>
                        <a:rPr lang="es-CO" sz="1400" dirty="0">
                          <a:solidFill>
                            <a:schemeClr val="tx2"/>
                          </a:solidFill>
                        </a:rPr>
                        <a:t>Periodicidad del Indicador:</a:t>
                      </a:r>
                      <a:r>
                        <a:rPr lang="es-CO" sz="1400" baseline="0" dirty="0">
                          <a:solidFill>
                            <a:schemeClr val="tx2"/>
                          </a:solidFill>
                        </a:rPr>
                        <a:t> </a:t>
                      </a:r>
                      <a:r>
                        <a:rPr lang="es-CO" sz="1400" baseline="0" dirty="0">
                          <a:solidFill>
                            <a:srgbClr val="0070C0"/>
                          </a:solidFill>
                        </a:rPr>
                        <a:t>Semestral</a:t>
                      </a:r>
                    </a:p>
                    <a:p>
                      <a:r>
                        <a:rPr lang="es-CO" sz="1400" dirty="0">
                          <a:solidFill>
                            <a:schemeClr val="tx2"/>
                          </a:solidFill>
                        </a:rPr>
                        <a:t>Valor producto esperado al final del cuatrienio:</a:t>
                      </a:r>
                      <a:r>
                        <a:rPr lang="es-CO" sz="1400" baseline="0" dirty="0">
                          <a:solidFill>
                            <a:schemeClr val="tx2"/>
                          </a:solidFill>
                        </a:rPr>
                        <a:t> </a:t>
                      </a:r>
                      <a:r>
                        <a:rPr lang="es-CO" sz="1400" b="1" kern="1200" baseline="0" dirty="0">
                          <a:solidFill>
                            <a:srgbClr val="0070C0"/>
                          </a:solidFill>
                          <a:latin typeface="+mn-lt"/>
                          <a:ea typeface="+mn-ea"/>
                          <a:cs typeface="+mn-cs"/>
                        </a:rPr>
                        <a:t>3000 viviendas (1615 viviendas)</a:t>
                      </a:r>
                    </a:p>
                    <a:p>
                      <a:r>
                        <a:rPr lang="es-CO" sz="1400" dirty="0">
                          <a:solidFill>
                            <a:schemeClr val="tx2"/>
                          </a:solidFill>
                        </a:rPr>
                        <a:t>Valor producto esperado al final de la vigencia 2020:</a:t>
                      </a:r>
                      <a:r>
                        <a:rPr lang="es-CO" sz="1400" baseline="0" dirty="0">
                          <a:solidFill>
                            <a:schemeClr val="tx2"/>
                          </a:solidFill>
                        </a:rPr>
                        <a:t> </a:t>
                      </a:r>
                      <a:r>
                        <a:rPr lang="es-CO" sz="1400" baseline="0" dirty="0">
                          <a:solidFill>
                            <a:schemeClr val="accent1">
                              <a:lumMod val="75000"/>
                            </a:schemeClr>
                          </a:solidFill>
                        </a:rPr>
                        <a:t>0</a:t>
                      </a:r>
                      <a:endParaRPr lang="es-CO" sz="14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b="1" kern="1200" dirty="0">
                          <a:solidFill>
                            <a:schemeClr val="tx2"/>
                          </a:solidFill>
                          <a:latin typeface="+mn-lt"/>
                          <a:ea typeface="+mn-ea"/>
                          <a:cs typeface="+mn-cs"/>
                        </a:rPr>
                        <a:t>Valor ejecutado</a:t>
                      </a:r>
                      <a:r>
                        <a:rPr lang="es-CO" sz="1400" b="1" kern="1200" baseline="0" dirty="0">
                          <a:solidFill>
                            <a:schemeClr val="tx2"/>
                          </a:solidFill>
                          <a:latin typeface="+mn-lt"/>
                          <a:ea typeface="+mn-ea"/>
                          <a:cs typeface="+mn-cs"/>
                        </a:rPr>
                        <a:t> vigencia </a:t>
                      </a:r>
                      <a:r>
                        <a:rPr lang="es-CO" sz="1400" b="1" kern="1200" dirty="0">
                          <a:solidFill>
                            <a:schemeClr val="tx2"/>
                          </a:solidFill>
                          <a:latin typeface="+mn-lt"/>
                          <a:ea typeface="+mn-ea"/>
                          <a:cs typeface="+mn-cs"/>
                        </a:rPr>
                        <a:t> 2020: </a:t>
                      </a:r>
                      <a:r>
                        <a:rPr lang="es-CO" sz="1400" b="1" kern="1200" dirty="0">
                          <a:solidFill>
                            <a:schemeClr val="accent1">
                              <a:lumMod val="75000"/>
                            </a:schemeClr>
                          </a:solidFill>
                          <a:latin typeface="+mn-lt"/>
                          <a:ea typeface="+mn-ea"/>
                          <a:cs typeface="+mn-cs"/>
                        </a:rPr>
                        <a:t>0</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198" y="3764915"/>
            <a:ext cx="3180226" cy="2008564"/>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1207" y="3855843"/>
            <a:ext cx="2433119" cy="2713864"/>
          </a:xfrm>
          <a:prstGeom prst="rect">
            <a:avLst/>
          </a:prstGeom>
        </p:spPr>
      </p:pic>
    </p:spTree>
    <p:extLst>
      <p:ext uri="{BB962C8B-B14F-4D97-AF65-F5344CB8AC3E}">
        <p14:creationId xmlns:p14="http://schemas.microsoft.com/office/powerpoint/2010/main" val="2976340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477111" y="567360"/>
            <a:ext cx="10712598" cy="1015663"/>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4.2.1 Acceso de calidad a los servicios de agua potable y saneamiento básico, a través de la aplicación de esquemas diferenciales de prestación de estos servicios en zonas de difícil acceso, asegurando calidad y continuidad del servicio</a:t>
            </a:r>
            <a:endParaRPr lang="es-MX" sz="2000" b="1" dirty="0">
              <a:solidFill>
                <a:schemeClr val="bg1"/>
              </a:solidFill>
              <a:latin typeface="Arial" panose="020B0604020202020204" pitchFamily="34" charset="0"/>
            </a:endParaRPr>
          </a:p>
        </p:txBody>
      </p:sp>
      <p:sp>
        <p:nvSpPr>
          <p:cNvPr id="37" name="CuadroTexto 36"/>
          <p:cNvSpPr txBox="1"/>
          <p:nvPr/>
        </p:nvSpPr>
        <p:spPr>
          <a:xfrm>
            <a:off x="496022" y="3771449"/>
            <a:ext cx="10591081" cy="2554545"/>
          </a:xfrm>
          <a:prstGeom prst="rect">
            <a:avLst/>
          </a:prstGeom>
          <a:noFill/>
        </p:spPr>
        <p:txBody>
          <a:bodyPr wrap="square" rtlCol="0">
            <a:spAutoFit/>
          </a:bodyPr>
          <a:lstStyle/>
          <a:p>
            <a:pPr marL="171450" indent="-171450">
              <a:buFont typeface="Arial" panose="020B0604020202020204" pitchFamily="34" charset="0"/>
              <a:buChar char="•"/>
            </a:pPr>
            <a:r>
              <a:rPr lang="es-CO" sz="1600" dirty="0"/>
              <a:t>Creación de mesas de trabajo para la vereda granizal (técnica, social y jurídica). Liderada por la Secretaria del Interior</a:t>
            </a:r>
          </a:p>
          <a:p>
            <a:pPr marL="171450" indent="-171450">
              <a:buFont typeface="Arial" panose="020B0604020202020204" pitchFamily="34" charset="0"/>
              <a:buChar char="•"/>
            </a:pPr>
            <a:r>
              <a:rPr lang="es-CO" sz="1600" dirty="0"/>
              <a:t>Instalación de bidones y tanques por parte de EPM para proveer de agua potable a la mayoría de habitantes de la vereda Granizal.</a:t>
            </a:r>
          </a:p>
          <a:p>
            <a:pPr marL="171450" indent="-171450">
              <a:buFont typeface="Arial" panose="020B0604020202020204" pitchFamily="34" charset="0"/>
              <a:buChar char="•"/>
            </a:pPr>
            <a:r>
              <a:rPr lang="es-CO" sz="1600" dirty="0"/>
              <a:t>Proyecto para mejoramiento de la vía (infraestructura), que permitirá el acceso de </a:t>
            </a:r>
            <a:r>
              <a:rPr lang="es-CO" sz="1600" dirty="0" err="1"/>
              <a:t>carrotanques</a:t>
            </a:r>
            <a:r>
              <a:rPr lang="es-CO" sz="1600" dirty="0"/>
              <a:t> y la instalación de tanques y bidones en las zonas mas alejadas de la vereda para proveer de agua potable a los habitantes.</a:t>
            </a:r>
          </a:p>
          <a:p>
            <a:pPr marL="171450" indent="-171450">
              <a:buFont typeface="Arial" panose="020B0604020202020204" pitchFamily="34" charset="0"/>
              <a:buChar char="•"/>
            </a:pPr>
            <a:r>
              <a:rPr lang="es-CO" sz="1600" dirty="0"/>
              <a:t>Actividades de capacitación en liderazgo, trabajo en equipo, participación ciudadana por parte del equipo social de la secretaria de Obras Públicas con apoyo de la Dirección de Vivienda.</a:t>
            </a:r>
          </a:p>
          <a:p>
            <a:pPr marL="171450" indent="-171450">
              <a:buFont typeface="Arial" panose="020B0604020202020204" pitchFamily="34" charset="0"/>
              <a:buChar char="•"/>
            </a:pPr>
            <a:r>
              <a:rPr lang="es-CO" sz="1600" dirty="0"/>
              <a:t>Reuniones periódicas entre EPM y distintas dependencias de la administración municipal para adelantar acciones puntuales en la vereda (tales como planeación del territorio, estudios y diseños para la instalación de la solución provisional o permanente de los servicios de acueducto y alcantarillado).</a:t>
            </a:r>
          </a:p>
        </p:txBody>
      </p:sp>
      <p:sp>
        <p:nvSpPr>
          <p:cNvPr id="41" name="Rectángulo 40"/>
          <p:cNvSpPr/>
          <p:nvPr/>
        </p:nvSpPr>
        <p:spPr>
          <a:xfrm>
            <a:off x="2286669" y="3320769"/>
            <a:ext cx="6806097" cy="369332"/>
          </a:xfrm>
          <a:prstGeom prst="rect">
            <a:avLst/>
          </a:prstGeom>
        </p:spPr>
        <p:txBody>
          <a:bodyPr wrap="square">
            <a:spAutoFit/>
          </a:bodyPr>
          <a:lstStyle/>
          <a:p>
            <a:pPr lvl="1" fontAlgn="ctr"/>
            <a:r>
              <a:rPr lang="en-US" b="1" dirty="0">
                <a:solidFill>
                  <a:srgbClr val="000000"/>
                </a:solidFill>
                <a:latin typeface="Arial" panose="020B0604020202020204" pitchFamily="34" charset="0"/>
              </a:rPr>
              <a:t>ACTIVIDADES PARA LA VIGENCIA  2020</a:t>
            </a:r>
          </a:p>
        </p:txBody>
      </p:sp>
      <p:graphicFrame>
        <p:nvGraphicFramePr>
          <p:cNvPr id="42" name="Tabla 41"/>
          <p:cNvGraphicFramePr>
            <a:graphicFrameLocks noGrp="1"/>
          </p:cNvGraphicFramePr>
          <p:nvPr/>
        </p:nvGraphicFramePr>
        <p:xfrm>
          <a:off x="301338" y="1583112"/>
          <a:ext cx="5573350" cy="1668207"/>
        </p:xfrm>
        <a:graphic>
          <a:graphicData uri="http://schemas.openxmlformats.org/drawingml/2006/table">
            <a:tbl>
              <a:tblPr firstRow="1" bandRow="1">
                <a:tableStyleId>{5C22544A-7EE6-4342-B048-85BDC9FD1C3A}</a:tableStyleId>
              </a:tblPr>
              <a:tblGrid>
                <a:gridCol w="5573350">
                  <a:extLst>
                    <a:ext uri="{9D8B030D-6E8A-4147-A177-3AD203B41FA5}">
                      <a16:colId xmlns:a16="http://schemas.microsoft.com/office/drawing/2014/main" val="20000"/>
                    </a:ext>
                  </a:extLst>
                </a:gridCol>
              </a:tblGrid>
              <a:tr h="1668207">
                <a:tc>
                  <a:txBody>
                    <a:bodyPr/>
                    <a:lstStyle/>
                    <a:p>
                      <a:pPr marL="91038">
                        <a:lnSpc>
                          <a:spcPct val="101725"/>
                        </a:lnSpc>
                        <a:spcBef>
                          <a:spcPts val="339"/>
                        </a:spcBef>
                      </a:pPr>
                      <a:r>
                        <a:rPr lang="es-CO" sz="1400" b="1" spc="-19" dirty="0">
                          <a:solidFill>
                            <a:srgbClr val="44536A"/>
                          </a:solidFill>
                          <a:latin typeface="+mn-lt"/>
                          <a:cs typeface="Calibri"/>
                        </a:rPr>
                        <a:t>Indicador </a:t>
                      </a:r>
                      <a:r>
                        <a:rPr lang="es-CO" sz="1400" b="1" spc="-19" dirty="0">
                          <a:solidFill>
                            <a:srgbClr val="44536A"/>
                          </a:solidFill>
                          <a:cs typeface="Calibri"/>
                        </a:rPr>
                        <a:t>de Producto</a:t>
                      </a:r>
                      <a:r>
                        <a:rPr lang="es-CO" sz="1400" b="1" spc="-19" dirty="0">
                          <a:solidFill>
                            <a:schemeClr val="accent1">
                              <a:lumMod val="75000"/>
                            </a:schemeClr>
                          </a:solidFill>
                          <a:cs typeface="Calibri"/>
                        </a:rPr>
                        <a:t>:  Formular y radicar proyectos de gestión para la construcción de acueducto urbano en zonas de asentamientos informales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400" dirty="0">
                        <a:solidFill>
                          <a:schemeClr val="accent1">
                            <a:lumMod val="75000"/>
                          </a:schemeClr>
                        </a:solidFill>
                      </a:endParaRPr>
                    </a:p>
                    <a:p>
                      <a:r>
                        <a:rPr lang="es-CO" sz="1400" dirty="0">
                          <a:solidFill>
                            <a:schemeClr val="tx2"/>
                          </a:solidFill>
                        </a:rPr>
                        <a:t>Periodicidad del Indicador:</a:t>
                      </a:r>
                      <a:r>
                        <a:rPr lang="es-CO" sz="1400" baseline="0" dirty="0">
                          <a:solidFill>
                            <a:schemeClr val="tx2"/>
                          </a:solidFill>
                        </a:rPr>
                        <a:t> </a:t>
                      </a:r>
                      <a:r>
                        <a:rPr lang="es-CO" sz="1400" baseline="0" dirty="0">
                          <a:solidFill>
                            <a:srgbClr val="0070C0"/>
                          </a:solidFill>
                        </a:rPr>
                        <a:t>Semestral</a:t>
                      </a:r>
                    </a:p>
                    <a:p>
                      <a:r>
                        <a:rPr lang="es-CO" sz="1400" dirty="0">
                          <a:solidFill>
                            <a:schemeClr val="tx2"/>
                          </a:solidFill>
                        </a:rPr>
                        <a:t>Valor producto esperado al final del cuatrienio: </a:t>
                      </a:r>
                      <a:r>
                        <a:rPr lang="es-CO" sz="1400" dirty="0">
                          <a:solidFill>
                            <a:schemeClr val="accent1">
                              <a:lumMod val="75000"/>
                            </a:schemeClr>
                          </a:solidFill>
                        </a:rPr>
                        <a:t>2</a:t>
                      </a:r>
                    </a:p>
                    <a:p>
                      <a:r>
                        <a:rPr lang="es-CO" sz="1400" dirty="0">
                          <a:solidFill>
                            <a:schemeClr val="tx2"/>
                          </a:solidFill>
                        </a:rPr>
                        <a:t>Valor producto esperado al final de la vigencia 2020:</a:t>
                      </a:r>
                      <a:r>
                        <a:rPr lang="es-CO" sz="1400" baseline="0" dirty="0">
                          <a:solidFill>
                            <a:schemeClr val="tx2"/>
                          </a:solidFill>
                        </a:rPr>
                        <a:t> </a:t>
                      </a:r>
                      <a:r>
                        <a:rPr lang="es-CO" sz="1400" baseline="0" dirty="0">
                          <a:solidFill>
                            <a:schemeClr val="accent1">
                              <a:lumMod val="75000"/>
                            </a:schemeClr>
                          </a:solidFill>
                        </a:rPr>
                        <a:t>1</a:t>
                      </a:r>
                      <a:endParaRPr lang="es-CO" sz="14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b="1" kern="1200" dirty="0">
                          <a:solidFill>
                            <a:schemeClr val="tx2"/>
                          </a:solidFill>
                          <a:latin typeface="+mn-lt"/>
                          <a:ea typeface="+mn-ea"/>
                          <a:cs typeface="+mn-cs"/>
                        </a:rPr>
                        <a:t>Valor ejecutado</a:t>
                      </a:r>
                      <a:r>
                        <a:rPr lang="es-CO" sz="1400" b="1" kern="1200" baseline="0" dirty="0">
                          <a:solidFill>
                            <a:schemeClr val="tx2"/>
                          </a:solidFill>
                          <a:latin typeface="+mn-lt"/>
                          <a:ea typeface="+mn-ea"/>
                          <a:cs typeface="+mn-cs"/>
                        </a:rPr>
                        <a:t> vigencia </a:t>
                      </a:r>
                      <a:r>
                        <a:rPr lang="es-CO" sz="1400" b="1" kern="1200" dirty="0">
                          <a:solidFill>
                            <a:schemeClr val="tx2"/>
                          </a:solidFill>
                          <a:latin typeface="+mn-lt"/>
                          <a:ea typeface="+mn-ea"/>
                          <a:cs typeface="+mn-cs"/>
                        </a:rPr>
                        <a:t> 2020: </a:t>
                      </a:r>
                      <a:r>
                        <a:rPr lang="es-CO" sz="1400" b="1" kern="1200" dirty="0">
                          <a:solidFill>
                            <a:schemeClr val="accent1">
                              <a:lumMod val="75000"/>
                            </a:schemeClr>
                          </a:solidFill>
                          <a:latin typeface="+mn-lt"/>
                          <a:ea typeface="+mn-ea"/>
                          <a:cs typeface="+mn-cs"/>
                        </a:rPr>
                        <a:t>1</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3" name="Tabla 42"/>
          <p:cNvGraphicFramePr>
            <a:graphicFrameLocks noGrp="1"/>
          </p:cNvGraphicFramePr>
          <p:nvPr/>
        </p:nvGraphicFramePr>
        <p:xfrm>
          <a:off x="5919352" y="1583112"/>
          <a:ext cx="5970997" cy="1668207"/>
        </p:xfrm>
        <a:graphic>
          <a:graphicData uri="http://schemas.openxmlformats.org/drawingml/2006/table">
            <a:tbl>
              <a:tblPr firstRow="1" bandRow="1">
                <a:tableStyleId>{5C22544A-7EE6-4342-B048-85BDC9FD1C3A}</a:tableStyleId>
              </a:tblPr>
              <a:tblGrid>
                <a:gridCol w="5970997">
                  <a:extLst>
                    <a:ext uri="{9D8B030D-6E8A-4147-A177-3AD203B41FA5}">
                      <a16:colId xmlns:a16="http://schemas.microsoft.com/office/drawing/2014/main" val="20000"/>
                    </a:ext>
                  </a:extLst>
                </a:gridCol>
              </a:tblGrid>
              <a:tr h="1668207">
                <a:tc>
                  <a:txBody>
                    <a:bodyPr/>
                    <a:lstStyle/>
                    <a:p>
                      <a:pPr marL="91038">
                        <a:lnSpc>
                          <a:spcPct val="101725"/>
                        </a:lnSpc>
                        <a:spcBef>
                          <a:spcPts val="339"/>
                        </a:spcBef>
                      </a:pPr>
                      <a:r>
                        <a:rPr lang="es-CO" sz="1400" b="1" spc="-19" dirty="0">
                          <a:solidFill>
                            <a:srgbClr val="44536A"/>
                          </a:solidFill>
                          <a:latin typeface="+mn-lt"/>
                          <a:cs typeface="Calibri"/>
                        </a:rPr>
                        <a:t>Indicador </a:t>
                      </a:r>
                      <a:r>
                        <a:rPr lang="es-CO" sz="1400" b="1" spc="-19" dirty="0">
                          <a:solidFill>
                            <a:srgbClr val="44536A"/>
                          </a:solidFill>
                          <a:cs typeface="Calibri"/>
                        </a:rPr>
                        <a:t>de Producto</a:t>
                      </a:r>
                      <a:r>
                        <a:rPr lang="es-CO" sz="1400" b="1" spc="-19" dirty="0">
                          <a:solidFill>
                            <a:schemeClr val="accent1">
                              <a:lumMod val="75000"/>
                            </a:schemeClr>
                          </a:solidFill>
                          <a:cs typeface="Calibri"/>
                        </a:rPr>
                        <a:t>:  Número de proyectos de gestión para la construcción de alcantarillado urbano en zonas de asentamientos informales, formulados y radicados</a:t>
                      </a:r>
                      <a:endParaRPr lang="es-CO" sz="1400" dirty="0">
                        <a:solidFill>
                          <a:schemeClr val="accent1">
                            <a:lumMod val="75000"/>
                          </a:schemeClr>
                        </a:solidFill>
                      </a:endParaRPr>
                    </a:p>
                    <a:p>
                      <a:r>
                        <a:rPr lang="es-CO" sz="1400" dirty="0">
                          <a:solidFill>
                            <a:schemeClr val="tx2"/>
                          </a:solidFill>
                        </a:rPr>
                        <a:t>Periodicidad del Indicador:</a:t>
                      </a:r>
                      <a:r>
                        <a:rPr lang="es-CO" sz="1400" baseline="0" dirty="0">
                          <a:solidFill>
                            <a:schemeClr val="tx2"/>
                          </a:solidFill>
                        </a:rPr>
                        <a:t> </a:t>
                      </a:r>
                      <a:r>
                        <a:rPr lang="es-CO" sz="1400" baseline="0" dirty="0">
                          <a:solidFill>
                            <a:srgbClr val="0070C0"/>
                          </a:solidFill>
                        </a:rPr>
                        <a:t>Semestral</a:t>
                      </a:r>
                    </a:p>
                    <a:p>
                      <a:r>
                        <a:rPr lang="es-CO" sz="1400" dirty="0">
                          <a:solidFill>
                            <a:schemeClr val="tx2"/>
                          </a:solidFill>
                        </a:rPr>
                        <a:t>Valor producto esperado al final del cuatrienio: </a:t>
                      </a:r>
                      <a:r>
                        <a:rPr lang="es-CO" sz="1400" dirty="0">
                          <a:solidFill>
                            <a:schemeClr val="accent1">
                              <a:lumMod val="75000"/>
                            </a:schemeClr>
                          </a:solidFill>
                        </a:rPr>
                        <a:t>2</a:t>
                      </a:r>
                    </a:p>
                    <a:p>
                      <a:r>
                        <a:rPr lang="es-CO" sz="1400" dirty="0">
                          <a:solidFill>
                            <a:schemeClr val="tx2"/>
                          </a:solidFill>
                        </a:rPr>
                        <a:t>Valor producto esperado al final de la vigencia 2020:</a:t>
                      </a:r>
                      <a:r>
                        <a:rPr lang="es-CO" sz="1400" baseline="0" dirty="0">
                          <a:solidFill>
                            <a:schemeClr val="tx2"/>
                          </a:solidFill>
                        </a:rPr>
                        <a:t> </a:t>
                      </a:r>
                      <a:r>
                        <a:rPr lang="es-CO" sz="1400" baseline="0" dirty="0">
                          <a:solidFill>
                            <a:schemeClr val="accent1">
                              <a:lumMod val="75000"/>
                            </a:schemeClr>
                          </a:solidFill>
                        </a:rPr>
                        <a:t>1</a:t>
                      </a:r>
                      <a:endParaRPr lang="es-CO" sz="14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b="1" kern="1200" dirty="0">
                          <a:solidFill>
                            <a:schemeClr val="tx2"/>
                          </a:solidFill>
                          <a:latin typeface="+mn-lt"/>
                          <a:ea typeface="+mn-ea"/>
                          <a:cs typeface="+mn-cs"/>
                        </a:rPr>
                        <a:t>Valor ejecutado</a:t>
                      </a:r>
                      <a:r>
                        <a:rPr lang="es-CO" sz="1400" b="1" kern="1200" baseline="0" dirty="0">
                          <a:solidFill>
                            <a:schemeClr val="tx2"/>
                          </a:solidFill>
                          <a:latin typeface="+mn-lt"/>
                          <a:ea typeface="+mn-ea"/>
                          <a:cs typeface="+mn-cs"/>
                        </a:rPr>
                        <a:t> vigencia </a:t>
                      </a:r>
                      <a:r>
                        <a:rPr lang="es-CO" sz="1400" b="1" kern="1200" dirty="0">
                          <a:solidFill>
                            <a:schemeClr val="tx2"/>
                          </a:solidFill>
                          <a:latin typeface="+mn-lt"/>
                          <a:ea typeface="+mn-ea"/>
                          <a:cs typeface="+mn-cs"/>
                        </a:rPr>
                        <a:t> 2020: </a:t>
                      </a:r>
                      <a:r>
                        <a:rPr lang="es-CO" sz="1400" b="1" kern="1200" dirty="0">
                          <a:solidFill>
                            <a:schemeClr val="accent1">
                              <a:lumMod val="75000"/>
                            </a:schemeClr>
                          </a:solidFill>
                          <a:latin typeface="+mn-lt"/>
                          <a:ea typeface="+mn-ea"/>
                          <a:cs typeface="+mn-cs"/>
                        </a:rPr>
                        <a:t>1</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50928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11">
            <a:extLst>
              <a:ext uri="{FF2B5EF4-FFF2-40B4-BE49-F238E27FC236}">
                <a16:creationId xmlns:a16="http://schemas.microsoft.com/office/drawing/2014/main" id="{D060CAE2-EE5D-46E1-A623-14059C0E14B2}"/>
              </a:ext>
            </a:extLst>
          </p:cNvPr>
          <p:cNvSpPr/>
          <p:nvPr/>
        </p:nvSpPr>
        <p:spPr>
          <a:xfrm>
            <a:off x="1869121" y="353170"/>
            <a:ext cx="8453758" cy="852778"/>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INTERVENCIÓN DE ACUEDUCTO Y ALCANTARILLADO DEL BARRIO SAN NICOLÁS </a:t>
            </a:r>
          </a:p>
        </p:txBody>
      </p:sp>
      <p:pic>
        <p:nvPicPr>
          <p:cNvPr id="5" name="Imagen 4">
            <a:extLst>
              <a:ext uri="{FF2B5EF4-FFF2-40B4-BE49-F238E27FC236}">
                <a16:creationId xmlns:a16="http://schemas.microsoft.com/office/drawing/2014/main" id="{6D02DFBA-C0DF-4BE9-9515-03E8A626E5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530" y="1351624"/>
            <a:ext cx="6684940" cy="4832743"/>
          </a:xfrm>
          <a:prstGeom prst="rect">
            <a:avLst/>
          </a:prstGeom>
        </p:spPr>
      </p:pic>
      <p:sp>
        <p:nvSpPr>
          <p:cNvPr id="8" name="AutoShape 2" descr="Imagen que contiene suelo, exterior, rock, edificio&#10;&#10;Descripción generada con confianza muy alta">
            <a:extLst>
              <a:ext uri="{FF2B5EF4-FFF2-40B4-BE49-F238E27FC236}">
                <a16:creationId xmlns:a16="http://schemas.microsoft.com/office/drawing/2014/main" id="{245651DE-4B04-431A-82A2-7C84A214AC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4" descr="Imagen que contiene suelo, exterior, rock, edificio&#10;&#10;Descripción generada con confianza muy alta">
            <a:extLst>
              <a:ext uri="{FF2B5EF4-FFF2-40B4-BE49-F238E27FC236}">
                <a16:creationId xmlns:a16="http://schemas.microsoft.com/office/drawing/2014/main" id="{CAB24689-18E2-4662-8F8A-7495F4485B7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3" name="Imagen 12" descr="Imagen que contiene exterior, roca, viejo, rocoso&#10;&#10;Descripción generada automáticamente">
            <a:extLst>
              <a:ext uri="{FF2B5EF4-FFF2-40B4-BE49-F238E27FC236}">
                <a16:creationId xmlns:a16="http://schemas.microsoft.com/office/drawing/2014/main" id="{FEC2F6A6-783A-448A-A63A-2CA603686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8470" y="2052637"/>
            <a:ext cx="2524125" cy="3362325"/>
          </a:xfrm>
          <a:prstGeom prst="rect">
            <a:avLst/>
          </a:prstGeom>
          <a:ln>
            <a:noFill/>
          </a:ln>
          <a:effectLst>
            <a:softEdge rad="112500"/>
          </a:effectLst>
        </p:spPr>
      </p:pic>
      <p:pic>
        <p:nvPicPr>
          <p:cNvPr id="17" name="Imagen 16" descr="Imagen que contiene exterior, edificio, roca, piedra&#10;&#10;Descripción generada automáticamente">
            <a:extLst>
              <a:ext uri="{FF2B5EF4-FFF2-40B4-BE49-F238E27FC236}">
                <a16:creationId xmlns:a16="http://schemas.microsoft.com/office/drawing/2014/main" id="{56456B7B-B60F-4680-B574-F0D8D4230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097" y="2016027"/>
            <a:ext cx="2571750" cy="3435544"/>
          </a:xfrm>
          <a:prstGeom prst="rect">
            <a:avLst/>
          </a:prstGeom>
          <a:ln>
            <a:noFill/>
          </a:ln>
          <a:effectLst>
            <a:softEdge rad="112500"/>
          </a:effectLst>
        </p:spPr>
      </p:pic>
      <p:sp>
        <p:nvSpPr>
          <p:cNvPr id="20" name="Rectángulo: esquinas redondeadas 11">
            <a:extLst>
              <a:ext uri="{FF2B5EF4-FFF2-40B4-BE49-F238E27FC236}">
                <a16:creationId xmlns:a16="http://schemas.microsoft.com/office/drawing/2014/main" id="{8AB9C7CC-EEA6-4A0C-85C3-ADA443B0B97F}"/>
              </a:ext>
            </a:extLst>
          </p:cNvPr>
          <p:cNvSpPr/>
          <p:nvPr/>
        </p:nvSpPr>
        <p:spPr>
          <a:xfrm>
            <a:off x="346615" y="6231561"/>
            <a:ext cx="11498769" cy="546537"/>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0" i="0" dirty="0">
                <a:solidFill>
                  <a:schemeClr val="bg1"/>
                </a:solidFill>
                <a:effectLst/>
                <a:latin typeface="Arial" panose="020B0604020202020204" pitchFamily="34" charset="0"/>
              </a:rPr>
              <a:t>LA INVERSIÓN REALIZADA POR EPM EN EL SECTOR FUE DE </a:t>
            </a:r>
            <a:r>
              <a:rPr lang="es-MX" sz="2400" dirty="0"/>
              <a:t>: </a:t>
            </a:r>
            <a:r>
              <a:rPr lang="es-CO" sz="2400" b="1" i="0" dirty="0">
                <a:solidFill>
                  <a:schemeClr val="bg1"/>
                </a:solidFill>
                <a:effectLst/>
                <a:latin typeface="Arial" panose="020B0604020202020204" pitchFamily="34" charset="0"/>
              </a:rPr>
              <a:t>$ 3.503.903.512</a:t>
            </a:r>
            <a:r>
              <a:rPr lang="es-MX" sz="2400" dirty="0">
                <a:solidFill>
                  <a:schemeClr val="bg1"/>
                </a:solidFill>
              </a:rPr>
              <a:t> </a:t>
            </a:r>
          </a:p>
        </p:txBody>
      </p:sp>
    </p:spTree>
    <p:extLst>
      <p:ext uri="{BB962C8B-B14F-4D97-AF65-F5344CB8AC3E}">
        <p14:creationId xmlns:p14="http://schemas.microsoft.com/office/powerpoint/2010/main" val="1082133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477111" y="567360"/>
            <a:ext cx="10712598" cy="1015663"/>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4.2.1 Acceso de calidad a los servicios de agua potable y saneamiento básico, a través de la aplicación de esquemas diferenciales de prestación de estos servicios en zonas de difícil acceso, asegurando calidad y continuidad del servicio</a:t>
            </a:r>
            <a:endParaRPr lang="es-MX" sz="2000" b="1" dirty="0">
              <a:solidFill>
                <a:schemeClr val="bg1"/>
              </a:solidFill>
              <a:latin typeface="Arial" panose="020B06040202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63" y="2543258"/>
            <a:ext cx="3157692" cy="3340747"/>
          </a:xfrm>
          <a:prstGeom prst="rect">
            <a:avLst/>
          </a:prstGeom>
          <a:ln>
            <a:noFill/>
          </a:ln>
          <a:effectLst>
            <a:softEdge rad="112500"/>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266" y="2404816"/>
            <a:ext cx="2903310" cy="3401020"/>
          </a:xfrm>
          <a:prstGeom prst="rect">
            <a:avLst/>
          </a:prstGeom>
          <a:ln>
            <a:noFill/>
          </a:ln>
          <a:effectLst>
            <a:softEdge rad="1125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4619" y="2163051"/>
            <a:ext cx="2528615" cy="3970370"/>
          </a:xfrm>
          <a:prstGeom prst="rect">
            <a:avLst/>
          </a:prstGeom>
          <a:ln>
            <a:noFill/>
          </a:ln>
          <a:effectLst>
            <a:softEdge rad="112500"/>
          </a:effectLst>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018" y="2275393"/>
            <a:ext cx="2864454" cy="3858028"/>
          </a:xfrm>
          <a:prstGeom prst="rect">
            <a:avLst/>
          </a:prstGeom>
          <a:ln>
            <a:noFill/>
          </a:ln>
          <a:effectLst>
            <a:softEdge rad="112500"/>
          </a:effectLst>
        </p:spPr>
      </p:pic>
    </p:spTree>
    <p:extLst>
      <p:ext uri="{BB962C8B-B14F-4D97-AF65-F5344CB8AC3E}">
        <p14:creationId xmlns:p14="http://schemas.microsoft.com/office/powerpoint/2010/main" val="1887386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p:cNvSpPr/>
          <p:nvPr/>
        </p:nvSpPr>
        <p:spPr>
          <a:xfrm>
            <a:off x="123092" y="2042462"/>
            <a:ext cx="11427224" cy="427812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ángulo 12"/>
          <p:cNvSpPr/>
          <p:nvPr/>
        </p:nvSpPr>
        <p:spPr>
          <a:xfrm>
            <a:off x="0" y="480015"/>
            <a:ext cx="12213581" cy="1122632"/>
          </a:xfrm>
          <a:prstGeom prst="rect">
            <a:avLst/>
          </a:prstGeom>
          <a:solidFill>
            <a:srgbClr val="00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3">
            <a:extLst>
              <a:ext uri="{FF2B5EF4-FFF2-40B4-BE49-F238E27FC236}">
                <a16:creationId xmlns:a16="http://schemas.microsoft.com/office/drawing/2014/main" id="{D8DE91C2-16AA-4D5A-8136-F3E91ED6E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ítulo 2">
            <a:extLst>
              <a:ext uri="{FF2B5EF4-FFF2-40B4-BE49-F238E27FC236}">
                <a16:creationId xmlns:a16="http://schemas.microsoft.com/office/drawing/2014/main"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ángulo 6"/>
          <p:cNvSpPr/>
          <p:nvPr/>
        </p:nvSpPr>
        <p:spPr>
          <a:xfrm>
            <a:off x="2050740" y="760444"/>
            <a:ext cx="8860513" cy="400110"/>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SITUACIÓN DE LA SECRETARÍA DE OBRAS PÚBLICAS</a:t>
            </a:r>
            <a:endParaRPr lang="en-US" sz="2000" b="1" dirty="0">
              <a:solidFill>
                <a:schemeClr val="bg1"/>
              </a:solidFill>
              <a:latin typeface="Arial" panose="020B0604020202020204" pitchFamily="34" charset="0"/>
            </a:endParaRPr>
          </a:p>
        </p:txBody>
      </p:sp>
      <p:sp>
        <p:nvSpPr>
          <p:cNvPr id="11" name="Rectángulo 10"/>
          <p:cNvSpPr/>
          <p:nvPr/>
        </p:nvSpPr>
        <p:spPr>
          <a:xfrm>
            <a:off x="-394296" y="1703042"/>
            <a:ext cx="3521605" cy="338554"/>
          </a:xfrm>
          <a:prstGeom prst="rect">
            <a:avLst/>
          </a:prstGeom>
        </p:spPr>
        <p:txBody>
          <a:bodyPr wrap="none">
            <a:spAutoFit/>
          </a:bodyPr>
          <a:lstStyle/>
          <a:p>
            <a:pPr lvl="1" fontAlgn="ctr"/>
            <a:r>
              <a:rPr lang="es-CO" sz="1600" b="1" dirty="0">
                <a:solidFill>
                  <a:srgbClr val="000000"/>
                </a:solidFill>
                <a:latin typeface="Arial" panose="020B0604020202020204" pitchFamily="34" charset="0"/>
              </a:rPr>
              <a:t>PROYECTOS EN EJECUCIÓN</a:t>
            </a:r>
            <a:endParaRPr lang="en-US" sz="1600" b="1" dirty="0">
              <a:solidFill>
                <a:srgbClr val="000000"/>
              </a:solidFill>
              <a:latin typeface="Arial" panose="020B0604020202020204" pitchFamily="34" charset="0"/>
            </a:endParaRPr>
          </a:p>
        </p:txBody>
      </p:sp>
      <p:sp>
        <p:nvSpPr>
          <p:cNvPr id="12" name="Rectángulo 11"/>
          <p:cNvSpPr/>
          <p:nvPr/>
        </p:nvSpPr>
        <p:spPr>
          <a:xfrm>
            <a:off x="2050740" y="2238228"/>
            <a:ext cx="9280665" cy="4154984"/>
          </a:xfrm>
          <a:prstGeom prst="rect">
            <a:avLst/>
          </a:prstGeom>
        </p:spPr>
        <p:txBody>
          <a:bodyPr wrap="square" anchor="ctr">
            <a:spAutoFit/>
          </a:bodyPr>
          <a:lstStyle/>
          <a:p>
            <a:pPr marL="342900" indent="-342900" algn="just" fontAlgn="ctr">
              <a:buAutoNum type="arabicPeriod"/>
            </a:pPr>
            <a:r>
              <a:rPr lang="es-MX" sz="2400" dirty="0">
                <a:latin typeface="Arial" panose="020B0604020202020204" pitchFamily="34" charset="0"/>
              </a:rPr>
              <a:t>Colegio Mega París</a:t>
            </a:r>
          </a:p>
          <a:p>
            <a:pPr marL="342900" indent="-342900" algn="just" fontAlgn="ctr">
              <a:buAutoNum type="arabicPeriod"/>
            </a:pPr>
            <a:r>
              <a:rPr lang="es-MX" sz="2400" dirty="0">
                <a:latin typeface="Arial" panose="020B0604020202020204" pitchFamily="34" charset="0"/>
              </a:rPr>
              <a:t>Adecuación Tulio Ospina</a:t>
            </a:r>
          </a:p>
          <a:p>
            <a:pPr marL="342900" indent="-342900" algn="just" fontAlgn="ctr">
              <a:buAutoNum type="arabicPeriod"/>
            </a:pPr>
            <a:r>
              <a:rPr lang="es-MX" sz="2400" dirty="0">
                <a:latin typeface="Arial" panose="020B0604020202020204" pitchFamily="34" charset="0"/>
              </a:rPr>
              <a:t>Malla Vial</a:t>
            </a:r>
          </a:p>
          <a:p>
            <a:pPr marL="342900" indent="-342900" algn="just" fontAlgn="ctr">
              <a:buAutoNum type="arabicPeriod"/>
            </a:pPr>
            <a:r>
              <a:rPr lang="es-MX" sz="2400" dirty="0">
                <a:latin typeface="Arial" panose="020B0604020202020204" pitchFamily="34" charset="0"/>
              </a:rPr>
              <a:t>Parque Principal</a:t>
            </a:r>
          </a:p>
          <a:p>
            <a:pPr marL="342900" indent="-342900" algn="just" fontAlgn="ctr">
              <a:buAutoNum type="arabicPeriod"/>
            </a:pPr>
            <a:r>
              <a:rPr lang="es-MX" sz="2400" dirty="0">
                <a:latin typeface="Arial" panose="020B0604020202020204" pitchFamily="34" charset="0"/>
              </a:rPr>
              <a:t>Casa Justicia Paris</a:t>
            </a:r>
          </a:p>
          <a:p>
            <a:pPr marL="342900" indent="-342900" algn="just" fontAlgn="ctr">
              <a:buAutoNum type="arabicPeriod"/>
            </a:pPr>
            <a:r>
              <a:rPr lang="es-MX" sz="2400" dirty="0">
                <a:latin typeface="Arial" panose="020B0604020202020204" pitchFamily="34" charset="0"/>
              </a:rPr>
              <a:t>Gran avenida y cerramiento San Félix</a:t>
            </a:r>
          </a:p>
          <a:p>
            <a:pPr marL="342900" indent="-342900" algn="just" fontAlgn="ctr">
              <a:buAutoNum type="arabicPeriod"/>
            </a:pPr>
            <a:r>
              <a:rPr lang="es-MX" sz="2400" dirty="0">
                <a:latin typeface="Arial" panose="020B0604020202020204" pitchFamily="34" charset="0"/>
              </a:rPr>
              <a:t>Urgencias </a:t>
            </a:r>
            <a:r>
              <a:rPr lang="es-MX" sz="2400" dirty="0" err="1">
                <a:latin typeface="Arial" panose="020B0604020202020204" pitchFamily="34" charset="0"/>
              </a:rPr>
              <a:t>Rosalpi</a:t>
            </a:r>
            <a:endParaRPr lang="es-MX" sz="2400" dirty="0">
              <a:latin typeface="Arial" panose="020B0604020202020204" pitchFamily="34" charset="0"/>
            </a:endParaRPr>
          </a:p>
          <a:p>
            <a:pPr marL="342900" indent="-342900" algn="just" fontAlgn="ctr">
              <a:buAutoNum type="arabicPeriod"/>
            </a:pPr>
            <a:r>
              <a:rPr lang="es-MX" sz="2400" dirty="0">
                <a:latin typeface="Arial" panose="020B0604020202020204" pitchFamily="34" charset="0"/>
              </a:rPr>
              <a:t>Construcción Patio Bonito</a:t>
            </a:r>
          </a:p>
          <a:p>
            <a:pPr marL="342900" indent="-342900" algn="just" fontAlgn="ctr">
              <a:buAutoNum type="arabicPeriod"/>
            </a:pPr>
            <a:r>
              <a:rPr lang="es-MX" sz="2400" dirty="0">
                <a:latin typeface="Arial" panose="020B0604020202020204" pitchFamily="34" charset="0"/>
              </a:rPr>
              <a:t>Intervención quebrada La García</a:t>
            </a:r>
          </a:p>
          <a:p>
            <a:pPr marL="342900" indent="-342900" algn="just" fontAlgn="ctr">
              <a:buAutoNum type="arabicPeriod"/>
            </a:pPr>
            <a:r>
              <a:rPr lang="es-MX" sz="2400" dirty="0">
                <a:latin typeface="Arial" panose="020B0604020202020204" pitchFamily="34" charset="0"/>
              </a:rPr>
              <a:t>Intervención de diferentes instituciones educativas</a:t>
            </a:r>
          </a:p>
          <a:p>
            <a:pPr marL="342900" indent="-342900" algn="just" fontAlgn="ctr">
              <a:buAutoNum type="arabicPeriod"/>
            </a:pPr>
            <a:endParaRPr lang="es-MX" sz="2400" dirty="0">
              <a:latin typeface="Arial" panose="020B0604020202020204" pitchFamily="34" charset="0"/>
            </a:endParaRPr>
          </a:p>
        </p:txBody>
      </p:sp>
    </p:spTree>
    <p:extLst>
      <p:ext uri="{BB962C8B-B14F-4D97-AF65-F5344CB8AC3E}">
        <p14:creationId xmlns:p14="http://schemas.microsoft.com/office/powerpoint/2010/main" val="2661168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477111" y="567360"/>
            <a:ext cx="10712598" cy="1015663"/>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4.2.1 Acceso de calidad a los servicios de agua potable y saneamiento básico, a través de la aplicación de esquemas diferenciales de prestación de estos servicios en zonas de difícil acceso, asegurando calidad y continuidad del servicio</a:t>
            </a:r>
            <a:endParaRPr lang="es-MX" sz="2000" b="1" dirty="0">
              <a:solidFill>
                <a:schemeClr val="bg1"/>
              </a:solidFill>
              <a:latin typeface="Arial" panose="020B0604020202020204" pitchFamily="34" charset="0"/>
            </a:endParaRPr>
          </a:p>
        </p:txBody>
      </p:sp>
      <p:sp>
        <p:nvSpPr>
          <p:cNvPr id="37" name="CuadroTexto 36"/>
          <p:cNvSpPr txBox="1"/>
          <p:nvPr/>
        </p:nvSpPr>
        <p:spPr>
          <a:xfrm>
            <a:off x="1088016" y="4786169"/>
            <a:ext cx="8624135" cy="923330"/>
          </a:xfrm>
          <a:prstGeom prst="rect">
            <a:avLst/>
          </a:prstGeom>
          <a:noFill/>
        </p:spPr>
        <p:txBody>
          <a:bodyPr wrap="square" rtlCol="0">
            <a:spAutoFit/>
          </a:bodyPr>
          <a:lstStyle/>
          <a:p>
            <a:pPr marL="285750" indent="-285750">
              <a:buFont typeface="Arial" panose="020B0604020202020204" pitchFamily="34" charset="0"/>
              <a:buChar char="•"/>
            </a:pPr>
            <a:r>
              <a:rPr lang="es-CO" dirty="0"/>
              <a:t>Etapa precontractual de diseño y construcción Acueducto </a:t>
            </a:r>
            <a:r>
              <a:rPr lang="es-CO" dirty="0" err="1"/>
              <a:t>veredal</a:t>
            </a:r>
            <a:r>
              <a:rPr lang="es-CO" dirty="0"/>
              <a:t> Patio Bonito</a:t>
            </a:r>
          </a:p>
          <a:p>
            <a:pPr marL="285750" indent="-285750">
              <a:buFont typeface="Arial" panose="020B0604020202020204" pitchFamily="34" charset="0"/>
              <a:buChar char="•"/>
            </a:pPr>
            <a:r>
              <a:rPr lang="es-CO" dirty="0"/>
              <a:t>Etapa precontractual ampliación del acueducto </a:t>
            </a:r>
            <a:r>
              <a:rPr lang="es-CO" dirty="0" err="1"/>
              <a:t>veredal</a:t>
            </a:r>
            <a:r>
              <a:rPr lang="es-CO" dirty="0"/>
              <a:t> la Unión </a:t>
            </a:r>
          </a:p>
          <a:p>
            <a:pPr marL="285750" indent="-285750">
              <a:buFont typeface="Arial" panose="020B0604020202020204" pitchFamily="34" charset="0"/>
              <a:buChar char="•"/>
            </a:pPr>
            <a:r>
              <a:rPr lang="es-CO" dirty="0"/>
              <a:t>Contratación de profesionales de apoyo.</a:t>
            </a:r>
          </a:p>
        </p:txBody>
      </p:sp>
      <p:graphicFrame>
        <p:nvGraphicFramePr>
          <p:cNvPr id="40" name="Tabla 39"/>
          <p:cNvGraphicFramePr>
            <a:graphicFrameLocks noGrp="1"/>
          </p:cNvGraphicFramePr>
          <p:nvPr>
            <p:extLst>
              <p:ext uri="{D42A27DB-BD31-4B8C-83A1-F6EECF244321}">
                <p14:modId xmlns:p14="http://schemas.microsoft.com/office/powerpoint/2010/main" val="1072665103"/>
              </p:ext>
            </p:extLst>
          </p:nvPr>
        </p:nvGraphicFramePr>
        <p:xfrm>
          <a:off x="498396" y="1606192"/>
          <a:ext cx="5019178" cy="2334895"/>
        </p:xfrm>
        <a:graphic>
          <a:graphicData uri="http://schemas.openxmlformats.org/drawingml/2006/table">
            <a:tbl>
              <a:tblPr firstRow="1" bandRow="1">
                <a:tableStyleId>{5C22544A-7EE6-4342-B048-85BDC9FD1C3A}</a:tableStyleId>
              </a:tblPr>
              <a:tblGrid>
                <a:gridCol w="5019178">
                  <a:extLst>
                    <a:ext uri="{9D8B030D-6E8A-4147-A177-3AD203B41FA5}">
                      <a16:colId xmlns:a16="http://schemas.microsoft.com/office/drawing/2014/main" val="20000"/>
                    </a:ext>
                  </a:extLst>
                </a:gridCol>
              </a:tblGrid>
              <a:tr h="2334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spc="-19" dirty="0">
                          <a:solidFill>
                            <a:srgbClr val="44536A"/>
                          </a:solidFill>
                          <a:latin typeface="+mn-lt"/>
                          <a:cs typeface="Calibri"/>
                        </a:rPr>
                        <a:t>Indicador </a:t>
                      </a:r>
                      <a:r>
                        <a:rPr lang="es-CO" sz="1600" b="1" spc="-19" dirty="0">
                          <a:solidFill>
                            <a:srgbClr val="44536A"/>
                          </a:solidFill>
                          <a:cs typeface="Calibri"/>
                        </a:rPr>
                        <a:t>de Producto</a:t>
                      </a:r>
                      <a:r>
                        <a:rPr lang="es-CO" sz="1600" b="1" spc="-19" dirty="0">
                          <a:solidFill>
                            <a:schemeClr val="accent1">
                              <a:lumMod val="75000"/>
                            </a:schemeClr>
                          </a:solidFill>
                          <a:cs typeface="Calibri"/>
                        </a:rPr>
                        <a:t>:  Viviendas rurales conectadas por primera vez a un sistema de acueducto </a:t>
                      </a:r>
                      <a:r>
                        <a:rPr lang="es-CO" sz="1600" b="1" spc="-19" dirty="0" err="1">
                          <a:solidFill>
                            <a:schemeClr val="accent1">
                              <a:lumMod val="75000"/>
                            </a:schemeClr>
                          </a:solidFill>
                          <a:cs typeface="Calibri"/>
                        </a:rPr>
                        <a:t>veredal</a:t>
                      </a:r>
                      <a:r>
                        <a:rPr lang="es-CO" sz="1600" b="1" spc="-19" dirty="0">
                          <a:solidFill>
                            <a:schemeClr val="accent1">
                              <a:lumMod val="75000"/>
                            </a:schemeClr>
                          </a:solidFill>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600" dirty="0">
                        <a:solidFill>
                          <a:schemeClr val="accent1">
                            <a:lumMod val="75000"/>
                          </a:schemeClr>
                        </a:solidFill>
                      </a:endParaRPr>
                    </a:p>
                    <a:p>
                      <a:r>
                        <a:rPr lang="es-CO" sz="1600" dirty="0">
                          <a:solidFill>
                            <a:schemeClr val="tx2"/>
                          </a:solidFill>
                        </a:rPr>
                        <a:t>Periodicidad del Indicador:</a:t>
                      </a:r>
                      <a:r>
                        <a:rPr lang="es-CO" sz="1600" baseline="0" dirty="0">
                          <a:solidFill>
                            <a:schemeClr val="tx2"/>
                          </a:solidFill>
                        </a:rPr>
                        <a:t> </a:t>
                      </a:r>
                      <a:r>
                        <a:rPr lang="es-CO" sz="1600" baseline="0" dirty="0">
                          <a:solidFill>
                            <a:srgbClr val="0070C0"/>
                          </a:solidFill>
                        </a:rPr>
                        <a:t>Semestral</a:t>
                      </a:r>
                    </a:p>
                    <a:p>
                      <a:r>
                        <a:rPr lang="es-CO" sz="1600" dirty="0">
                          <a:solidFill>
                            <a:schemeClr val="tx2"/>
                          </a:solidFill>
                        </a:rPr>
                        <a:t>Valor producto esperado al final del cuatrienio:</a:t>
                      </a:r>
                      <a:r>
                        <a:rPr lang="es-CO" sz="1600" baseline="0" dirty="0">
                          <a:solidFill>
                            <a:schemeClr val="tx2"/>
                          </a:solidFill>
                        </a:rPr>
                        <a:t> </a:t>
                      </a:r>
                      <a:r>
                        <a:rPr lang="es-CO" sz="1600" baseline="0" dirty="0">
                          <a:solidFill>
                            <a:schemeClr val="accent1">
                              <a:lumMod val="75000"/>
                            </a:schemeClr>
                          </a:solidFill>
                        </a:rPr>
                        <a:t>100</a:t>
                      </a:r>
                    </a:p>
                    <a:p>
                      <a:r>
                        <a:rPr lang="es-CO" sz="1600" dirty="0">
                          <a:solidFill>
                            <a:schemeClr val="tx2"/>
                          </a:solidFill>
                        </a:rPr>
                        <a:t>Valor producto esperado al final de la vigencia 2020:</a:t>
                      </a:r>
                      <a:r>
                        <a:rPr lang="es-CO" sz="1600" baseline="0" dirty="0">
                          <a:solidFill>
                            <a:schemeClr val="tx2"/>
                          </a:solidFill>
                        </a:rPr>
                        <a:t> </a:t>
                      </a:r>
                      <a:r>
                        <a:rPr lang="es-CO" sz="1600" baseline="0" dirty="0">
                          <a:solidFill>
                            <a:schemeClr val="accent1">
                              <a:lumMod val="75000"/>
                            </a:schemeClr>
                          </a:solidFill>
                        </a:rPr>
                        <a:t>0</a:t>
                      </a:r>
                      <a:endParaRPr lang="es-CO" sz="16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2"/>
                          </a:solidFill>
                          <a:latin typeface="+mn-lt"/>
                          <a:ea typeface="+mn-ea"/>
                          <a:cs typeface="+mn-cs"/>
                        </a:rPr>
                        <a:t>Valor ejecutado</a:t>
                      </a:r>
                      <a:r>
                        <a:rPr lang="es-CO" sz="1600" b="1" kern="1200" baseline="0" dirty="0">
                          <a:solidFill>
                            <a:schemeClr val="tx2"/>
                          </a:solidFill>
                          <a:latin typeface="+mn-lt"/>
                          <a:ea typeface="+mn-ea"/>
                          <a:cs typeface="+mn-cs"/>
                        </a:rPr>
                        <a:t> vigencia </a:t>
                      </a:r>
                      <a:r>
                        <a:rPr lang="es-CO" sz="1600" b="1" kern="1200" dirty="0">
                          <a:solidFill>
                            <a:schemeClr val="tx2"/>
                          </a:solidFill>
                          <a:latin typeface="+mn-lt"/>
                          <a:ea typeface="+mn-ea"/>
                          <a:cs typeface="+mn-cs"/>
                        </a:rPr>
                        <a:t> 2020: </a:t>
                      </a:r>
                      <a:r>
                        <a:rPr lang="es-CO" sz="1600" b="1" kern="1200" dirty="0">
                          <a:solidFill>
                            <a:schemeClr val="accent1">
                              <a:lumMod val="75000"/>
                            </a:schemeClr>
                          </a:solidFill>
                          <a:latin typeface="+mn-lt"/>
                          <a:ea typeface="+mn-ea"/>
                          <a:cs typeface="+mn-cs"/>
                        </a:rPr>
                        <a:t>0</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1" name="Tabla 40"/>
          <p:cNvGraphicFramePr>
            <a:graphicFrameLocks noGrp="1"/>
          </p:cNvGraphicFramePr>
          <p:nvPr>
            <p:extLst>
              <p:ext uri="{D42A27DB-BD31-4B8C-83A1-F6EECF244321}">
                <p14:modId xmlns:p14="http://schemas.microsoft.com/office/powerpoint/2010/main" val="3489838373"/>
              </p:ext>
            </p:extLst>
          </p:nvPr>
        </p:nvGraphicFramePr>
        <p:xfrm>
          <a:off x="5752725" y="1672094"/>
          <a:ext cx="6113693" cy="2362420"/>
        </p:xfrm>
        <a:graphic>
          <a:graphicData uri="http://schemas.openxmlformats.org/drawingml/2006/table">
            <a:tbl>
              <a:tblPr>
                <a:tableStyleId>{5C22544A-7EE6-4342-B048-85BDC9FD1C3A}</a:tableStyleId>
              </a:tblPr>
              <a:tblGrid>
                <a:gridCol w="1961476">
                  <a:extLst>
                    <a:ext uri="{9D8B030D-6E8A-4147-A177-3AD203B41FA5}">
                      <a16:colId xmlns:a16="http://schemas.microsoft.com/office/drawing/2014/main" val="3688020916"/>
                    </a:ext>
                  </a:extLst>
                </a:gridCol>
                <a:gridCol w="2241194">
                  <a:extLst>
                    <a:ext uri="{9D8B030D-6E8A-4147-A177-3AD203B41FA5}">
                      <a16:colId xmlns:a16="http://schemas.microsoft.com/office/drawing/2014/main" val="286929452"/>
                    </a:ext>
                  </a:extLst>
                </a:gridCol>
                <a:gridCol w="1911023">
                  <a:extLst>
                    <a:ext uri="{9D8B030D-6E8A-4147-A177-3AD203B41FA5}">
                      <a16:colId xmlns:a16="http://schemas.microsoft.com/office/drawing/2014/main" val="3707762219"/>
                    </a:ext>
                  </a:extLst>
                </a:gridCol>
              </a:tblGrid>
              <a:tr h="655540">
                <a:tc>
                  <a:txBody>
                    <a:bodyPr/>
                    <a:lstStyle/>
                    <a:p>
                      <a:pPr lvl="0" algn="l" fontAlgn="ctr"/>
                      <a:r>
                        <a:rPr lang="en-US" sz="1400" b="1" u="none" strike="noStrike" dirty="0">
                          <a:effectLst/>
                        </a:rPr>
                        <a:t>FUENTE PRINCIPAL</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PROYECTADO</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TOTAL  EJECUTADO</a:t>
                      </a:r>
                      <a:endParaRPr lang="en-US" sz="1400" b="1" i="0" u="none" strike="noStrike" dirty="0">
                        <a:solidFill>
                          <a:srgbClr val="FFFFFF"/>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3980858755"/>
                  </a:ext>
                </a:extLst>
              </a:tr>
              <a:tr h="1092565">
                <a:tc>
                  <a:txBody>
                    <a:bodyPr/>
                    <a:lstStyle/>
                    <a:p>
                      <a:r>
                        <a:rPr lang="es-CO" sz="1400" dirty="0">
                          <a:solidFill>
                            <a:schemeClr val="tx1"/>
                          </a:solidFill>
                        </a:rPr>
                        <a:t>RP</a:t>
                      </a:r>
                      <a:r>
                        <a:rPr lang="es-CO" sz="1400" baseline="0" dirty="0">
                          <a:solidFill>
                            <a:schemeClr val="tx1"/>
                          </a:solidFill>
                        </a:rPr>
                        <a:t> ACUEDUCTO INTERVENTORIA, DISEÑO, CONSTRUCCIÓN Y MANTENIMIENTO DE ACUEDUCTOS VEREDALES.</a:t>
                      </a:r>
                    </a:p>
                    <a:p>
                      <a:r>
                        <a:rPr lang="es-CO" sz="1400" baseline="0" dirty="0">
                          <a:solidFill>
                            <a:schemeClr val="tx1"/>
                          </a:solidFill>
                        </a:rPr>
                        <a:t>RP ACUEDUCTO CAPTACIÓN</a:t>
                      </a:r>
                      <a:endParaRPr lang="es-CO" sz="1400" dirty="0">
                        <a:solidFill>
                          <a:schemeClr val="tx1"/>
                        </a:solidFill>
                      </a:endParaRPr>
                    </a:p>
                  </a:txBody>
                  <a:tcPr marL="108000" marR="0" marT="0" marB="0" anchor="ctr"/>
                </a:tc>
                <a:tc>
                  <a:txBody>
                    <a:bodyPr/>
                    <a:lstStyle/>
                    <a:p>
                      <a:pPr lvl="0" algn="l" fontAlgn="ctr"/>
                      <a:r>
                        <a:rPr lang="en-US" sz="1400" b="0" i="0" u="none" strike="noStrike" dirty="0">
                          <a:solidFill>
                            <a:schemeClr val="tx1"/>
                          </a:solidFill>
                          <a:effectLst/>
                          <a:latin typeface="Arial" panose="020B0604020202020204" pitchFamily="34" charset="0"/>
                        </a:rPr>
                        <a:t>$34.827.665</a:t>
                      </a:r>
                    </a:p>
                  </a:txBody>
                  <a:tcPr marL="108000" marR="0" marT="0" marB="0" anchor="ctr"/>
                </a:tc>
                <a:tc>
                  <a:txBody>
                    <a:bodyPr/>
                    <a:lstStyle/>
                    <a:p>
                      <a:pPr lvl="0" algn="l" fontAlgn="ctr"/>
                      <a:r>
                        <a:rPr lang="en-US" sz="1400" b="0" i="0" u="none" strike="noStrike" dirty="0">
                          <a:solidFill>
                            <a:schemeClr val="tx1"/>
                          </a:solidFill>
                          <a:effectLst/>
                          <a:latin typeface="Arial" panose="020B0604020202020204" pitchFamily="34" charset="0"/>
                        </a:rPr>
                        <a:t>$34.827.665</a:t>
                      </a:r>
                    </a:p>
                  </a:txBody>
                  <a:tcPr marL="108000" marR="0" marT="0" marB="0" anchor="ctr"/>
                </a:tc>
                <a:extLst>
                  <a:ext uri="{0D108BD9-81ED-4DB2-BD59-A6C34878D82A}">
                    <a16:rowId xmlns:a16="http://schemas.microsoft.com/office/drawing/2014/main" val="442603286"/>
                  </a:ext>
                </a:extLst>
              </a:tr>
            </a:tbl>
          </a:graphicData>
        </a:graphic>
      </p:graphicFrame>
      <p:sp>
        <p:nvSpPr>
          <p:cNvPr id="42" name="Rectángulo 41"/>
          <p:cNvSpPr/>
          <p:nvPr/>
        </p:nvSpPr>
        <p:spPr>
          <a:xfrm>
            <a:off x="2906054" y="4293025"/>
            <a:ext cx="6806097" cy="369332"/>
          </a:xfrm>
          <a:prstGeom prst="rect">
            <a:avLst/>
          </a:prstGeom>
        </p:spPr>
        <p:txBody>
          <a:bodyPr wrap="square">
            <a:spAutoFit/>
          </a:bodyPr>
          <a:lstStyle/>
          <a:p>
            <a:pPr lvl="1" fontAlgn="ctr"/>
            <a:r>
              <a:rPr lang="en-US" b="1" dirty="0">
                <a:solidFill>
                  <a:srgbClr val="000000"/>
                </a:solidFill>
                <a:latin typeface="Arial" panose="020B0604020202020204" pitchFamily="34" charset="0"/>
              </a:rPr>
              <a:t>ACTIVIDADES PARA LA VIGENCIA  2020</a:t>
            </a:r>
          </a:p>
        </p:txBody>
      </p:sp>
    </p:spTree>
    <p:extLst>
      <p:ext uri="{BB962C8B-B14F-4D97-AF65-F5344CB8AC3E}">
        <p14:creationId xmlns:p14="http://schemas.microsoft.com/office/powerpoint/2010/main" val="1548676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8">
            <a:extLst>
              <a:ext uri="{FF2B5EF4-FFF2-40B4-BE49-F238E27FC236}">
                <a16:creationId xmlns:a16="http://schemas.microsoft.com/office/drawing/2014/main" id="{9D38568F-3C0F-46CE-9DEB-4B6A74C80EE6}"/>
              </a:ext>
            </a:extLst>
          </p:cNvPr>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7" name="Rectángulo: esquinas redondeadas 11">
            <a:extLst>
              <a:ext uri="{FF2B5EF4-FFF2-40B4-BE49-F238E27FC236}">
                <a16:creationId xmlns:a16="http://schemas.microsoft.com/office/drawing/2014/main" id="{9B57E5A6-03D2-4098-A809-7D3D7567DCDF}"/>
              </a:ext>
            </a:extLst>
          </p:cNvPr>
          <p:cNvSpPr/>
          <p:nvPr/>
        </p:nvSpPr>
        <p:spPr>
          <a:xfrm>
            <a:off x="1869121" y="684475"/>
            <a:ext cx="8453758" cy="852778"/>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AMPLIACIÓN DE ACUEDUCTO VEREDAL LA UNIÓN</a:t>
            </a:r>
          </a:p>
        </p:txBody>
      </p:sp>
      <p:sp>
        <p:nvSpPr>
          <p:cNvPr id="11" name="Rectángulo: esquinas redondeadas 11">
            <a:extLst>
              <a:ext uri="{FF2B5EF4-FFF2-40B4-BE49-F238E27FC236}">
                <a16:creationId xmlns:a16="http://schemas.microsoft.com/office/drawing/2014/main" id="{0D05F021-D7E5-4BDB-8A35-FCC2F611769C}"/>
              </a:ext>
            </a:extLst>
          </p:cNvPr>
          <p:cNvSpPr/>
          <p:nvPr/>
        </p:nvSpPr>
        <p:spPr>
          <a:xfrm>
            <a:off x="2360488" y="6171537"/>
            <a:ext cx="7471024" cy="523461"/>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COSTO TOTAL DEL PROYECTO: $ 2.127.202.066 </a:t>
            </a:r>
          </a:p>
        </p:txBody>
      </p:sp>
      <p:pic>
        <p:nvPicPr>
          <p:cNvPr id="13" name="Imagen 12">
            <a:extLst>
              <a:ext uri="{FF2B5EF4-FFF2-40B4-BE49-F238E27FC236}">
                <a16:creationId xmlns:a16="http://schemas.microsoft.com/office/drawing/2014/main" id="{2EB5163A-5306-4872-9F27-397FCDC0B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125" y="1911024"/>
            <a:ext cx="9497750" cy="3886742"/>
          </a:xfrm>
          <a:prstGeom prst="rect">
            <a:avLst/>
          </a:prstGeom>
          <a:ln>
            <a:noFill/>
          </a:ln>
          <a:effectLst>
            <a:softEdge rad="112500"/>
          </a:effectLst>
        </p:spPr>
      </p:pic>
    </p:spTree>
    <p:extLst>
      <p:ext uri="{BB962C8B-B14F-4D97-AF65-F5344CB8AC3E}">
        <p14:creationId xmlns:p14="http://schemas.microsoft.com/office/powerpoint/2010/main" val="3552763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477111" y="567360"/>
            <a:ext cx="10712598" cy="1015663"/>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4.2.1 Acceso de calidad a los servicios de agua potable y saneamiento básico, a través de la aplicación de esquemas diferenciales de prestación de estos servicios en zonas de difícil acceso, asegurando calidad y continuidad del servicio</a:t>
            </a:r>
            <a:endParaRPr lang="es-MX" sz="2000" b="1" dirty="0">
              <a:solidFill>
                <a:schemeClr val="bg1"/>
              </a:solidFill>
              <a:latin typeface="Arial" panose="020B0604020202020204" pitchFamily="34" charset="0"/>
            </a:endParaRPr>
          </a:p>
        </p:txBody>
      </p:sp>
      <p:sp>
        <p:nvSpPr>
          <p:cNvPr id="37" name="CuadroTexto 36"/>
          <p:cNvSpPr txBox="1"/>
          <p:nvPr/>
        </p:nvSpPr>
        <p:spPr>
          <a:xfrm>
            <a:off x="616031" y="5014630"/>
            <a:ext cx="8066377" cy="1569660"/>
          </a:xfrm>
          <a:prstGeom prst="rect">
            <a:avLst/>
          </a:prstGeom>
          <a:noFill/>
        </p:spPr>
        <p:txBody>
          <a:bodyPr wrap="square" rtlCol="0">
            <a:spAutoFit/>
          </a:bodyPr>
          <a:lstStyle/>
          <a:p>
            <a:pPr marL="285750" indent="-285750">
              <a:buFont typeface="Arial" panose="020B0604020202020204" pitchFamily="34" charset="0"/>
              <a:buChar char="•"/>
            </a:pPr>
            <a:r>
              <a:rPr lang="es-CO" sz="1600" dirty="0"/>
              <a:t>Firma del Convenio N°040-2008COV 69 de 2020 Municipio de Bello - CORANTIOQUIA  y firma del contrato de ejecución, a través del cual se instalarán 55 pozos sépticos en la zona rural y la siembra de 327 árboles que hacen parte de la estrategia BIO+ de </a:t>
            </a:r>
            <a:r>
              <a:rPr lang="es-CO" sz="1600" dirty="0" err="1"/>
              <a:t>Corantioquia</a:t>
            </a:r>
            <a:r>
              <a:rPr lang="es-CO" sz="1600" dirty="0"/>
              <a:t>.</a:t>
            </a:r>
          </a:p>
          <a:p>
            <a:pPr marL="285750" indent="-285750">
              <a:buFont typeface="Arial" panose="020B0604020202020204" pitchFamily="34" charset="0"/>
              <a:buChar char="•"/>
            </a:pPr>
            <a:endParaRPr lang="es-CO" sz="1600" dirty="0"/>
          </a:p>
          <a:p>
            <a:pPr marL="285750" indent="-285750">
              <a:buFont typeface="Arial" panose="020B0604020202020204" pitchFamily="34" charset="0"/>
              <a:buChar char="•"/>
            </a:pPr>
            <a:r>
              <a:rPr lang="es-CO" sz="1600" dirty="0"/>
              <a:t>Se viene realizando la modificación del BPIN para poder realizar los estudios y diseños para los sistemas de alcantarillado y de las PTAR.</a:t>
            </a:r>
          </a:p>
        </p:txBody>
      </p:sp>
      <p:graphicFrame>
        <p:nvGraphicFramePr>
          <p:cNvPr id="40" name="Tabla 39"/>
          <p:cNvGraphicFramePr>
            <a:graphicFrameLocks noGrp="1"/>
          </p:cNvGraphicFramePr>
          <p:nvPr/>
        </p:nvGraphicFramePr>
        <p:xfrm>
          <a:off x="498395" y="1699708"/>
          <a:ext cx="5658605" cy="1838260"/>
        </p:xfrm>
        <a:graphic>
          <a:graphicData uri="http://schemas.openxmlformats.org/drawingml/2006/table">
            <a:tbl>
              <a:tblPr firstRow="1" bandRow="1">
                <a:tableStyleId>{5C22544A-7EE6-4342-B048-85BDC9FD1C3A}</a:tableStyleId>
              </a:tblPr>
              <a:tblGrid>
                <a:gridCol w="5658605">
                  <a:extLst>
                    <a:ext uri="{9D8B030D-6E8A-4147-A177-3AD203B41FA5}">
                      <a16:colId xmlns:a16="http://schemas.microsoft.com/office/drawing/2014/main" val="20000"/>
                    </a:ext>
                  </a:extLst>
                </a:gridCol>
              </a:tblGrid>
              <a:tr h="1838260">
                <a:tc>
                  <a:txBody>
                    <a:bodyPr/>
                    <a:lstStyle/>
                    <a:p>
                      <a:pPr marL="91038">
                        <a:lnSpc>
                          <a:spcPct val="101725"/>
                        </a:lnSpc>
                        <a:spcBef>
                          <a:spcPts val="339"/>
                        </a:spcBef>
                      </a:pPr>
                      <a:r>
                        <a:rPr lang="es-CO" sz="1600" b="1" spc="-19" dirty="0">
                          <a:solidFill>
                            <a:srgbClr val="44536A"/>
                          </a:solidFill>
                          <a:latin typeface="+mn-lt"/>
                          <a:cs typeface="Calibri"/>
                        </a:rPr>
                        <a:t>Indicador </a:t>
                      </a:r>
                      <a:r>
                        <a:rPr lang="es-CO" sz="1600" b="1" spc="-19" dirty="0">
                          <a:solidFill>
                            <a:srgbClr val="44536A"/>
                          </a:solidFill>
                          <a:cs typeface="Calibri"/>
                        </a:rPr>
                        <a:t>de Producto</a:t>
                      </a:r>
                      <a:r>
                        <a:rPr lang="es-CO" sz="1600" b="1" spc="-19" dirty="0">
                          <a:solidFill>
                            <a:schemeClr val="accent1">
                              <a:lumMod val="75000"/>
                            </a:schemeClr>
                          </a:solidFill>
                          <a:cs typeface="Calibri"/>
                        </a:rPr>
                        <a:t>:  Viviendas rurales conectadas por primera vez a un sistema apropiado de disposición de aguas residuales.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600" dirty="0">
                        <a:solidFill>
                          <a:schemeClr val="accent1">
                            <a:lumMod val="75000"/>
                          </a:schemeClr>
                        </a:solidFill>
                      </a:endParaRPr>
                    </a:p>
                    <a:p>
                      <a:r>
                        <a:rPr lang="es-CO" sz="1600" dirty="0">
                          <a:solidFill>
                            <a:schemeClr val="tx2"/>
                          </a:solidFill>
                        </a:rPr>
                        <a:t>Periodicidad del Indicador:</a:t>
                      </a:r>
                      <a:r>
                        <a:rPr lang="es-CO" sz="1600" baseline="0" dirty="0">
                          <a:solidFill>
                            <a:schemeClr val="tx2"/>
                          </a:solidFill>
                        </a:rPr>
                        <a:t> </a:t>
                      </a:r>
                      <a:r>
                        <a:rPr lang="es-CO" sz="1600" baseline="0" dirty="0">
                          <a:solidFill>
                            <a:srgbClr val="0070C0"/>
                          </a:solidFill>
                        </a:rPr>
                        <a:t>Semestral</a:t>
                      </a:r>
                    </a:p>
                    <a:p>
                      <a:r>
                        <a:rPr lang="es-CO" sz="1600" dirty="0">
                          <a:solidFill>
                            <a:schemeClr val="tx2"/>
                          </a:solidFill>
                        </a:rPr>
                        <a:t>Valor producto esperado al final del cuatrienio:</a:t>
                      </a:r>
                      <a:r>
                        <a:rPr lang="es-CO" sz="1600" baseline="0" dirty="0">
                          <a:solidFill>
                            <a:schemeClr val="tx2"/>
                          </a:solidFill>
                        </a:rPr>
                        <a:t> </a:t>
                      </a:r>
                      <a:r>
                        <a:rPr lang="es-CO" sz="1600" baseline="0" dirty="0">
                          <a:solidFill>
                            <a:schemeClr val="accent1">
                              <a:lumMod val="75000"/>
                            </a:schemeClr>
                          </a:solidFill>
                        </a:rPr>
                        <a:t>100</a:t>
                      </a:r>
                    </a:p>
                    <a:p>
                      <a:r>
                        <a:rPr lang="es-CO" sz="1600" dirty="0">
                          <a:solidFill>
                            <a:schemeClr val="tx2"/>
                          </a:solidFill>
                        </a:rPr>
                        <a:t>Valor producto esperado al final de la vigencia 2020:</a:t>
                      </a:r>
                      <a:r>
                        <a:rPr lang="es-CO" sz="1600" baseline="0" dirty="0">
                          <a:solidFill>
                            <a:schemeClr val="tx2"/>
                          </a:solidFill>
                        </a:rPr>
                        <a:t> </a:t>
                      </a:r>
                      <a:r>
                        <a:rPr lang="es-CO" sz="1600" baseline="0" dirty="0">
                          <a:solidFill>
                            <a:schemeClr val="accent1">
                              <a:lumMod val="75000"/>
                            </a:schemeClr>
                          </a:solidFill>
                        </a:rPr>
                        <a:t>0</a:t>
                      </a:r>
                      <a:endParaRPr lang="es-CO" sz="16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2"/>
                          </a:solidFill>
                          <a:latin typeface="+mn-lt"/>
                          <a:ea typeface="+mn-ea"/>
                          <a:cs typeface="+mn-cs"/>
                        </a:rPr>
                        <a:t>Valor ejecutado</a:t>
                      </a:r>
                      <a:r>
                        <a:rPr lang="es-CO" sz="1600" b="1" kern="1200" baseline="0" dirty="0">
                          <a:solidFill>
                            <a:schemeClr val="tx2"/>
                          </a:solidFill>
                          <a:latin typeface="+mn-lt"/>
                          <a:ea typeface="+mn-ea"/>
                          <a:cs typeface="+mn-cs"/>
                        </a:rPr>
                        <a:t> vigencia </a:t>
                      </a:r>
                      <a:r>
                        <a:rPr lang="es-CO" sz="1600" b="1" kern="1200" dirty="0">
                          <a:solidFill>
                            <a:schemeClr val="tx2"/>
                          </a:solidFill>
                          <a:latin typeface="+mn-lt"/>
                          <a:ea typeface="+mn-ea"/>
                          <a:cs typeface="+mn-cs"/>
                        </a:rPr>
                        <a:t> 2020: </a:t>
                      </a:r>
                      <a:r>
                        <a:rPr lang="es-CO" sz="1600" b="1" kern="1200" dirty="0">
                          <a:solidFill>
                            <a:schemeClr val="accent1">
                              <a:lumMod val="75000"/>
                            </a:schemeClr>
                          </a:solidFill>
                          <a:latin typeface="+mn-lt"/>
                          <a:ea typeface="+mn-ea"/>
                          <a:cs typeface="+mn-cs"/>
                        </a:rPr>
                        <a:t>0</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1" name="Tabla 40"/>
          <p:cNvGraphicFramePr>
            <a:graphicFrameLocks noGrp="1"/>
          </p:cNvGraphicFramePr>
          <p:nvPr>
            <p:extLst>
              <p:ext uri="{D42A27DB-BD31-4B8C-83A1-F6EECF244321}">
                <p14:modId xmlns:p14="http://schemas.microsoft.com/office/powerpoint/2010/main" val="2817908620"/>
              </p:ext>
            </p:extLst>
          </p:nvPr>
        </p:nvGraphicFramePr>
        <p:xfrm>
          <a:off x="6348845" y="1579895"/>
          <a:ext cx="5204885" cy="3117026"/>
        </p:xfrm>
        <a:graphic>
          <a:graphicData uri="http://schemas.openxmlformats.org/drawingml/2006/table">
            <a:tbl>
              <a:tblPr>
                <a:tableStyleId>{5C22544A-7EE6-4342-B048-85BDC9FD1C3A}</a:tableStyleId>
              </a:tblPr>
              <a:tblGrid>
                <a:gridCol w="1669900">
                  <a:extLst>
                    <a:ext uri="{9D8B030D-6E8A-4147-A177-3AD203B41FA5}">
                      <a16:colId xmlns:a16="http://schemas.microsoft.com/office/drawing/2014/main" val="3688020916"/>
                    </a:ext>
                  </a:extLst>
                </a:gridCol>
                <a:gridCol w="1908039">
                  <a:extLst>
                    <a:ext uri="{9D8B030D-6E8A-4147-A177-3AD203B41FA5}">
                      <a16:colId xmlns:a16="http://schemas.microsoft.com/office/drawing/2014/main" val="286929452"/>
                    </a:ext>
                  </a:extLst>
                </a:gridCol>
                <a:gridCol w="1626946">
                  <a:extLst>
                    <a:ext uri="{9D8B030D-6E8A-4147-A177-3AD203B41FA5}">
                      <a16:colId xmlns:a16="http://schemas.microsoft.com/office/drawing/2014/main" val="3707762219"/>
                    </a:ext>
                  </a:extLst>
                </a:gridCol>
              </a:tblGrid>
              <a:tr h="770066">
                <a:tc>
                  <a:txBody>
                    <a:bodyPr/>
                    <a:lstStyle/>
                    <a:p>
                      <a:pPr lvl="0" algn="l" fontAlgn="ctr"/>
                      <a:r>
                        <a:rPr lang="en-US" sz="1400" b="1" u="none" strike="noStrike" dirty="0">
                          <a:effectLst/>
                        </a:rPr>
                        <a:t>FUENTE PRINCIPAL</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PROYECTADO</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TOTAL  EJECUTADO</a:t>
                      </a:r>
                      <a:endParaRPr lang="en-US" sz="1400" b="1" i="0" u="none" strike="noStrike" dirty="0">
                        <a:solidFill>
                          <a:srgbClr val="FFFFFF"/>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3980858755"/>
                  </a:ext>
                </a:extLst>
              </a:tr>
              <a:tr h="1754446">
                <a:tc>
                  <a:txBody>
                    <a:bodyPr/>
                    <a:lstStyle/>
                    <a:p>
                      <a:r>
                        <a:rPr lang="es-CO" sz="1400" dirty="0">
                          <a:solidFill>
                            <a:schemeClr val="tx1"/>
                          </a:solidFill>
                        </a:rPr>
                        <a:t>RP ALCANTARILLADO, DISEÑO, CONSTRUCCION Y MANTENIMIENTO DE SISTEMAS DE TRATAMIENTO DE AGUAS RESIDUALES</a:t>
                      </a:r>
                    </a:p>
                    <a:p>
                      <a:endParaRPr lang="es-CO" sz="1400" dirty="0">
                        <a:solidFill>
                          <a:schemeClr val="tx1"/>
                        </a:solidFill>
                      </a:endParaRPr>
                    </a:p>
                    <a:p>
                      <a:endParaRPr lang="es-CO" sz="1400" dirty="0">
                        <a:solidFill>
                          <a:schemeClr val="tx1"/>
                        </a:solidFill>
                      </a:endParaRPr>
                    </a:p>
                    <a:p>
                      <a:endParaRPr lang="es-CO" sz="1400" dirty="0">
                        <a:solidFill>
                          <a:schemeClr val="tx1"/>
                        </a:solidFill>
                      </a:endParaRPr>
                    </a:p>
                    <a:p>
                      <a:r>
                        <a:rPr lang="es-CO" sz="1400" dirty="0">
                          <a:solidFill>
                            <a:schemeClr val="tx1"/>
                          </a:solidFill>
                        </a:rPr>
                        <a:t>RB</a:t>
                      </a:r>
                      <a:r>
                        <a:rPr lang="es-CO" sz="1400" baseline="0" dirty="0">
                          <a:solidFill>
                            <a:schemeClr val="tx1"/>
                          </a:solidFill>
                        </a:rPr>
                        <a:t> APSB</a:t>
                      </a:r>
                      <a:endParaRPr lang="es-CO" sz="1400" dirty="0">
                        <a:solidFill>
                          <a:schemeClr val="tx1"/>
                        </a:solidFill>
                      </a:endParaRPr>
                    </a:p>
                  </a:txBody>
                  <a:tcPr marL="108000" marR="0" marT="0" marB="0" anchor="ctr"/>
                </a:tc>
                <a:tc>
                  <a:txBody>
                    <a:bodyPr/>
                    <a:lstStyle/>
                    <a:p>
                      <a:pPr lvl="0" algn="l" fontAlgn="ctr"/>
                      <a:r>
                        <a:rPr lang="en-US" sz="1400" b="0" i="0" u="none" strike="noStrike" dirty="0">
                          <a:solidFill>
                            <a:schemeClr val="tx1"/>
                          </a:solidFill>
                          <a:effectLst/>
                          <a:latin typeface="Arial" panose="020B0604020202020204" pitchFamily="34" charset="0"/>
                        </a:rPr>
                        <a:t>$29.427.665</a:t>
                      </a: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r>
                        <a:rPr lang="en-US" sz="1400" b="0" i="0" u="none" strike="noStrike" dirty="0">
                          <a:solidFill>
                            <a:schemeClr val="tx1"/>
                          </a:solidFill>
                          <a:effectLst/>
                          <a:latin typeface="Arial" panose="020B0604020202020204" pitchFamily="34" charset="0"/>
                        </a:rPr>
                        <a:t>$65.579.794</a:t>
                      </a:r>
                    </a:p>
                  </a:txBody>
                  <a:tcPr marL="108000" marR="0" marT="0" marB="0" anchor="ctr"/>
                </a:tc>
                <a:tc>
                  <a:txBody>
                    <a:bodyPr/>
                    <a:lstStyle/>
                    <a:p>
                      <a:pPr lvl="0" algn="l" fontAlgn="ctr"/>
                      <a:r>
                        <a:rPr lang="en-US" sz="1400" b="0" i="0" u="none" strike="noStrike" dirty="0">
                          <a:solidFill>
                            <a:schemeClr val="tx1"/>
                          </a:solidFill>
                          <a:effectLst/>
                          <a:latin typeface="Arial" panose="020B0604020202020204" pitchFamily="34" charset="0"/>
                        </a:rPr>
                        <a:t>$29.427.665</a:t>
                      </a: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endParaRPr lang="en-US" sz="1400" b="0" i="0" u="none" strike="noStrike" dirty="0">
                        <a:solidFill>
                          <a:schemeClr val="tx1"/>
                        </a:solidFill>
                        <a:effectLst/>
                        <a:latin typeface="Arial" panose="020B0604020202020204" pitchFamily="34" charset="0"/>
                      </a:endParaRPr>
                    </a:p>
                    <a:p>
                      <a:pPr lvl="0" algn="l" fontAlgn="ctr"/>
                      <a:r>
                        <a:rPr lang="en-US" sz="1400" b="0" i="0" u="none" strike="noStrike" dirty="0">
                          <a:solidFill>
                            <a:schemeClr val="tx1"/>
                          </a:solidFill>
                          <a:effectLst/>
                          <a:latin typeface="Arial" panose="020B0604020202020204" pitchFamily="34" charset="0"/>
                        </a:rPr>
                        <a:t>$65.579.794</a:t>
                      </a:r>
                    </a:p>
                  </a:txBody>
                  <a:tcPr marL="108000" marR="0" marT="0" marB="0" anchor="ctr"/>
                </a:tc>
                <a:extLst>
                  <a:ext uri="{0D108BD9-81ED-4DB2-BD59-A6C34878D82A}">
                    <a16:rowId xmlns:a16="http://schemas.microsoft.com/office/drawing/2014/main" val="442603286"/>
                  </a:ext>
                </a:extLst>
              </a:tr>
            </a:tbl>
          </a:graphicData>
        </a:graphic>
      </p:graphicFrame>
      <p:sp>
        <p:nvSpPr>
          <p:cNvPr id="42" name="Rectángulo 41"/>
          <p:cNvSpPr/>
          <p:nvPr/>
        </p:nvSpPr>
        <p:spPr>
          <a:xfrm>
            <a:off x="342164" y="4587171"/>
            <a:ext cx="6806097" cy="369332"/>
          </a:xfrm>
          <a:prstGeom prst="rect">
            <a:avLst/>
          </a:prstGeom>
        </p:spPr>
        <p:txBody>
          <a:bodyPr wrap="square">
            <a:spAutoFit/>
          </a:bodyPr>
          <a:lstStyle/>
          <a:p>
            <a:pPr lvl="1" fontAlgn="ctr"/>
            <a:r>
              <a:rPr lang="en-US" b="1" dirty="0">
                <a:solidFill>
                  <a:srgbClr val="000000"/>
                </a:solidFill>
                <a:latin typeface="Arial" panose="020B0604020202020204" pitchFamily="34" charset="0"/>
              </a:rPr>
              <a:t>ACTIVIDADES PARA LA VIGENCIA  2020</a:t>
            </a:r>
          </a:p>
        </p:txBody>
      </p:sp>
    </p:spTree>
    <p:extLst>
      <p:ext uri="{BB962C8B-B14F-4D97-AF65-F5344CB8AC3E}">
        <p14:creationId xmlns:p14="http://schemas.microsoft.com/office/powerpoint/2010/main" val="516536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0" y="480015"/>
            <a:ext cx="12213581" cy="1122632"/>
          </a:xfrm>
          <a:prstGeom prst="rect">
            <a:avLst/>
          </a:prstGeom>
          <a:solidFill>
            <a:srgbClr val="00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n 3">
            <a:extLst>
              <a:ext uri="{FF2B5EF4-FFF2-40B4-BE49-F238E27FC236}">
                <a16:creationId xmlns:a16="http://schemas.microsoft.com/office/drawing/2014/main" id="{D8DE91C2-16AA-4D5A-8136-F3E91ED6E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ítulo 2">
            <a:extLst>
              <a:ext uri="{FF2B5EF4-FFF2-40B4-BE49-F238E27FC236}">
                <a16:creationId xmlns:a16="http://schemas.microsoft.com/office/drawing/2014/main"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5B9BD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s-CO" sz="2000" b="1" i="0" u="none" strike="noStrike" kern="1200" cap="none" spc="0" normalizeH="0" baseline="0" noProof="0" dirty="0" err="1">
                <a:ln>
                  <a:noFill/>
                </a:ln>
                <a:solidFill>
                  <a:srgbClr val="5B9BD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JuntosPodemos</a:t>
            </a:r>
            <a:endParaRPr kumimoji="0" lang="es-CO" sz="2000" b="1" i="0" u="none" strike="noStrike" kern="1200" cap="none" spc="0" normalizeH="0" baseline="0" noProof="0" dirty="0">
              <a:ln>
                <a:noFill/>
              </a:ln>
              <a:solidFill>
                <a:srgbClr val="5B9BD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ángulo 6"/>
          <p:cNvSpPr/>
          <p:nvPr/>
        </p:nvSpPr>
        <p:spPr>
          <a:xfrm>
            <a:off x="-164921" y="1076019"/>
            <a:ext cx="2172390" cy="400110"/>
          </a:xfrm>
          <a:prstGeom prst="rect">
            <a:avLst/>
          </a:prstGeom>
        </p:spPr>
        <p:txBody>
          <a:bodyPr wrap="none">
            <a:spAutoFit/>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PROGRAMA</a:t>
            </a:r>
          </a:p>
        </p:txBody>
      </p:sp>
      <p:sp>
        <p:nvSpPr>
          <p:cNvPr id="11" name="Rectángulo 10"/>
          <p:cNvSpPr/>
          <p:nvPr/>
        </p:nvSpPr>
        <p:spPr>
          <a:xfrm rot="16200000">
            <a:off x="9539653" y="3741853"/>
            <a:ext cx="4158763" cy="584775"/>
          </a:xfrm>
          <a:prstGeom prst="rect">
            <a:avLst/>
          </a:prstGeom>
        </p:spPr>
        <p:txBody>
          <a:bodyPr wrap="square">
            <a:spAutoFit/>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ea typeface="+mn-ea"/>
                <a:cs typeface="+mn-cs"/>
              </a:rPr>
              <a:t>ACTIVIDADES PROGRAMADAS</a:t>
            </a:r>
          </a:p>
          <a:p>
            <a:pPr marL="457200" marR="0" lvl="1"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ea typeface="+mn-ea"/>
                <a:cs typeface="+mn-cs"/>
              </a:rPr>
              <a:t>PARA LA VIGENCIA  2020</a:t>
            </a:r>
          </a:p>
        </p:txBody>
      </p:sp>
      <p:sp>
        <p:nvSpPr>
          <p:cNvPr id="18" name="Rectángulo 17"/>
          <p:cNvSpPr/>
          <p:nvPr/>
        </p:nvSpPr>
        <p:spPr>
          <a:xfrm>
            <a:off x="2007468" y="594537"/>
            <a:ext cx="10046785" cy="1200329"/>
          </a:xfrm>
          <a:prstGeom prst="rect">
            <a:avLst/>
          </a:prstGeom>
        </p:spPr>
        <p:txBody>
          <a:bodyPr wrap="square">
            <a:spAutoFit/>
          </a:bodyPr>
          <a:lstStyle/>
          <a:p>
            <a:pPr lvl="1" algn="r" fontAlgn="ctr"/>
            <a:r>
              <a:rPr lang="es-ES" b="1" dirty="0">
                <a:solidFill>
                  <a:schemeClr val="bg1"/>
                </a:solidFill>
                <a:latin typeface="Arial" panose="020B0604020202020204" pitchFamily="34" charset="0"/>
              </a:rPr>
              <a:t>4.2.1. Acceso de calidad a los servicios de agua potable y saneamiento básico, a través de la aplicación de esquemas diferenciales de prestación de estos servicios en zonas de difícil acceso, asegurando calidad y continuidad del servicio.</a:t>
            </a:r>
          </a:p>
          <a:p>
            <a:pPr lvl="1" algn="r" fontAlgn="ctr"/>
            <a:endParaRPr lang="es-MX" b="1" dirty="0">
              <a:solidFill>
                <a:schemeClr val="bg1"/>
              </a:solidFill>
              <a:latin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588730651"/>
              </p:ext>
            </p:extLst>
          </p:nvPr>
        </p:nvGraphicFramePr>
        <p:xfrm>
          <a:off x="298938" y="1794863"/>
          <a:ext cx="9988062" cy="4670970"/>
        </p:xfrm>
        <a:graphic>
          <a:graphicData uri="http://schemas.openxmlformats.org/drawingml/2006/table">
            <a:tbl>
              <a:tblPr>
                <a:tableStyleId>{69CF1AB2-1976-4502-BF36-3FF5EA218861}</a:tableStyleId>
              </a:tblPr>
              <a:tblGrid>
                <a:gridCol w="8064606">
                  <a:extLst>
                    <a:ext uri="{9D8B030D-6E8A-4147-A177-3AD203B41FA5}">
                      <a16:colId xmlns:a16="http://schemas.microsoft.com/office/drawing/2014/main" val="915589620"/>
                    </a:ext>
                  </a:extLst>
                </a:gridCol>
                <a:gridCol w="1923456">
                  <a:extLst>
                    <a:ext uri="{9D8B030D-6E8A-4147-A177-3AD203B41FA5}">
                      <a16:colId xmlns:a16="http://schemas.microsoft.com/office/drawing/2014/main" val="3536905571"/>
                    </a:ext>
                  </a:extLst>
                </a:gridCol>
              </a:tblGrid>
              <a:tr h="622796">
                <a:tc>
                  <a:txBody>
                    <a:bodyPr/>
                    <a:lstStyle/>
                    <a:p>
                      <a:pPr algn="ctr" fontAlgn="ctr"/>
                      <a:r>
                        <a:rPr lang="en-US" sz="1800" b="1" u="none" strike="noStrike" dirty="0" err="1">
                          <a:effectLst/>
                        </a:rPr>
                        <a:t>Actividades</a:t>
                      </a:r>
                      <a:endParaRPr lang="en-US" sz="1800" b="1" i="0" u="none" strike="noStrike" dirty="0">
                        <a:solidFill>
                          <a:srgbClr val="FFFFFF"/>
                        </a:solidFill>
                        <a:effectLst/>
                        <a:latin typeface="Calibri" panose="020F0502020204030204" pitchFamily="34" charset="0"/>
                      </a:endParaRPr>
                    </a:p>
                  </a:txBody>
                  <a:tcPr marL="7620" marR="7620" marT="7620" marB="0" anchor="ctr"/>
                </a:tc>
                <a:tc>
                  <a:txBody>
                    <a:bodyPr/>
                    <a:lstStyle/>
                    <a:p>
                      <a:pPr algn="ctr" fontAlgn="ctr"/>
                      <a:r>
                        <a:rPr lang="en-US" sz="1800" b="1" u="none" strike="noStrike" dirty="0">
                          <a:effectLst/>
                        </a:rPr>
                        <a:t> Valor </a:t>
                      </a:r>
                      <a:endParaRPr lang="en-US" sz="1800" b="1" i="0" u="none" strike="noStrike" dirty="0">
                        <a:solidFill>
                          <a:srgbClr val="FFFFFF"/>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18809042"/>
                  </a:ext>
                </a:extLst>
              </a:tr>
              <a:tr h="622796">
                <a:tc>
                  <a:txBody>
                    <a:bodyPr/>
                    <a:lstStyle/>
                    <a:p>
                      <a:pPr algn="l" fontAlgn="t"/>
                      <a:r>
                        <a:rPr lang="es-ES" sz="1800" u="none" strike="noStrike">
                          <a:effectLst/>
                        </a:rPr>
                        <a:t>Construccion de obras para el saneamiento básico en el corregimiento de San Félix- vereda Sabana Larga del municipio de Bello, Antioquia</a:t>
                      </a:r>
                      <a:endParaRPr lang="es-ES" sz="1800" b="0" i="0" u="none" strike="noStrike">
                        <a:solidFill>
                          <a:srgbClr val="000000"/>
                        </a:solidFill>
                        <a:effectLst/>
                        <a:latin typeface="Calibri" panose="020F0502020204030204" pitchFamily="34" charset="0"/>
                      </a:endParaRPr>
                    </a:p>
                  </a:txBody>
                  <a:tcPr marL="7620" marR="7620" marT="7620" marB="0"/>
                </a:tc>
                <a:tc>
                  <a:txBody>
                    <a:bodyPr/>
                    <a:lstStyle/>
                    <a:p>
                      <a:pPr algn="r" fontAlgn="b"/>
                      <a:r>
                        <a:rPr lang="en-US" sz="1800" u="none" strike="noStrike" dirty="0">
                          <a:effectLst/>
                        </a:rPr>
                        <a:t> $      827.071.061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8444975"/>
                  </a:ext>
                </a:extLst>
              </a:tr>
              <a:tr h="622796">
                <a:tc>
                  <a:txBody>
                    <a:bodyPr/>
                    <a:lstStyle/>
                    <a:p>
                      <a:pPr algn="l" fontAlgn="t"/>
                      <a:r>
                        <a:rPr lang="es-ES" sz="1800" u="none" strike="noStrike" dirty="0">
                          <a:effectLst/>
                        </a:rPr>
                        <a:t>Interventoría para la construcción de obras para el saneamiento básico en el corregimiento de San Félix- vereda Sabana Larga del Municipio de Bello</a:t>
                      </a:r>
                      <a:endParaRPr lang="es-ES" sz="1800" b="0" i="0" u="none" strike="noStrike" dirty="0">
                        <a:solidFill>
                          <a:srgbClr val="000000"/>
                        </a:solidFill>
                        <a:effectLst/>
                        <a:latin typeface="Calibri" panose="020F0502020204030204" pitchFamily="34" charset="0"/>
                      </a:endParaRPr>
                    </a:p>
                  </a:txBody>
                  <a:tcPr marL="7620" marR="7620" marT="7620" marB="0"/>
                </a:tc>
                <a:tc>
                  <a:txBody>
                    <a:bodyPr/>
                    <a:lstStyle/>
                    <a:p>
                      <a:pPr algn="r" fontAlgn="b"/>
                      <a:r>
                        <a:rPr lang="en-US" sz="1800" u="none" strike="noStrike" dirty="0">
                          <a:effectLst/>
                        </a:rPr>
                        <a:t> $        82.707.106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24908127"/>
                  </a:ext>
                </a:extLst>
              </a:tr>
              <a:tr h="934194">
                <a:tc>
                  <a:txBody>
                    <a:bodyPr/>
                    <a:lstStyle/>
                    <a:p>
                      <a:pPr algn="l" fontAlgn="t"/>
                      <a:r>
                        <a:rPr lang="es-ES" sz="1800" u="none" strike="noStrike" dirty="0">
                          <a:effectLst/>
                        </a:rPr>
                        <a:t>Realizar la construcción de alcantarillado combinado para el saneamiento básico de la vereda Hato Viejo del municipio de Bello </a:t>
                      </a:r>
                      <a:endParaRPr lang="es-ES" sz="1800" b="0" i="0" u="none" strike="noStrike" dirty="0">
                        <a:solidFill>
                          <a:srgbClr val="000000"/>
                        </a:solidFill>
                        <a:effectLst/>
                        <a:latin typeface="Calibri" panose="020F0502020204030204" pitchFamily="34" charset="0"/>
                      </a:endParaRPr>
                    </a:p>
                  </a:txBody>
                  <a:tcPr marL="7620" marR="7620" marT="7620" marB="0"/>
                </a:tc>
                <a:tc>
                  <a:txBody>
                    <a:bodyPr/>
                    <a:lstStyle/>
                    <a:p>
                      <a:pPr algn="r" fontAlgn="b"/>
                      <a:r>
                        <a:rPr lang="en-US" sz="1800" u="none" strike="noStrike" dirty="0">
                          <a:effectLst/>
                        </a:rPr>
                        <a:t> $  1.644.877.180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679012288"/>
                  </a:ext>
                </a:extLst>
              </a:tr>
              <a:tr h="622796">
                <a:tc>
                  <a:txBody>
                    <a:bodyPr/>
                    <a:lstStyle/>
                    <a:p>
                      <a:pPr algn="l" fontAlgn="t"/>
                      <a:r>
                        <a:rPr lang="es-ES" sz="1800" u="none" strike="noStrike" dirty="0">
                          <a:effectLst/>
                        </a:rPr>
                        <a:t>Interventoría para la construcción de alcantarillado combinado para el saneamiento básico de la vereda Hato Viejo del municipio de Bello</a:t>
                      </a:r>
                      <a:endParaRPr lang="es-ES" sz="1800" b="0" i="0" u="none" strike="noStrike" dirty="0">
                        <a:solidFill>
                          <a:srgbClr val="000000"/>
                        </a:solidFill>
                        <a:effectLst/>
                        <a:latin typeface="Calibri" panose="020F0502020204030204" pitchFamily="34" charset="0"/>
                      </a:endParaRPr>
                    </a:p>
                  </a:txBody>
                  <a:tcPr marL="7620" marR="7620" marT="7620" marB="0"/>
                </a:tc>
                <a:tc>
                  <a:txBody>
                    <a:bodyPr/>
                    <a:lstStyle/>
                    <a:p>
                      <a:pPr algn="r" fontAlgn="b"/>
                      <a:r>
                        <a:rPr lang="en-US" sz="1800" u="none" strike="noStrike" dirty="0">
                          <a:effectLst/>
                        </a:rPr>
                        <a:t> $      164.487.718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638432725"/>
                  </a:ext>
                </a:extLst>
              </a:tr>
              <a:tr h="622796">
                <a:tc>
                  <a:txBody>
                    <a:bodyPr/>
                    <a:lstStyle/>
                    <a:p>
                      <a:pPr algn="l" fontAlgn="t"/>
                      <a:r>
                        <a:rPr lang="es-ES" sz="1800" u="none" strike="noStrike" dirty="0">
                          <a:effectLst/>
                        </a:rPr>
                        <a:t>Realizar construcción del alcantarillado Potrerito Fase 3  Potrerito sin PTAR</a:t>
                      </a:r>
                      <a:endParaRPr lang="es-ES" sz="1800" b="0" i="0" u="none" strike="noStrike" dirty="0">
                        <a:solidFill>
                          <a:srgbClr val="000000"/>
                        </a:solidFill>
                        <a:effectLst/>
                        <a:latin typeface="Calibri" panose="020F0502020204030204" pitchFamily="34" charset="0"/>
                      </a:endParaRPr>
                    </a:p>
                  </a:txBody>
                  <a:tcPr marL="7620" marR="7620" marT="7620" marB="0"/>
                </a:tc>
                <a:tc>
                  <a:txBody>
                    <a:bodyPr/>
                    <a:lstStyle/>
                    <a:p>
                      <a:pPr algn="r" fontAlgn="b"/>
                      <a:r>
                        <a:rPr lang="en-US" sz="1800" u="none" strike="noStrike" dirty="0">
                          <a:effectLst/>
                        </a:rPr>
                        <a:t> $      603.832.656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817642096"/>
                  </a:ext>
                </a:extLst>
              </a:tr>
              <a:tr h="622796">
                <a:tc>
                  <a:txBody>
                    <a:bodyPr/>
                    <a:lstStyle/>
                    <a:p>
                      <a:pPr algn="l" fontAlgn="t"/>
                      <a:r>
                        <a:rPr lang="es-ES" sz="1800" u="none" strike="noStrike">
                          <a:effectLst/>
                        </a:rPr>
                        <a:t>Interventoría para construcción del alcantarillado Potrerito Fase 3  Potrerito sin PTAR</a:t>
                      </a:r>
                      <a:endParaRPr lang="es-ES" sz="1800" b="0" i="0" u="none" strike="noStrike">
                        <a:solidFill>
                          <a:srgbClr val="000000"/>
                        </a:solidFill>
                        <a:effectLst/>
                        <a:latin typeface="Calibri" panose="020F0502020204030204" pitchFamily="34" charset="0"/>
                      </a:endParaRPr>
                    </a:p>
                  </a:txBody>
                  <a:tcPr marL="7620" marR="7620" marT="7620" marB="0"/>
                </a:tc>
                <a:tc>
                  <a:txBody>
                    <a:bodyPr/>
                    <a:lstStyle/>
                    <a:p>
                      <a:pPr algn="r" fontAlgn="b"/>
                      <a:r>
                        <a:rPr lang="en-US" sz="1800" u="none" strike="noStrike" dirty="0">
                          <a:effectLst/>
                        </a:rPr>
                        <a:t> $        60.383.266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02206023"/>
                  </a:ext>
                </a:extLst>
              </a:tr>
            </a:tbl>
          </a:graphicData>
        </a:graphic>
      </p:graphicFrame>
    </p:spTree>
    <p:extLst>
      <p:ext uri="{BB962C8B-B14F-4D97-AF65-F5344CB8AC3E}">
        <p14:creationId xmlns:p14="http://schemas.microsoft.com/office/powerpoint/2010/main" val="2953671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0" y="480015"/>
            <a:ext cx="12213581" cy="1122632"/>
          </a:xfrm>
          <a:prstGeom prst="rect">
            <a:avLst/>
          </a:prstGeom>
          <a:solidFill>
            <a:srgbClr val="00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n 3">
            <a:extLst>
              <a:ext uri="{FF2B5EF4-FFF2-40B4-BE49-F238E27FC236}">
                <a16:creationId xmlns:a16="http://schemas.microsoft.com/office/drawing/2014/main" id="{D8DE91C2-16AA-4D5A-8136-F3E91ED6E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ítulo 2">
            <a:extLst>
              <a:ext uri="{FF2B5EF4-FFF2-40B4-BE49-F238E27FC236}">
                <a16:creationId xmlns:a16="http://schemas.microsoft.com/office/drawing/2014/main" id="{5F208966-D255-4C4E-AD44-B6095B04141A}"/>
              </a:ext>
            </a:extLst>
          </p:cNvPr>
          <p:cNvSpPr txBox="1">
            <a:spLocks/>
          </p:cNvSpPr>
          <p:nvPr/>
        </p:nvSpPr>
        <p:spPr>
          <a:xfrm>
            <a:off x="9994208" y="6537960"/>
            <a:ext cx="2219373" cy="3200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5B9BD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s-CO" sz="2000" b="1" i="0" u="none" strike="noStrike" kern="1200" cap="none" spc="0" normalizeH="0" baseline="0" noProof="0" dirty="0" err="1">
                <a:ln>
                  <a:noFill/>
                </a:ln>
                <a:solidFill>
                  <a:srgbClr val="5B9BD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JuntosPodemos</a:t>
            </a:r>
            <a:endParaRPr kumimoji="0" lang="es-CO" sz="2000" b="1" i="0" u="none" strike="noStrike" kern="1200" cap="none" spc="0" normalizeH="0" baseline="0" noProof="0" dirty="0">
              <a:ln>
                <a:noFill/>
              </a:ln>
              <a:solidFill>
                <a:srgbClr val="5B9BD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Rectángulo 6"/>
          <p:cNvSpPr/>
          <p:nvPr/>
        </p:nvSpPr>
        <p:spPr>
          <a:xfrm>
            <a:off x="-164921" y="1076019"/>
            <a:ext cx="2172390" cy="400110"/>
          </a:xfrm>
          <a:prstGeom prst="rect">
            <a:avLst/>
          </a:prstGeom>
        </p:spPr>
        <p:txBody>
          <a:bodyPr wrap="none">
            <a:spAutoFit/>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PROGRAMA</a:t>
            </a:r>
          </a:p>
        </p:txBody>
      </p:sp>
      <p:sp>
        <p:nvSpPr>
          <p:cNvPr id="11" name="Rectángulo 10"/>
          <p:cNvSpPr/>
          <p:nvPr/>
        </p:nvSpPr>
        <p:spPr>
          <a:xfrm rot="16200000">
            <a:off x="9539653" y="3741853"/>
            <a:ext cx="4158763" cy="584775"/>
          </a:xfrm>
          <a:prstGeom prst="rect">
            <a:avLst/>
          </a:prstGeom>
        </p:spPr>
        <p:txBody>
          <a:bodyPr wrap="square">
            <a:spAutoFit/>
          </a:bodyPr>
          <a:lstStyle/>
          <a:p>
            <a:pPr marL="457200" marR="0" lvl="1"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ea typeface="+mn-ea"/>
                <a:cs typeface="+mn-cs"/>
              </a:rPr>
              <a:t>ACTIVIDADES PROGRAMADAS</a:t>
            </a:r>
          </a:p>
          <a:p>
            <a:pPr marL="457200" marR="0" lvl="1" indent="0" algn="l"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ea typeface="+mn-ea"/>
                <a:cs typeface="+mn-cs"/>
              </a:rPr>
              <a:t>PARA LA VIGENCIA  2020</a:t>
            </a:r>
          </a:p>
        </p:txBody>
      </p:sp>
      <p:sp>
        <p:nvSpPr>
          <p:cNvPr id="18" name="Rectángulo 17"/>
          <p:cNvSpPr/>
          <p:nvPr/>
        </p:nvSpPr>
        <p:spPr>
          <a:xfrm>
            <a:off x="2007468" y="594537"/>
            <a:ext cx="10046785" cy="1200329"/>
          </a:xfrm>
          <a:prstGeom prst="rect">
            <a:avLst/>
          </a:prstGeom>
        </p:spPr>
        <p:txBody>
          <a:bodyPr wrap="square">
            <a:spAutoFit/>
          </a:bodyPr>
          <a:lstStyle/>
          <a:p>
            <a:pPr lvl="1" algn="r" fontAlgn="ctr"/>
            <a:r>
              <a:rPr lang="es-ES" b="1" dirty="0">
                <a:solidFill>
                  <a:schemeClr val="bg1"/>
                </a:solidFill>
                <a:latin typeface="Arial" panose="020B0604020202020204" pitchFamily="34" charset="0"/>
              </a:rPr>
              <a:t>4.2.1. Acceso de calidad a los servicios de agua potable y saneamiento básico, a través de la aplicación de esquemas diferenciales de prestación de estos servicios en zonas de difícil acceso, asegurando calidad y continuidad del servicio.</a:t>
            </a:r>
          </a:p>
          <a:p>
            <a:pPr lvl="1" algn="r" fontAlgn="ctr"/>
            <a:endParaRPr lang="es-MX" b="1" dirty="0">
              <a:solidFill>
                <a:schemeClr val="bg1"/>
              </a:solidFill>
              <a:latin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219467298"/>
              </p:ext>
            </p:extLst>
          </p:nvPr>
        </p:nvGraphicFramePr>
        <p:xfrm>
          <a:off x="79131" y="1716699"/>
          <a:ext cx="11088188" cy="4862391"/>
        </p:xfrm>
        <a:graphic>
          <a:graphicData uri="http://schemas.openxmlformats.org/drawingml/2006/table">
            <a:tbl>
              <a:tblPr>
                <a:tableStyleId>{C4B1156A-380E-4F78-BDF5-A606A8083BF9}</a:tableStyleId>
              </a:tblPr>
              <a:tblGrid>
                <a:gridCol w="8952875">
                  <a:extLst>
                    <a:ext uri="{9D8B030D-6E8A-4147-A177-3AD203B41FA5}">
                      <a16:colId xmlns:a16="http://schemas.microsoft.com/office/drawing/2014/main" val="2353042439"/>
                    </a:ext>
                  </a:extLst>
                </a:gridCol>
                <a:gridCol w="2135313">
                  <a:extLst>
                    <a:ext uri="{9D8B030D-6E8A-4147-A177-3AD203B41FA5}">
                      <a16:colId xmlns:a16="http://schemas.microsoft.com/office/drawing/2014/main" val="1210732769"/>
                    </a:ext>
                  </a:extLst>
                </a:gridCol>
              </a:tblGrid>
              <a:tr h="803544">
                <a:tc>
                  <a:txBody>
                    <a:bodyPr/>
                    <a:lstStyle/>
                    <a:p>
                      <a:pPr algn="l" fontAlgn="t"/>
                      <a:r>
                        <a:rPr lang="es-ES" sz="1800" u="none" strike="noStrike" dirty="0">
                          <a:effectLst/>
                        </a:rPr>
                        <a:t>Realizar el suministro, instalación y puesta en funcionamiento de sistemas de pozos </a:t>
                      </a:r>
                      <a:r>
                        <a:rPr lang="es-ES" sz="1800" u="none" strike="noStrike" dirty="0" err="1">
                          <a:effectLst/>
                        </a:rPr>
                        <a:t>sépicos</a:t>
                      </a:r>
                      <a:r>
                        <a:rPr lang="es-ES" sz="1800" u="none" strike="noStrike" dirty="0">
                          <a:effectLst/>
                        </a:rPr>
                        <a:t> para el tratamiento de las aguas residuales en la zona rural dispersa del municipio de Bello</a:t>
                      </a:r>
                      <a:endParaRPr lang="es-ES" sz="1800" b="0" i="0" u="none" strike="noStrike" dirty="0">
                        <a:solidFill>
                          <a:srgbClr val="000000"/>
                        </a:solidFill>
                        <a:effectLst/>
                        <a:latin typeface="Calibri" panose="020F0502020204030204" pitchFamily="34" charset="0"/>
                      </a:endParaRPr>
                    </a:p>
                  </a:txBody>
                  <a:tcPr marL="7620" marR="7620" marT="7620" marB="0"/>
                </a:tc>
                <a:tc>
                  <a:txBody>
                    <a:bodyPr/>
                    <a:lstStyle/>
                    <a:p>
                      <a:pPr algn="r" fontAlgn="b"/>
                      <a:r>
                        <a:rPr lang="en-US" sz="1800" u="none" strike="noStrike">
                          <a:effectLst/>
                        </a:rPr>
                        <a:t> $      327.898.969 </a:t>
                      </a:r>
                      <a:endParaRPr lang="en-US" sz="18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60833341"/>
                  </a:ext>
                </a:extLst>
              </a:tr>
              <a:tr h="535696">
                <a:tc>
                  <a:txBody>
                    <a:bodyPr/>
                    <a:lstStyle/>
                    <a:p>
                      <a:pPr algn="l" fontAlgn="t"/>
                      <a:r>
                        <a:rPr lang="es-ES" sz="1800" u="none" strike="noStrike">
                          <a:effectLst/>
                        </a:rPr>
                        <a:t>Realizar obras de optimización de la red e conducción de la vereda la Unión del corregimiento de San Félix municipio de Bello Antioquia</a:t>
                      </a:r>
                      <a:endParaRPr lang="es-ES" sz="1800" b="0" i="0" u="none" strike="noStrike">
                        <a:solidFill>
                          <a:srgbClr val="000000"/>
                        </a:solidFill>
                        <a:effectLst/>
                        <a:latin typeface="Calibri" panose="020F0502020204030204" pitchFamily="34" charset="0"/>
                      </a:endParaRPr>
                    </a:p>
                  </a:txBody>
                  <a:tcPr marL="7620" marR="7620" marT="7620" marB="0"/>
                </a:tc>
                <a:tc>
                  <a:txBody>
                    <a:bodyPr/>
                    <a:lstStyle/>
                    <a:p>
                      <a:pPr algn="r" fontAlgn="b"/>
                      <a:r>
                        <a:rPr lang="en-US" sz="1800" u="none" strike="noStrike" dirty="0">
                          <a:effectLst/>
                        </a:rPr>
                        <a:t> $  1.933.820.060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31678250"/>
                  </a:ext>
                </a:extLst>
              </a:tr>
              <a:tr h="535696">
                <a:tc>
                  <a:txBody>
                    <a:bodyPr/>
                    <a:lstStyle/>
                    <a:p>
                      <a:pPr algn="l" fontAlgn="t"/>
                      <a:r>
                        <a:rPr lang="es-ES" sz="1800" u="none" strike="noStrike">
                          <a:effectLst/>
                        </a:rPr>
                        <a:t>Interventoría para las obras de optimización de la red e conducción de la vereda la Unión del corregimiento de San Félix municipio de Bello Antioquia</a:t>
                      </a:r>
                      <a:endParaRPr lang="es-ES" sz="1800" b="0" i="0" u="none" strike="noStrike">
                        <a:solidFill>
                          <a:srgbClr val="000000"/>
                        </a:solidFill>
                        <a:effectLst/>
                        <a:latin typeface="Calibri" panose="020F0502020204030204" pitchFamily="34" charset="0"/>
                      </a:endParaRPr>
                    </a:p>
                  </a:txBody>
                  <a:tcPr marL="7620" marR="7620" marT="7620" marB="0"/>
                </a:tc>
                <a:tc>
                  <a:txBody>
                    <a:bodyPr/>
                    <a:lstStyle/>
                    <a:p>
                      <a:pPr algn="r" fontAlgn="b"/>
                      <a:r>
                        <a:rPr lang="en-US" sz="1800" u="none" strike="noStrike" dirty="0">
                          <a:effectLst/>
                        </a:rPr>
                        <a:t> $      193.382.006 </a:t>
                      </a:r>
                      <a:endParaRPr lang="en-US" sz="18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72888192"/>
                  </a:ext>
                </a:extLst>
              </a:tr>
              <a:tr h="1071391">
                <a:tc>
                  <a:txBody>
                    <a:bodyPr/>
                    <a:lstStyle/>
                    <a:p>
                      <a:pPr algn="l" fontAlgn="b"/>
                      <a:r>
                        <a:rPr lang="es-ES" sz="1800" u="none" strike="noStrike">
                          <a:effectLst/>
                        </a:rPr>
                        <a:t>Realizar Estudios y diseños para redes de alcantarillado y Planta de tratamiento para  Sector La Unión – El Zarzal,  La Unión sector Cuatro Vientos, y el diseño para la ubicación de Planta de Tratamiento Sector Potrerito, y Planta de Tratamiento Sector Sabanalarga San Félix.</a:t>
                      </a:r>
                      <a:endParaRPr lang="es-ES" sz="1800" b="1"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 $      979.167.700 </a:t>
                      </a:r>
                      <a:endParaRPr lang="en-US" sz="18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77446829"/>
                  </a:ext>
                </a:extLst>
              </a:tr>
              <a:tr h="535696">
                <a:tc>
                  <a:txBody>
                    <a:bodyPr/>
                    <a:lstStyle/>
                    <a:p>
                      <a:pPr algn="l" fontAlgn="b"/>
                      <a:r>
                        <a:rPr lang="es-ES" sz="1800" u="none" strike="noStrike">
                          <a:effectLst/>
                        </a:rPr>
                        <a:t>Interventoría para acueductos y alcantarillados</a:t>
                      </a:r>
                      <a:endParaRPr lang="es-ES" sz="1800" b="0" i="0" u="none" strike="noStrike">
                        <a:solidFill>
                          <a:srgbClr val="006100"/>
                        </a:solidFill>
                        <a:effectLst/>
                        <a:latin typeface="Calibri" panose="020F0502020204030204" pitchFamily="34" charset="0"/>
                      </a:endParaRPr>
                    </a:p>
                  </a:txBody>
                  <a:tcPr marL="7620" marR="7620" marT="7620" marB="0" anchor="b"/>
                </a:tc>
                <a:tc>
                  <a:txBody>
                    <a:bodyPr/>
                    <a:lstStyle/>
                    <a:p>
                      <a:pPr algn="r" fontAlgn="b"/>
                      <a:r>
                        <a:rPr lang="en-US" sz="1800" u="none" strike="noStrike">
                          <a:effectLst/>
                        </a:rPr>
                        <a:t> $        68.541.739 </a:t>
                      </a:r>
                      <a:endParaRPr lang="en-US" sz="1800" b="0" i="0" u="none" strike="noStrike">
                        <a:solidFill>
                          <a:srgbClr val="0061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38376796"/>
                  </a:ext>
                </a:extLst>
              </a:tr>
              <a:tr h="803544">
                <a:tc>
                  <a:txBody>
                    <a:bodyPr/>
                    <a:lstStyle/>
                    <a:p>
                      <a:pPr algn="l" fontAlgn="b"/>
                      <a:r>
                        <a:rPr lang="es-ES" sz="1800" u="none" strike="noStrike" dirty="0">
                          <a:effectLst/>
                        </a:rPr>
                        <a:t>Estudios y diseños para los acueductos de Acueducto Patio Bonito, Repotenciación Acueducto La Unión, Repotenciación acueducto La Meneses, Acueducto </a:t>
                      </a:r>
                      <a:r>
                        <a:rPr lang="es-ES" sz="1800" u="none" strike="noStrike" dirty="0" err="1">
                          <a:effectLst/>
                        </a:rPr>
                        <a:t>Tierradentro</a:t>
                      </a:r>
                      <a:r>
                        <a:rPr lang="es-ES" sz="1800" u="none" strike="noStrike" dirty="0">
                          <a:effectLst/>
                        </a:rPr>
                        <a:t> Sector Revive, </a:t>
                      </a:r>
                      <a:endParaRPr lang="es-ES"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en-US" sz="1800" u="none" strike="noStrike" dirty="0">
                          <a:effectLst/>
                        </a:rPr>
                        <a:t> $      866.115.320 </a:t>
                      </a:r>
                      <a:endParaRPr lang="en-US" sz="1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97716605"/>
                  </a:ext>
                </a:extLst>
              </a:tr>
              <a:tr h="535696">
                <a:tc>
                  <a:txBody>
                    <a:bodyPr/>
                    <a:lstStyle/>
                    <a:p>
                      <a:pPr algn="l" fontAlgn="t"/>
                      <a:r>
                        <a:rPr lang="en-US" sz="1800" u="none" strike="noStrike">
                          <a:effectLst/>
                        </a:rPr>
                        <a:t>Interventoría para diseños</a:t>
                      </a:r>
                      <a:endParaRPr lang="en-US" sz="1800" b="0" i="0" u="none" strike="noStrike">
                        <a:solidFill>
                          <a:srgbClr val="006100"/>
                        </a:solidFill>
                        <a:effectLst/>
                        <a:latin typeface="Calibri" panose="020F0502020204030204" pitchFamily="34" charset="0"/>
                      </a:endParaRPr>
                    </a:p>
                  </a:txBody>
                  <a:tcPr marL="7620" marR="7620" marT="7620" marB="0"/>
                </a:tc>
                <a:tc>
                  <a:txBody>
                    <a:bodyPr/>
                    <a:lstStyle/>
                    <a:p>
                      <a:pPr algn="r" fontAlgn="b"/>
                      <a:r>
                        <a:rPr lang="en-US" sz="1800" u="none" strike="noStrike" dirty="0">
                          <a:effectLst/>
                        </a:rPr>
                        <a:t> $        60.628.072 </a:t>
                      </a:r>
                      <a:endParaRPr lang="en-US" sz="1800" b="0" i="0" u="none" strike="noStrike" dirty="0">
                        <a:solidFill>
                          <a:srgbClr val="0061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2636900"/>
                  </a:ext>
                </a:extLst>
              </a:tr>
            </a:tbl>
          </a:graphicData>
        </a:graphic>
      </p:graphicFrame>
    </p:spTree>
    <p:extLst>
      <p:ext uri="{BB962C8B-B14F-4D97-AF65-F5344CB8AC3E}">
        <p14:creationId xmlns:p14="http://schemas.microsoft.com/office/powerpoint/2010/main" val="2892573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913224" y="1041400"/>
            <a:ext cx="10296525" cy="2387600"/>
          </a:xfrm>
        </p:spPr>
        <p:txBody>
          <a:bodyPr>
            <a:normAutofit/>
          </a:bodyPr>
          <a:lstStyle/>
          <a:p>
            <a:r>
              <a:rPr lang="en-US" sz="8000" dirty="0">
                <a:solidFill>
                  <a:schemeClr val="bg1"/>
                </a:solidFill>
              </a:rPr>
              <a:t>PLAN DE ACCIÓN </a:t>
            </a:r>
            <a:br>
              <a:rPr lang="en-US" sz="8000" dirty="0">
                <a:solidFill>
                  <a:schemeClr val="bg1"/>
                </a:solidFill>
              </a:rPr>
            </a:br>
            <a:r>
              <a:rPr lang="en-US" sz="8000" dirty="0">
                <a:solidFill>
                  <a:schemeClr val="bg1"/>
                </a:solidFill>
              </a:rPr>
              <a:t>2020-2</a:t>
            </a:r>
          </a:p>
        </p:txBody>
      </p:sp>
      <p:pic>
        <p:nvPicPr>
          <p:cNvPr id="2" name="Imagen 1"/>
          <p:cNvPicPr>
            <a:picLocks noChangeAspect="1"/>
          </p:cNvPicPr>
          <p:nvPr/>
        </p:nvPicPr>
        <p:blipFill>
          <a:blip r:embed="rId2"/>
          <a:stretch>
            <a:fillRect/>
          </a:stretch>
        </p:blipFill>
        <p:spPr>
          <a:xfrm>
            <a:off x="-43925" y="0"/>
            <a:ext cx="12279851" cy="6858000"/>
          </a:xfrm>
          <a:prstGeom prst="rect">
            <a:avLst/>
          </a:prstGeom>
        </p:spPr>
      </p:pic>
    </p:spTree>
    <p:extLst>
      <p:ext uri="{BB962C8B-B14F-4D97-AF65-F5344CB8AC3E}">
        <p14:creationId xmlns:p14="http://schemas.microsoft.com/office/powerpoint/2010/main" val="503097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10278752" y="6579125"/>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477111" y="567360"/>
            <a:ext cx="10712598"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4.2.2  Avanzar en el diagnóstico del sector, cumpliendo con los estándares y</a:t>
            </a:r>
          </a:p>
          <a:p>
            <a:pPr lvl="1" fontAlgn="ctr"/>
            <a:r>
              <a:rPr lang="es-CO" sz="2000" b="1" dirty="0">
                <a:solidFill>
                  <a:schemeClr val="bg1"/>
                </a:solidFill>
                <a:latin typeface="Arial" panose="020B0604020202020204" pitchFamily="34" charset="0"/>
              </a:rPr>
              <a:t>normativa vigente</a:t>
            </a:r>
            <a:endParaRPr lang="es-MX" sz="2000" b="1" dirty="0">
              <a:solidFill>
                <a:schemeClr val="bg1"/>
              </a:solidFill>
              <a:latin typeface="Arial" panose="020B0604020202020204" pitchFamily="34" charset="0"/>
            </a:endParaRPr>
          </a:p>
        </p:txBody>
      </p:sp>
      <p:sp>
        <p:nvSpPr>
          <p:cNvPr id="37" name="CuadroTexto 36"/>
          <p:cNvSpPr txBox="1"/>
          <p:nvPr/>
        </p:nvSpPr>
        <p:spPr>
          <a:xfrm>
            <a:off x="370974" y="4289981"/>
            <a:ext cx="5614190" cy="2062103"/>
          </a:xfrm>
          <a:prstGeom prst="rect">
            <a:avLst/>
          </a:prstGeom>
          <a:noFill/>
        </p:spPr>
        <p:txBody>
          <a:bodyPr wrap="square" rtlCol="0">
            <a:spAutoFit/>
          </a:bodyPr>
          <a:lstStyle/>
          <a:p>
            <a:pPr marL="285750" indent="-285750">
              <a:buFont typeface="Arial" panose="020B0604020202020204" pitchFamily="34" charset="0"/>
              <a:buChar char="•"/>
            </a:pPr>
            <a:r>
              <a:rPr lang="es-CO" sz="1600" dirty="0"/>
              <a:t>Conformación de una mesa de trabajo que busca articular a todas las dependencias y entidades que tienen injerencia en el ajuste del Plan Sectorial de APSB. Dos reuniones realizadas.</a:t>
            </a:r>
          </a:p>
          <a:p>
            <a:pPr marL="285750" indent="-285750">
              <a:buFont typeface="Arial" panose="020B0604020202020204" pitchFamily="34" charset="0"/>
              <a:buChar char="•"/>
            </a:pPr>
            <a:r>
              <a:rPr lang="es-CO" sz="1600" dirty="0"/>
              <a:t>Recopilación, análisis y consolidación de información sobre el estado actual del sector para la elaboración del diagnóstico.</a:t>
            </a:r>
          </a:p>
          <a:p>
            <a:pPr marL="285750" indent="-285750">
              <a:buFont typeface="Arial" panose="020B0604020202020204" pitchFamily="34" charset="0"/>
              <a:buChar char="•"/>
            </a:pPr>
            <a:r>
              <a:rPr lang="es-CO" sz="1600" dirty="0"/>
              <a:t>Identificación de las necesidades del sector y propuestas de solución .</a:t>
            </a:r>
          </a:p>
          <a:p>
            <a:pPr marL="285750" indent="-285750">
              <a:buFont typeface="Arial" panose="020B0604020202020204" pitchFamily="34" charset="0"/>
              <a:buChar char="•"/>
            </a:pPr>
            <a:endParaRPr lang="es-CO" sz="1600" dirty="0"/>
          </a:p>
        </p:txBody>
      </p:sp>
      <p:graphicFrame>
        <p:nvGraphicFramePr>
          <p:cNvPr id="40" name="Tabla 39"/>
          <p:cNvGraphicFramePr>
            <a:graphicFrameLocks noGrp="1"/>
          </p:cNvGraphicFramePr>
          <p:nvPr/>
        </p:nvGraphicFramePr>
        <p:xfrm>
          <a:off x="218876" y="1669011"/>
          <a:ext cx="5658605" cy="1838260"/>
        </p:xfrm>
        <a:graphic>
          <a:graphicData uri="http://schemas.openxmlformats.org/drawingml/2006/table">
            <a:tbl>
              <a:tblPr firstRow="1" bandRow="1">
                <a:tableStyleId>{5C22544A-7EE6-4342-B048-85BDC9FD1C3A}</a:tableStyleId>
              </a:tblPr>
              <a:tblGrid>
                <a:gridCol w="5658605">
                  <a:extLst>
                    <a:ext uri="{9D8B030D-6E8A-4147-A177-3AD203B41FA5}">
                      <a16:colId xmlns:a16="http://schemas.microsoft.com/office/drawing/2014/main" val="20000"/>
                    </a:ext>
                  </a:extLst>
                </a:gridCol>
              </a:tblGrid>
              <a:tr h="1838260">
                <a:tc>
                  <a:txBody>
                    <a:bodyPr/>
                    <a:lstStyle/>
                    <a:p>
                      <a:pPr marL="91038">
                        <a:lnSpc>
                          <a:spcPct val="101725"/>
                        </a:lnSpc>
                        <a:spcBef>
                          <a:spcPts val="339"/>
                        </a:spcBef>
                      </a:pPr>
                      <a:r>
                        <a:rPr lang="es-CO" sz="1600" b="1" spc="-19" dirty="0">
                          <a:solidFill>
                            <a:srgbClr val="44536A"/>
                          </a:solidFill>
                          <a:latin typeface="+mn-lt"/>
                          <a:cs typeface="Calibri"/>
                        </a:rPr>
                        <a:t>Indicador </a:t>
                      </a:r>
                      <a:r>
                        <a:rPr lang="es-CO" sz="1600" b="1" spc="-19" dirty="0">
                          <a:solidFill>
                            <a:srgbClr val="44536A"/>
                          </a:solidFill>
                          <a:cs typeface="Calibri"/>
                        </a:rPr>
                        <a:t>de Producto</a:t>
                      </a:r>
                      <a:r>
                        <a:rPr lang="es-CO" sz="1600" b="1" spc="-19" dirty="0">
                          <a:solidFill>
                            <a:schemeClr val="accent1">
                              <a:lumMod val="75000"/>
                            </a:schemeClr>
                          </a:solidFill>
                          <a:cs typeface="Calibri"/>
                        </a:rPr>
                        <a:t>:  Documento de plan Sectorial de APSB ajustado con los lineamientos del Plan Director de Agua y Saneamiento 2018 – 2030</a:t>
                      </a:r>
                    </a:p>
                    <a:p>
                      <a:r>
                        <a:rPr lang="es-CO" sz="1600" dirty="0">
                          <a:solidFill>
                            <a:schemeClr val="tx2"/>
                          </a:solidFill>
                        </a:rPr>
                        <a:t>Periodicidad del Indicador:</a:t>
                      </a:r>
                      <a:r>
                        <a:rPr lang="es-CO" sz="1600" baseline="0" dirty="0">
                          <a:solidFill>
                            <a:schemeClr val="tx2"/>
                          </a:solidFill>
                        </a:rPr>
                        <a:t> </a:t>
                      </a:r>
                      <a:r>
                        <a:rPr lang="es-CO" sz="1600" baseline="0" dirty="0">
                          <a:solidFill>
                            <a:srgbClr val="0070C0"/>
                          </a:solidFill>
                        </a:rPr>
                        <a:t>Semestral</a:t>
                      </a:r>
                    </a:p>
                    <a:p>
                      <a:r>
                        <a:rPr lang="es-CO" sz="1600" dirty="0">
                          <a:solidFill>
                            <a:schemeClr val="tx2"/>
                          </a:solidFill>
                        </a:rPr>
                        <a:t>Valor producto esperado al final del cuatrienio:</a:t>
                      </a:r>
                      <a:r>
                        <a:rPr lang="es-CO" sz="1600" baseline="0" dirty="0">
                          <a:solidFill>
                            <a:schemeClr val="tx2"/>
                          </a:solidFill>
                        </a:rPr>
                        <a:t> </a:t>
                      </a:r>
                      <a:r>
                        <a:rPr lang="es-CO" sz="1600" baseline="0" dirty="0">
                          <a:solidFill>
                            <a:schemeClr val="accent1">
                              <a:lumMod val="75000"/>
                            </a:schemeClr>
                          </a:solidFill>
                        </a:rPr>
                        <a:t>1</a:t>
                      </a:r>
                    </a:p>
                    <a:p>
                      <a:r>
                        <a:rPr lang="es-CO" sz="1600" dirty="0">
                          <a:solidFill>
                            <a:schemeClr val="tx2"/>
                          </a:solidFill>
                        </a:rPr>
                        <a:t>Valor producto esperado al final de la vigencia 2020:</a:t>
                      </a:r>
                      <a:r>
                        <a:rPr lang="es-CO" sz="1600" baseline="0" dirty="0">
                          <a:solidFill>
                            <a:schemeClr val="tx2"/>
                          </a:solidFill>
                        </a:rPr>
                        <a:t> </a:t>
                      </a:r>
                      <a:r>
                        <a:rPr lang="es-CO" sz="1600" baseline="0" dirty="0">
                          <a:solidFill>
                            <a:schemeClr val="accent1">
                              <a:lumMod val="75000"/>
                            </a:schemeClr>
                          </a:solidFill>
                        </a:rPr>
                        <a:t>0</a:t>
                      </a:r>
                      <a:endParaRPr lang="es-CO" sz="16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2"/>
                          </a:solidFill>
                          <a:latin typeface="+mn-lt"/>
                          <a:ea typeface="+mn-ea"/>
                          <a:cs typeface="+mn-cs"/>
                        </a:rPr>
                        <a:t>Valor ejecutado</a:t>
                      </a:r>
                      <a:r>
                        <a:rPr lang="es-CO" sz="1600" b="1" kern="1200" baseline="0" dirty="0">
                          <a:solidFill>
                            <a:schemeClr val="tx2"/>
                          </a:solidFill>
                          <a:latin typeface="+mn-lt"/>
                          <a:ea typeface="+mn-ea"/>
                          <a:cs typeface="+mn-cs"/>
                        </a:rPr>
                        <a:t> vigencia </a:t>
                      </a:r>
                      <a:r>
                        <a:rPr lang="es-CO" sz="1600" b="1" kern="1200" dirty="0">
                          <a:solidFill>
                            <a:schemeClr val="tx2"/>
                          </a:solidFill>
                          <a:latin typeface="+mn-lt"/>
                          <a:ea typeface="+mn-ea"/>
                          <a:cs typeface="+mn-cs"/>
                        </a:rPr>
                        <a:t> 2020: </a:t>
                      </a:r>
                      <a:r>
                        <a:rPr lang="es-CO" sz="1600" b="1" kern="1200" dirty="0">
                          <a:solidFill>
                            <a:schemeClr val="accent1">
                              <a:lumMod val="75000"/>
                            </a:schemeClr>
                          </a:solidFill>
                          <a:latin typeface="+mn-lt"/>
                          <a:ea typeface="+mn-ea"/>
                          <a:cs typeface="+mn-cs"/>
                        </a:rPr>
                        <a:t>0</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
        <p:nvSpPr>
          <p:cNvPr id="41" name="Rectángulo 40"/>
          <p:cNvSpPr/>
          <p:nvPr/>
        </p:nvSpPr>
        <p:spPr>
          <a:xfrm>
            <a:off x="499686" y="3781223"/>
            <a:ext cx="6806097" cy="369332"/>
          </a:xfrm>
          <a:prstGeom prst="rect">
            <a:avLst/>
          </a:prstGeom>
        </p:spPr>
        <p:txBody>
          <a:bodyPr wrap="square">
            <a:spAutoFit/>
          </a:bodyPr>
          <a:lstStyle/>
          <a:p>
            <a:pPr lvl="1" fontAlgn="ctr"/>
            <a:r>
              <a:rPr lang="en-US" b="1" dirty="0">
                <a:solidFill>
                  <a:srgbClr val="000000"/>
                </a:solidFill>
                <a:latin typeface="Arial" panose="020B0604020202020204" pitchFamily="34" charset="0"/>
              </a:rPr>
              <a:t>ACTIVIDADES PARA LA VIGENCIA  2020</a:t>
            </a:r>
          </a:p>
        </p:txBody>
      </p:sp>
      <p:graphicFrame>
        <p:nvGraphicFramePr>
          <p:cNvPr id="16" name="Tabla 15"/>
          <p:cNvGraphicFramePr>
            <a:graphicFrameLocks noGrp="1"/>
          </p:cNvGraphicFramePr>
          <p:nvPr>
            <p:extLst>
              <p:ext uri="{D42A27DB-BD31-4B8C-83A1-F6EECF244321}">
                <p14:modId xmlns:p14="http://schemas.microsoft.com/office/powerpoint/2010/main" val="3624024335"/>
              </p:ext>
            </p:extLst>
          </p:nvPr>
        </p:nvGraphicFramePr>
        <p:xfrm>
          <a:off x="6639450" y="1611073"/>
          <a:ext cx="4872715" cy="1748105"/>
        </p:xfrm>
        <a:graphic>
          <a:graphicData uri="http://schemas.openxmlformats.org/drawingml/2006/table">
            <a:tbl>
              <a:tblPr>
                <a:tableStyleId>{5C22544A-7EE6-4342-B048-85BDC9FD1C3A}</a:tableStyleId>
              </a:tblPr>
              <a:tblGrid>
                <a:gridCol w="1563329">
                  <a:extLst>
                    <a:ext uri="{9D8B030D-6E8A-4147-A177-3AD203B41FA5}">
                      <a16:colId xmlns:a16="http://schemas.microsoft.com/office/drawing/2014/main" val="3688020916"/>
                    </a:ext>
                  </a:extLst>
                </a:gridCol>
                <a:gridCol w="1786270">
                  <a:extLst>
                    <a:ext uri="{9D8B030D-6E8A-4147-A177-3AD203B41FA5}">
                      <a16:colId xmlns:a16="http://schemas.microsoft.com/office/drawing/2014/main" val="286929452"/>
                    </a:ext>
                  </a:extLst>
                </a:gridCol>
                <a:gridCol w="1523116">
                  <a:extLst>
                    <a:ext uri="{9D8B030D-6E8A-4147-A177-3AD203B41FA5}">
                      <a16:colId xmlns:a16="http://schemas.microsoft.com/office/drawing/2014/main" val="3707762219"/>
                    </a:ext>
                  </a:extLst>
                </a:gridCol>
              </a:tblGrid>
              <a:tr h="655540">
                <a:tc>
                  <a:txBody>
                    <a:bodyPr/>
                    <a:lstStyle/>
                    <a:p>
                      <a:pPr lvl="0" algn="l" fontAlgn="ctr"/>
                      <a:r>
                        <a:rPr lang="en-US" sz="1400" b="1" u="none" strike="noStrike" dirty="0">
                          <a:effectLst/>
                        </a:rPr>
                        <a:t>FUENTE PRINCIPAL</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PROYECTADO</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TOTAL  EJECUTADO</a:t>
                      </a:r>
                      <a:endParaRPr lang="en-US" sz="1400" b="1" i="0" u="none" strike="noStrike" dirty="0">
                        <a:solidFill>
                          <a:srgbClr val="FFFFFF"/>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3980858755"/>
                  </a:ext>
                </a:extLst>
              </a:tr>
              <a:tr h="10925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t>RP GESTION PARA EL REPORTE AL SUI</a:t>
                      </a:r>
                      <a:endParaRPr lang="es-ES" sz="1400" dirty="0"/>
                    </a:p>
                    <a:p>
                      <a:pPr algn="ctr"/>
                      <a:endParaRPr lang="es-CO" sz="1400" dirty="0"/>
                    </a:p>
                  </a:txBody>
                  <a:tcPr marL="108000" marR="0" marT="0" marB="0" anchor="ctr"/>
                </a:tc>
                <a:tc>
                  <a:txBody>
                    <a:bodyPr/>
                    <a:lstStyle/>
                    <a:p>
                      <a:pPr lvl="0" algn="ctr" fontAlgn="ctr"/>
                      <a:r>
                        <a:rPr lang="en-US" sz="1400" b="0" i="0" u="none" strike="noStrike" dirty="0">
                          <a:solidFill>
                            <a:schemeClr val="tx1"/>
                          </a:solidFill>
                          <a:effectLst/>
                          <a:latin typeface="Arial" panose="020B0604020202020204" pitchFamily="34" charset="0"/>
                        </a:rPr>
                        <a:t>$11.666.666</a:t>
                      </a:r>
                    </a:p>
                  </a:txBody>
                  <a:tcPr marL="108000" marR="0" marT="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chemeClr val="tx1"/>
                        </a:solidFill>
                        <a:effectLst/>
                        <a:latin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Arial" panose="020B0604020202020204" pitchFamily="34" charset="0"/>
                        </a:rPr>
                        <a:t>$11.666.666</a:t>
                      </a:r>
                    </a:p>
                    <a:p>
                      <a:pPr lvl="0" algn="ctr" fontAlgn="ctr"/>
                      <a:endParaRPr lang="en-US" sz="1400" b="0" i="0" u="none" strike="noStrike" dirty="0">
                        <a:solidFill>
                          <a:srgbClr val="FF0000"/>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442603286"/>
                  </a:ext>
                </a:extLst>
              </a:tr>
            </a:tbl>
          </a:graphicData>
        </a:graphic>
      </p:graphicFrame>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521" y="3507271"/>
            <a:ext cx="2539601" cy="1904701"/>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8386" y="4243030"/>
            <a:ext cx="2678611" cy="2008958"/>
          </a:xfrm>
          <a:prstGeom prst="rect">
            <a:avLst/>
          </a:prstGeom>
        </p:spPr>
      </p:pic>
    </p:spTree>
    <p:extLst>
      <p:ext uri="{BB962C8B-B14F-4D97-AF65-F5344CB8AC3E}">
        <p14:creationId xmlns:p14="http://schemas.microsoft.com/office/powerpoint/2010/main" val="192801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pic>
        <p:nvPicPr>
          <p:cNvPr id="5"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ítulo 2"/>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p:cNvPicPr>
            <a:picLocks noChangeAspect="1"/>
          </p:cNvPicPr>
          <p:nvPr/>
        </p:nvPicPr>
        <p:blipFill>
          <a:blip r:embed="rId4"/>
          <a:stretch>
            <a:fillRect/>
          </a:stretch>
        </p:blipFill>
        <p:spPr>
          <a:xfrm>
            <a:off x="5797146" y="757157"/>
            <a:ext cx="4619625" cy="4733925"/>
          </a:xfrm>
          <a:prstGeom prst="rect">
            <a:avLst/>
          </a:prstGeom>
        </p:spPr>
      </p:pic>
    </p:spTree>
    <p:extLst>
      <p:ext uri="{BB962C8B-B14F-4D97-AF65-F5344CB8AC3E}">
        <p14:creationId xmlns:p14="http://schemas.microsoft.com/office/powerpoint/2010/main" val="3669073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p:cNvGrpSpPr/>
          <p:nvPr/>
        </p:nvGrpSpPr>
        <p:grpSpPr>
          <a:xfrm>
            <a:off x="3177" y="-144463"/>
            <a:ext cx="12265737" cy="6990452"/>
            <a:chOff x="3177" y="-144463"/>
            <a:chExt cx="12265737" cy="6990452"/>
          </a:xfrm>
        </p:grpSpPr>
        <p:pic>
          <p:nvPicPr>
            <p:cNvPr id="40" name="Imagen 39"/>
            <p:cNvPicPr>
              <a:picLocks noChangeAspect="1"/>
            </p:cNvPicPr>
            <p:nvPr/>
          </p:nvPicPr>
          <p:blipFill>
            <a:blip r:embed="rId2"/>
            <a:stretch>
              <a:fillRect/>
            </a:stretch>
          </p:blipFill>
          <p:spPr>
            <a:xfrm>
              <a:off x="3177" y="-12011"/>
              <a:ext cx="12265737" cy="6858000"/>
            </a:xfrm>
            <a:prstGeom prst="rect">
              <a:avLst/>
            </a:prstGeom>
          </p:spPr>
        </p:pic>
        <p:sp>
          <p:nvSpPr>
            <p:cNvPr id="5" name="AutoShape 2" descr="blob:https://web.whatsapp.com/a2d7089e-b4e7-455f-8549-37a40a25525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4" descr="blob:https://web.whatsapp.com/a2d7089e-b4e7-455f-8549-37a40a25525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4" name="Rectángulo 13"/>
            <p:cNvSpPr/>
            <p:nvPr/>
          </p:nvSpPr>
          <p:spPr>
            <a:xfrm>
              <a:off x="6288505" y="1556085"/>
              <a:ext cx="5980409" cy="4026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506" y="1566719"/>
              <a:ext cx="2658978" cy="3545304"/>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7484" y="2127616"/>
              <a:ext cx="2827421" cy="3769895"/>
            </a:xfrm>
            <a:prstGeom prst="rect">
              <a:avLst/>
            </a:prstGeom>
          </p:spPr>
        </p:pic>
      </p:grpSp>
    </p:spTree>
    <p:extLst>
      <p:ext uri="{BB962C8B-B14F-4D97-AF65-F5344CB8AC3E}">
        <p14:creationId xmlns:p14="http://schemas.microsoft.com/office/powerpoint/2010/main" val="3499441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913224" y="1041400"/>
            <a:ext cx="10296525" cy="2387600"/>
          </a:xfrm>
        </p:spPr>
        <p:txBody>
          <a:bodyPr>
            <a:normAutofit/>
          </a:bodyPr>
          <a:lstStyle/>
          <a:p>
            <a:r>
              <a:rPr lang="en-US" sz="8000" dirty="0">
                <a:solidFill>
                  <a:schemeClr val="bg1"/>
                </a:solidFill>
              </a:rPr>
              <a:t>PLAN DE ACCIÓN </a:t>
            </a:r>
            <a:br>
              <a:rPr lang="en-US" sz="8000" dirty="0">
                <a:solidFill>
                  <a:schemeClr val="bg1"/>
                </a:solidFill>
              </a:rPr>
            </a:br>
            <a:r>
              <a:rPr lang="en-US" sz="8000" dirty="0">
                <a:solidFill>
                  <a:schemeClr val="bg1"/>
                </a:solidFill>
              </a:rPr>
              <a:t>2020-2</a:t>
            </a:r>
          </a:p>
        </p:txBody>
      </p:sp>
      <p:pic>
        <p:nvPicPr>
          <p:cNvPr id="2" name="Imagen 1"/>
          <p:cNvPicPr>
            <a:picLocks noChangeAspect="1"/>
          </p:cNvPicPr>
          <p:nvPr/>
        </p:nvPicPr>
        <p:blipFill>
          <a:blip r:embed="rId2"/>
          <a:stretch>
            <a:fillRect/>
          </a:stretch>
        </p:blipFill>
        <p:spPr>
          <a:xfrm>
            <a:off x="0" y="0"/>
            <a:ext cx="12279851" cy="6858000"/>
          </a:xfrm>
          <a:prstGeom prst="rect">
            <a:avLst/>
          </a:prstGeom>
        </p:spPr>
      </p:pic>
    </p:spTree>
    <p:extLst>
      <p:ext uri="{BB962C8B-B14F-4D97-AF65-F5344CB8AC3E}">
        <p14:creationId xmlns:p14="http://schemas.microsoft.com/office/powerpoint/2010/main" val="2351492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0" y="480015"/>
            <a:ext cx="12213581" cy="1122632"/>
          </a:xfrm>
          <a:prstGeom prst="rect">
            <a:avLst/>
          </a:prstGeom>
          <a:solidFill>
            <a:srgbClr val="00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3">
            <a:extLst>
              <a:ext uri="{FF2B5EF4-FFF2-40B4-BE49-F238E27FC236}">
                <a16:creationId xmlns:a16="http://schemas.microsoft.com/office/drawing/2014/main" id="{D8DE91C2-16AA-4D5A-8136-F3E91ED6E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ítulo 2">
            <a:extLst>
              <a:ext uri="{FF2B5EF4-FFF2-40B4-BE49-F238E27FC236}">
                <a16:creationId xmlns:a16="http://schemas.microsoft.com/office/drawing/2014/main"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ángulo 6"/>
          <p:cNvSpPr/>
          <p:nvPr/>
        </p:nvSpPr>
        <p:spPr>
          <a:xfrm>
            <a:off x="2050740" y="760444"/>
            <a:ext cx="8860513" cy="400110"/>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SITUACIÓN DE LA SECRETARÍA DE OBRAS PÚBLICAS</a:t>
            </a:r>
            <a:endParaRPr lang="en-US" sz="2000" b="1" dirty="0">
              <a:solidFill>
                <a:schemeClr val="bg1"/>
              </a:solidFill>
              <a:latin typeface="Arial" panose="020B0604020202020204" pitchFamily="34" charset="0"/>
            </a:endParaRPr>
          </a:p>
        </p:txBody>
      </p:sp>
      <p:sp>
        <p:nvSpPr>
          <p:cNvPr id="11" name="Rectángulo 10"/>
          <p:cNvSpPr/>
          <p:nvPr/>
        </p:nvSpPr>
        <p:spPr>
          <a:xfrm>
            <a:off x="4008354" y="1630273"/>
            <a:ext cx="3114341" cy="369332"/>
          </a:xfrm>
          <a:prstGeom prst="rect">
            <a:avLst/>
          </a:prstGeom>
        </p:spPr>
        <p:txBody>
          <a:bodyPr wrap="square">
            <a:spAutoFit/>
          </a:bodyPr>
          <a:lstStyle/>
          <a:p>
            <a:pPr algn="just" fontAlgn="ctr"/>
            <a:r>
              <a:rPr lang="es-MX" b="1" dirty="0">
                <a:latin typeface="Arial" panose="020B0604020202020204" pitchFamily="34" charset="0"/>
              </a:rPr>
              <a:t>ACCIONES POPULARES</a:t>
            </a:r>
          </a:p>
        </p:txBody>
      </p:sp>
      <p:sp>
        <p:nvSpPr>
          <p:cNvPr id="12" name="Rectángulo 11"/>
          <p:cNvSpPr/>
          <p:nvPr/>
        </p:nvSpPr>
        <p:spPr>
          <a:xfrm>
            <a:off x="319025" y="2040401"/>
            <a:ext cx="5398477" cy="2585323"/>
          </a:xfrm>
          <a:prstGeom prst="rect">
            <a:avLst/>
          </a:prstGeom>
          <a:ln w="9525">
            <a:solidFill>
              <a:schemeClr val="tx1"/>
            </a:solidFill>
          </a:ln>
        </p:spPr>
        <p:txBody>
          <a:bodyPr wrap="square" anchor="ctr">
            <a:spAutoFit/>
          </a:bodyPr>
          <a:lstStyle/>
          <a:p>
            <a:pPr lvl="0"/>
            <a:r>
              <a:rPr lang="es-CO" b="1" dirty="0"/>
              <a:t>Acción Popular Paris los Sauces.</a:t>
            </a:r>
            <a:endParaRPr lang="es-CO" dirty="0"/>
          </a:p>
          <a:p>
            <a:r>
              <a:rPr lang="es-CO" b="1" dirty="0"/>
              <a:t>Contrato Nº :</a:t>
            </a:r>
            <a:r>
              <a:rPr lang="es-CO" dirty="0"/>
              <a:t>  730 de 2018</a:t>
            </a:r>
          </a:p>
          <a:p>
            <a:r>
              <a:rPr lang="es-CO" dirty="0"/>
              <a:t> </a:t>
            </a:r>
          </a:p>
          <a:p>
            <a:r>
              <a:rPr lang="es-CO" b="1" dirty="0"/>
              <a:t>Objeto del contrato: </a:t>
            </a:r>
            <a:r>
              <a:rPr lang="es-CO" dirty="0"/>
              <a:t>Obras complementarias para mitigar el riesgo</a:t>
            </a:r>
            <a:r>
              <a:rPr lang="es-CO" b="1" dirty="0"/>
              <a:t> </a:t>
            </a:r>
            <a:r>
              <a:rPr lang="es-CO" dirty="0"/>
              <a:t>en el barrio Paris  </a:t>
            </a:r>
          </a:p>
          <a:p>
            <a:r>
              <a:rPr lang="es-CO" dirty="0"/>
              <a:t>los Sauces parte alta , arriba de la </a:t>
            </a:r>
            <a:r>
              <a:rPr lang="es-CO" dirty="0" err="1"/>
              <a:t>Cra</a:t>
            </a:r>
            <a:r>
              <a:rPr lang="es-CO" dirty="0"/>
              <a:t> 82 entre Calle 20F y Calle 20 FF.</a:t>
            </a:r>
          </a:p>
          <a:p>
            <a:r>
              <a:rPr lang="es-CO" dirty="0"/>
              <a:t> </a:t>
            </a:r>
          </a:p>
          <a:p>
            <a:r>
              <a:rPr lang="es-CO" b="1" dirty="0"/>
              <a:t>Valor:</a:t>
            </a:r>
            <a:r>
              <a:rPr lang="es-CO" dirty="0"/>
              <a:t> $ 228`546.341,50</a:t>
            </a:r>
          </a:p>
        </p:txBody>
      </p:sp>
      <p:sp>
        <p:nvSpPr>
          <p:cNvPr id="10" name="Rectángulo 9"/>
          <p:cNvSpPr/>
          <p:nvPr/>
        </p:nvSpPr>
        <p:spPr>
          <a:xfrm>
            <a:off x="5923309" y="2046722"/>
            <a:ext cx="6117213" cy="2585323"/>
          </a:xfrm>
          <a:prstGeom prst="rect">
            <a:avLst/>
          </a:prstGeom>
          <a:ln w="9525">
            <a:solidFill>
              <a:schemeClr val="tx1"/>
            </a:solidFill>
          </a:ln>
        </p:spPr>
        <p:txBody>
          <a:bodyPr wrap="square" anchor="ctr">
            <a:spAutoFit/>
          </a:bodyPr>
          <a:lstStyle/>
          <a:p>
            <a:pPr lvl="0"/>
            <a:r>
              <a:rPr lang="es-CO" b="1" dirty="0"/>
              <a:t>Acción Popular Pérez.</a:t>
            </a:r>
            <a:endParaRPr lang="es-CO" dirty="0"/>
          </a:p>
          <a:p>
            <a:r>
              <a:rPr lang="es-CO" b="1" dirty="0"/>
              <a:t>Contrato Nº :</a:t>
            </a:r>
            <a:r>
              <a:rPr lang="es-CO" dirty="0"/>
              <a:t>  0538 de 2020</a:t>
            </a:r>
          </a:p>
          <a:p>
            <a:endParaRPr lang="es-CO" b="1" dirty="0"/>
          </a:p>
          <a:p>
            <a:r>
              <a:rPr lang="es-CO" b="1" dirty="0"/>
              <a:t>Objeto del contrato: </a:t>
            </a:r>
            <a:r>
              <a:rPr lang="es-CO" dirty="0"/>
              <a:t>Consultoría para la realización de diseños que permitan la </a:t>
            </a:r>
            <a:r>
              <a:rPr lang="es-CO" dirty="0" err="1"/>
              <a:t>transitabilidad</a:t>
            </a:r>
            <a:r>
              <a:rPr lang="es-CO" dirty="0"/>
              <a:t> en cumplimiento para atender incidente de desacato de la Acción popular en la Calle 50 A entre </a:t>
            </a:r>
            <a:r>
              <a:rPr lang="es-CO" dirty="0" err="1"/>
              <a:t>Cra</a:t>
            </a:r>
            <a:r>
              <a:rPr lang="es-CO" dirty="0"/>
              <a:t> 59 B y </a:t>
            </a:r>
            <a:r>
              <a:rPr lang="es-CO" dirty="0" err="1"/>
              <a:t>Cra</a:t>
            </a:r>
            <a:r>
              <a:rPr lang="es-CO" dirty="0"/>
              <a:t> 59 C y </a:t>
            </a:r>
            <a:r>
              <a:rPr lang="es-CO" dirty="0" err="1"/>
              <a:t>Cra</a:t>
            </a:r>
            <a:r>
              <a:rPr lang="es-CO" dirty="0"/>
              <a:t> 59 B entre Calle 50 A y Calle 51</a:t>
            </a:r>
          </a:p>
          <a:p>
            <a:r>
              <a:rPr lang="es-CO" dirty="0"/>
              <a:t> </a:t>
            </a:r>
          </a:p>
          <a:p>
            <a:r>
              <a:rPr lang="es-CO" b="1" dirty="0"/>
              <a:t>Valor:</a:t>
            </a:r>
            <a:r>
              <a:rPr lang="es-CO" dirty="0"/>
              <a:t> $ 16`957.500</a:t>
            </a:r>
          </a:p>
        </p:txBody>
      </p:sp>
      <p:sp>
        <p:nvSpPr>
          <p:cNvPr id="17" name="Rectángulo 16"/>
          <p:cNvSpPr/>
          <p:nvPr/>
        </p:nvSpPr>
        <p:spPr>
          <a:xfrm>
            <a:off x="301549" y="4953311"/>
            <a:ext cx="5398477" cy="1754326"/>
          </a:xfrm>
          <a:prstGeom prst="rect">
            <a:avLst/>
          </a:prstGeom>
          <a:ln w="12700">
            <a:solidFill>
              <a:schemeClr val="tx1"/>
            </a:solidFill>
          </a:ln>
        </p:spPr>
        <p:txBody>
          <a:bodyPr wrap="square" anchor="ctr">
            <a:spAutoFit/>
          </a:bodyPr>
          <a:lstStyle/>
          <a:p>
            <a:pPr lvl="0"/>
            <a:r>
              <a:rPr lang="es-CO" b="1" dirty="0"/>
              <a:t>Acción Popular Acueducto Veredal La China.</a:t>
            </a:r>
            <a:endParaRPr lang="es-CO" dirty="0"/>
          </a:p>
          <a:p>
            <a:endParaRPr lang="es-CO" dirty="0"/>
          </a:p>
          <a:p>
            <a:r>
              <a:rPr lang="es-CO" dirty="0"/>
              <a:t>Reuniones con las partes interesadas, con el fin de llegar a acuerdos que permitan mejorar la prestación del servicio a los usuarios del acueducto.</a:t>
            </a:r>
          </a:p>
          <a:p>
            <a:pPr algn="just" fontAlgn="ctr"/>
            <a:endParaRPr lang="es-MX" dirty="0">
              <a:solidFill>
                <a:schemeClr val="bg1">
                  <a:lumMod val="50000"/>
                </a:schemeClr>
              </a:solidFill>
              <a:latin typeface="Arial" panose="020B0604020202020204" pitchFamily="34" charset="0"/>
            </a:endParaRPr>
          </a:p>
        </p:txBody>
      </p:sp>
      <p:sp>
        <p:nvSpPr>
          <p:cNvPr id="18" name="Rectángulo 17"/>
          <p:cNvSpPr/>
          <p:nvPr/>
        </p:nvSpPr>
        <p:spPr>
          <a:xfrm>
            <a:off x="5962058" y="4940378"/>
            <a:ext cx="5914510" cy="1477328"/>
          </a:xfrm>
          <a:prstGeom prst="rect">
            <a:avLst/>
          </a:prstGeom>
          <a:ln w="9525">
            <a:solidFill>
              <a:schemeClr val="tx1"/>
            </a:solidFill>
          </a:ln>
        </p:spPr>
        <p:txBody>
          <a:bodyPr wrap="square" anchor="ctr">
            <a:spAutoFit/>
          </a:bodyPr>
          <a:lstStyle/>
          <a:p>
            <a:pPr lvl="0"/>
            <a:r>
              <a:rPr lang="es-CO" b="1" dirty="0"/>
              <a:t>Acción Popular Fontidueño.</a:t>
            </a:r>
            <a:endParaRPr lang="es-CO" dirty="0"/>
          </a:p>
          <a:p>
            <a:endParaRPr lang="es-CO" dirty="0"/>
          </a:p>
          <a:p>
            <a:r>
              <a:rPr lang="es-CO" dirty="0"/>
              <a:t>Revisión por parte del operador EPM del estudio realizado por la Universidad Nacional en el año 2019, donde se analizaron las alternativas propuestas. </a:t>
            </a:r>
          </a:p>
        </p:txBody>
      </p:sp>
    </p:spTree>
    <p:extLst>
      <p:ext uri="{BB962C8B-B14F-4D97-AF65-F5344CB8AC3E}">
        <p14:creationId xmlns:p14="http://schemas.microsoft.com/office/powerpoint/2010/main" val="4063309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8"/>
            <a:ext cx="12192000" cy="1364322"/>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477111" y="567360"/>
            <a:ext cx="10712598" cy="163121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S7.5.1  Establecer, en conjunto con el concesionario, los criterios de priorización para la modernización urbana.</a:t>
            </a:r>
          </a:p>
          <a:p>
            <a:pPr lvl="1" fontAlgn="ctr"/>
            <a:r>
              <a:rPr lang="es-CO" sz="2000" b="1" dirty="0">
                <a:solidFill>
                  <a:schemeClr val="bg1"/>
                </a:solidFill>
                <a:latin typeface="Arial" panose="020B0604020202020204" pitchFamily="34" charset="0"/>
              </a:rPr>
              <a:t>7.5.1  Establecer, en conjunto con el concesionario, los criterios de priorización para la modernización rural.</a:t>
            </a:r>
            <a:endParaRPr lang="es-MX" sz="2000" b="1" dirty="0">
              <a:solidFill>
                <a:schemeClr val="bg1"/>
              </a:solidFill>
              <a:latin typeface="Arial" panose="020B0604020202020204" pitchFamily="34" charset="0"/>
            </a:endParaRPr>
          </a:p>
          <a:p>
            <a:pPr lvl="1" fontAlgn="ctr"/>
            <a:endParaRPr lang="es-MX" sz="2000" b="1" dirty="0">
              <a:solidFill>
                <a:schemeClr val="bg1"/>
              </a:solidFill>
              <a:latin typeface="Arial" panose="020B0604020202020204" pitchFamily="34" charset="0"/>
            </a:endParaRPr>
          </a:p>
        </p:txBody>
      </p:sp>
      <p:sp>
        <p:nvSpPr>
          <p:cNvPr id="37" name="CuadroTexto 36"/>
          <p:cNvSpPr txBox="1"/>
          <p:nvPr/>
        </p:nvSpPr>
        <p:spPr>
          <a:xfrm>
            <a:off x="433367" y="4390501"/>
            <a:ext cx="5432809" cy="2031325"/>
          </a:xfrm>
          <a:prstGeom prst="rect">
            <a:avLst/>
          </a:prstGeom>
          <a:noFill/>
        </p:spPr>
        <p:txBody>
          <a:bodyPr wrap="square" rtlCol="0">
            <a:spAutoFit/>
          </a:bodyPr>
          <a:lstStyle/>
          <a:p>
            <a:r>
              <a:rPr lang="es-CO" dirty="0"/>
              <a:t>Reemplazo de luminarias LED x SODIO, según potencias de equivalencia.</a:t>
            </a:r>
          </a:p>
          <a:p>
            <a:endParaRPr lang="es-CO" dirty="0"/>
          </a:p>
          <a:p>
            <a:r>
              <a:rPr lang="es-CO" dirty="0"/>
              <a:t>Al trimestre 3 se avanzó en un 89 % de la programación establecida para el año 2020 para el sector urbano; y para el rural en un 30% con las intervenciones en la vía Pajarito San Pedro.</a:t>
            </a:r>
          </a:p>
        </p:txBody>
      </p:sp>
      <p:graphicFrame>
        <p:nvGraphicFramePr>
          <p:cNvPr id="41" name="Tabla 40"/>
          <p:cNvGraphicFramePr>
            <a:graphicFrameLocks noGrp="1"/>
          </p:cNvGraphicFramePr>
          <p:nvPr>
            <p:extLst>
              <p:ext uri="{D42A27DB-BD31-4B8C-83A1-F6EECF244321}">
                <p14:modId xmlns:p14="http://schemas.microsoft.com/office/powerpoint/2010/main" val="2726181313"/>
              </p:ext>
            </p:extLst>
          </p:nvPr>
        </p:nvGraphicFramePr>
        <p:xfrm>
          <a:off x="207571" y="2108161"/>
          <a:ext cx="5658605" cy="1620154"/>
        </p:xfrm>
        <a:graphic>
          <a:graphicData uri="http://schemas.openxmlformats.org/drawingml/2006/table">
            <a:tbl>
              <a:tblPr firstRow="1" bandRow="1">
                <a:tableStyleId>{5C22544A-7EE6-4342-B048-85BDC9FD1C3A}</a:tableStyleId>
              </a:tblPr>
              <a:tblGrid>
                <a:gridCol w="5658605">
                  <a:extLst>
                    <a:ext uri="{9D8B030D-6E8A-4147-A177-3AD203B41FA5}">
                      <a16:colId xmlns:a16="http://schemas.microsoft.com/office/drawing/2014/main" val="20000"/>
                    </a:ext>
                  </a:extLst>
                </a:gridCol>
              </a:tblGrid>
              <a:tr h="1620154">
                <a:tc>
                  <a:txBody>
                    <a:bodyPr/>
                    <a:lstStyle/>
                    <a:p>
                      <a:pPr marL="91038">
                        <a:lnSpc>
                          <a:spcPct val="101725"/>
                        </a:lnSpc>
                        <a:spcBef>
                          <a:spcPts val="339"/>
                        </a:spcBef>
                      </a:pPr>
                      <a:r>
                        <a:rPr lang="es-CO" sz="1600" b="1" spc="-19" dirty="0">
                          <a:solidFill>
                            <a:srgbClr val="44536A"/>
                          </a:solidFill>
                          <a:latin typeface="+mn-lt"/>
                          <a:cs typeface="Calibri"/>
                        </a:rPr>
                        <a:t>Indicador </a:t>
                      </a:r>
                      <a:r>
                        <a:rPr lang="es-CO" sz="1600" b="1" spc="-19" dirty="0">
                          <a:solidFill>
                            <a:srgbClr val="44536A"/>
                          </a:solidFill>
                          <a:cs typeface="Calibri"/>
                        </a:rPr>
                        <a:t>de Producto</a:t>
                      </a:r>
                      <a:r>
                        <a:rPr lang="es-CO" sz="1600" b="1" spc="-19" dirty="0">
                          <a:solidFill>
                            <a:schemeClr val="accent1">
                              <a:lumMod val="75000"/>
                            </a:schemeClr>
                          </a:solidFill>
                          <a:cs typeface="Calibri"/>
                        </a:rPr>
                        <a:t>: Número de luminarias modernizadas en la zona urbana.</a:t>
                      </a:r>
                    </a:p>
                    <a:p>
                      <a:pPr marL="91038">
                        <a:lnSpc>
                          <a:spcPct val="101725"/>
                        </a:lnSpc>
                        <a:spcBef>
                          <a:spcPts val="339"/>
                        </a:spcBef>
                      </a:pPr>
                      <a:r>
                        <a:rPr lang="es-CO" sz="1600" dirty="0">
                          <a:solidFill>
                            <a:schemeClr val="tx2"/>
                          </a:solidFill>
                        </a:rPr>
                        <a:t>Periodicidad del Indicador:</a:t>
                      </a:r>
                      <a:r>
                        <a:rPr lang="es-CO" sz="1600" baseline="0" dirty="0">
                          <a:solidFill>
                            <a:schemeClr val="tx2"/>
                          </a:solidFill>
                        </a:rPr>
                        <a:t> </a:t>
                      </a:r>
                      <a:r>
                        <a:rPr lang="es-CO" sz="1600" baseline="0" dirty="0">
                          <a:solidFill>
                            <a:srgbClr val="0070C0"/>
                          </a:solidFill>
                        </a:rPr>
                        <a:t>Semestral</a:t>
                      </a:r>
                    </a:p>
                    <a:p>
                      <a:r>
                        <a:rPr lang="es-CO" sz="1600" dirty="0">
                          <a:solidFill>
                            <a:schemeClr val="tx2"/>
                          </a:solidFill>
                        </a:rPr>
                        <a:t>Valor producto esperado al final del cuatrienio:</a:t>
                      </a:r>
                      <a:r>
                        <a:rPr lang="es-CO" sz="1600" baseline="0" dirty="0">
                          <a:solidFill>
                            <a:schemeClr val="tx2"/>
                          </a:solidFill>
                        </a:rPr>
                        <a:t> </a:t>
                      </a:r>
                      <a:r>
                        <a:rPr lang="es-CO" sz="1600" baseline="0" dirty="0">
                          <a:solidFill>
                            <a:schemeClr val="accent1">
                              <a:lumMod val="75000"/>
                            </a:schemeClr>
                          </a:solidFill>
                        </a:rPr>
                        <a:t>13.920</a:t>
                      </a:r>
                    </a:p>
                    <a:p>
                      <a:r>
                        <a:rPr lang="es-CO" sz="1600" dirty="0">
                          <a:solidFill>
                            <a:schemeClr val="tx2"/>
                          </a:solidFill>
                        </a:rPr>
                        <a:t>Valor producto esperado al final de la vigencia 2020:</a:t>
                      </a:r>
                      <a:r>
                        <a:rPr lang="es-CO" sz="1600" baseline="0" dirty="0">
                          <a:solidFill>
                            <a:schemeClr val="tx2"/>
                          </a:solidFill>
                        </a:rPr>
                        <a:t> </a:t>
                      </a:r>
                      <a:r>
                        <a:rPr lang="es-CO" sz="1600" baseline="0" dirty="0">
                          <a:solidFill>
                            <a:schemeClr val="accent1">
                              <a:lumMod val="75000"/>
                            </a:schemeClr>
                          </a:solidFill>
                        </a:rPr>
                        <a:t>7618</a:t>
                      </a:r>
                      <a:endParaRPr lang="es-CO" sz="16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2"/>
                          </a:solidFill>
                          <a:latin typeface="+mn-lt"/>
                          <a:ea typeface="+mn-ea"/>
                          <a:cs typeface="+mn-cs"/>
                        </a:rPr>
                        <a:t>Valor ejecutado</a:t>
                      </a:r>
                      <a:r>
                        <a:rPr lang="es-CO" sz="1600" b="1" kern="1200" baseline="0" dirty="0">
                          <a:solidFill>
                            <a:schemeClr val="tx2"/>
                          </a:solidFill>
                          <a:latin typeface="+mn-lt"/>
                          <a:ea typeface="+mn-ea"/>
                          <a:cs typeface="+mn-cs"/>
                        </a:rPr>
                        <a:t> vigencia </a:t>
                      </a:r>
                      <a:r>
                        <a:rPr lang="es-CO" sz="1600" b="1" kern="1200" dirty="0">
                          <a:solidFill>
                            <a:schemeClr val="tx2"/>
                          </a:solidFill>
                          <a:latin typeface="+mn-lt"/>
                          <a:ea typeface="+mn-ea"/>
                          <a:cs typeface="+mn-cs"/>
                        </a:rPr>
                        <a:t> 2020: </a:t>
                      </a:r>
                      <a:r>
                        <a:rPr lang="es-CO" sz="1600" b="1" kern="1200" dirty="0">
                          <a:solidFill>
                            <a:schemeClr val="accent1">
                              <a:lumMod val="75000"/>
                            </a:schemeClr>
                          </a:solidFill>
                          <a:latin typeface="+mn-lt"/>
                          <a:ea typeface="+mn-ea"/>
                          <a:cs typeface="+mn-cs"/>
                        </a:rPr>
                        <a:t>13038</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2" name="Tabla 41"/>
          <p:cNvGraphicFramePr>
            <a:graphicFrameLocks noGrp="1"/>
          </p:cNvGraphicFramePr>
          <p:nvPr>
            <p:extLst>
              <p:ext uri="{D42A27DB-BD31-4B8C-83A1-F6EECF244321}">
                <p14:modId xmlns:p14="http://schemas.microsoft.com/office/powerpoint/2010/main" val="689442092"/>
              </p:ext>
            </p:extLst>
          </p:nvPr>
        </p:nvGraphicFramePr>
        <p:xfrm>
          <a:off x="6833410" y="4147605"/>
          <a:ext cx="4071013" cy="1935700"/>
        </p:xfrm>
        <a:graphic>
          <a:graphicData uri="http://schemas.openxmlformats.org/drawingml/2006/table">
            <a:tbl>
              <a:tblPr>
                <a:tableStyleId>{5C22544A-7EE6-4342-B048-85BDC9FD1C3A}</a:tableStyleId>
              </a:tblPr>
              <a:tblGrid>
                <a:gridCol w="2274111">
                  <a:extLst>
                    <a:ext uri="{9D8B030D-6E8A-4147-A177-3AD203B41FA5}">
                      <a16:colId xmlns:a16="http://schemas.microsoft.com/office/drawing/2014/main" val="3688020916"/>
                    </a:ext>
                  </a:extLst>
                </a:gridCol>
                <a:gridCol w="1796902">
                  <a:extLst>
                    <a:ext uri="{9D8B030D-6E8A-4147-A177-3AD203B41FA5}">
                      <a16:colId xmlns:a16="http://schemas.microsoft.com/office/drawing/2014/main" val="3707762219"/>
                    </a:ext>
                  </a:extLst>
                </a:gridCol>
              </a:tblGrid>
              <a:tr h="655540">
                <a:tc>
                  <a:txBody>
                    <a:bodyPr/>
                    <a:lstStyle/>
                    <a:p>
                      <a:pPr lvl="0" algn="l" fontAlgn="ctr"/>
                      <a:r>
                        <a:rPr lang="en-US" sz="1400" b="1" u="none" strike="noStrike" dirty="0">
                          <a:effectLst/>
                        </a:rPr>
                        <a:t>FUENTE PRINCIPAL</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ctr" fontAlgn="ctr"/>
                      <a:r>
                        <a:rPr lang="en-US" sz="1400" b="1" u="none" strike="noStrike" dirty="0">
                          <a:effectLst/>
                        </a:rPr>
                        <a:t>VALOR TOTAL  EJECUTADO</a:t>
                      </a:r>
                      <a:endParaRPr lang="en-US" sz="1400" b="1" i="0" u="none" strike="noStrike" dirty="0">
                        <a:solidFill>
                          <a:srgbClr val="FFFFFF"/>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3980858755"/>
                  </a:ext>
                </a:extLst>
              </a:tr>
              <a:tr h="1092565">
                <a:tc>
                  <a:txBody>
                    <a:bodyPr/>
                    <a:lstStyle/>
                    <a:p>
                      <a:r>
                        <a:rPr lang="es-CO" sz="1400" dirty="0"/>
                        <a:t>RP</a:t>
                      </a:r>
                      <a:r>
                        <a:rPr lang="es-CO" sz="1400" baseline="0" dirty="0"/>
                        <a:t> DE ALUMBRADO PUBLICO SSF</a:t>
                      </a:r>
                    </a:p>
                    <a:p>
                      <a:endParaRPr lang="es-CO" sz="14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sz="1400" dirty="0"/>
                        <a:t>RP</a:t>
                      </a:r>
                      <a:r>
                        <a:rPr lang="es-CO" sz="1400" baseline="0" dirty="0"/>
                        <a:t> DE ALUMBRADO PUBLICO CSF</a:t>
                      </a:r>
                      <a:endParaRPr lang="es-CO" sz="1400" dirty="0"/>
                    </a:p>
                    <a:p>
                      <a:endParaRPr lang="es-CO" sz="1400" dirty="0"/>
                    </a:p>
                  </a:txBody>
                  <a:tcPr marL="108000" marR="0" marT="0" marB="0" anchor="ctr"/>
                </a:tc>
                <a:tc>
                  <a:txBody>
                    <a:bodyPr/>
                    <a:lstStyle/>
                    <a:p>
                      <a:pPr lvl="0" algn="ctr" fontAlgn="ctr"/>
                      <a:r>
                        <a:rPr lang="en-US" sz="1400" b="0" i="0" u="none" strike="noStrike" dirty="0">
                          <a:solidFill>
                            <a:schemeClr val="tx1"/>
                          </a:solidFill>
                          <a:effectLst/>
                          <a:latin typeface="Arial" panose="020B0604020202020204" pitchFamily="34" charset="0"/>
                        </a:rPr>
                        <a:t>$18.736.500.000</a:t>
                      </a:r>
                    </a:p>
                  </a:txBody>
                  <a:tcPr marL="108000" marR="0" marT="0" marB="0" anchor="ctr"/>
                </a:tc>
                <a:extLst>
                  <a:ext uri="{0D108BD9-81ED-4DB2-BD59-A6C34878D82A}">
                    <a16:rowId xmlns:a16="http://schemas.microsoft.com/office/drawing/2014/main" val="442603286"/>
                  </a:ext>
                </a:extLst>
              </a:tr>
            </a:tbl>
          </a:graphicData>
        </a:graphic>
      </p:graphicFrame>
      <p:graphicFrame>
        <p:nvGraphicFramePr>
          <p:cNvPr id="43" name="Tabla 42"/>
          <p:cNvGraphicFramePr>
            <a:graphicFrameLocks noGrp="1"/>
          </p:cNvGraphicFramePr>
          <p:nvPr>
            <p:extLst>
              <p:ext uri="{D42A27DB-BD31-4B8C-83A1-F6EECF244321}">
                <p14:modId xmlns:p14="http://schemas.microsoft.com/office/powerpoint/2010/main" val="245089236"/>
              </p:ext>
            </p:extLst>
          </p:nvPr>
        </p:nvGraphicFramePr>
        <p:xfrm>
          <a:off x="6043797" y="2125478"/>
          <a:ext cx="5658605" cy="1620154"/>
        </p:xfrm>
        <a:graphic>
          <a:graphicData uri="http://schemas.openxmlformats.org/drawingml/2006/table">
            <a:tbl>
              <a:tblPr firstRow="1" bandRow="1">
                <a:tableStyleId>{5C22544A-7EE6-4342-B048-85BDC9FD1C3A}</a:tableStyleId>
              </a:tblPr>
              <a:tblGrid>
                <a:gridCol w="5658605">
                  <a:extLst>
                    <a:ext uri="{9D8B030D-6E8A-4147-A177-3AD203B41FA5}">
                      <a16:colId xmlns:a16="http://schemas.microsoft.com/office/drawing/2014/main" val="20000"/>
                    </a:ext>
                  </a:extLst>
                </a:gridCol>
              </a:tblGrid>
              <a:tr h="1620154">
                <a:tc>
                  <a:txBody>
                    <a:bodyPr/>
                    <a:lstStyle/>
                    <a:p>
                      <a:pPr marL="91038">
                        <a:lnSpc>
                          <a:spcPct val="101725"/>
                        </a:lnSpc>
                        <a:spcBef>
                          <a:spcPts val="339"/>
                        </a:spcBef>
                      </a:pPr>
                      <a:r>
                        <a:rPr lang="es-CO" sz="1600" b="1" spc="-19" dirty="0">
                          <a:solidFill>
                            <a:srgbClr val="44536A"/>
                          </a:solidFill>
                          <a:latin typeface="+mn-lt"/>
                          <a:cs typeface="Calibri"/>
                        </a:rPr>
                        <a:t>Indicador </a:t>
                      </a:r>
                      <a:r>
                        <a:rPr lang="es-CO" sz="1600" b="1" spc="-19" dirty="0">
                          <a:solidFill>
                            <a:srgbClr val="44536A"/>
                          </a:solidFill>
                          <a:cs typeface="Calibri"/>
                        </a:rPr>
                        <a:t>de Producto</a:t>
                      </a:r>
                      <a:r>
                        <a:rPr lang="es-CO" sz="1600" b="1" spc="-19" dirty="0">
                          <a:solidFill>
                            <a:schemeClr val="accent1">
                              <a:lumMod val="75000"/>
                            </a:schemeClr>
                          </a:solidFill>
                          <a:cs typeface="Calibri"/>
                        </a:rPr>
                        <a:t>: Número de luminarias modernizadas en la zona urbana.</a:t>
                      </a:r>
                    </a:p>
                    <a:p>
                      <a:pPr marL="91038">
                        <a:lnSpc>
                          <a:spcPct val="101725"/>
                        </a:lnSpc>
                        <a:spcBef>
                          <a:spcPts val="339"/>
                        </a:spcBef>
                      </a:pPr>
                      <a:r>
                        <a:rPr lang="es-CO" sz="1600" dirty="0">
                          <a:solidFill>
                            <a:schemeClr val="tx2"/>
                          </a:solidFill>
                        </a:rPr>
                        <a:t>Periodicidad del Indicador:</a:t>
                      </a:r>
                      <a:r>
                        <a:rPr lang="es-CO" sz="1600" baseline="0" dirty="0">
                          <a:solidFill>
                            <a:schemeClr val="tx2"/>
                          </a:solidFill>
                        </a:rPr>
                        <a:t> </a:t>
                      </a:r>
                      <a:r>
                        <a:rPr lang="es-CO" sz="1600" baseline="0" dirty="0">
                          <a:solidFill>
                            <a:srgbClr val="0070C0"/>
                          </a:solidFill>
                        </a:rPr>
                        <a:t>Semestral</a:t>
                      </a:r>
                    </a:p>
                    <a:p>
                      <a:r>
                        <a:rPr lang="es-CO" sz="1600" dirty="0">
                          <a:solidFill>
                            <a:schemeClr val="tx2"/>
                          </a:solidFill>
                        </a:rPr>
                        <a:t>Valor producto esperado al final del cuatrienio:</a:t>
                      </a:r>
                      <a:r>
                        <a:rPr lang="es-CO" sz="1600" baseline="0" dirty="0">
                          <a:solidFill>
                            <a:schemeClr val="tx2"/>
                          </a:solidFill>
                        </a:rPr>
                        <a:t> </a:t>
                      </a:r>
                      <a:r>
                        <a:rPr lang="es-CO" sz="1600" baseline="0" dirty="0">
                          <a:solidFill>
                            <a:schemeClr val="accent1">
                              <a:lumMod val="75000"/>
                            </a:schemeClr>
                          </a:solidFill>
                        </a:rPr>
                        <a:t>600</a:t>
                      </a:r>
                    </a:p>
                    <a:p>
                      <a:r>
                        <a:rPr lang="es-CO" sz="1600" dirty="0">
                          <a:solidFill>
                            <a:schemeClr val="tx2"/>
                          </a:solidFill>
                        </a:rPr>
                        <a:t>Valor producto esperado al final de la vigencia 2020:</a:t>
                      </a:r>
                      <a:r>
                        <a:rPr lang="es-CO" sz="1600" baseline="0" dirty="0">
                          <a:solidFill>
                            <a:schemeClr val="tx2"/>
                          </a:solidFill>
                        </a:rPr>
                        <a:t> </a:t>
                      </a:r>
                      <a:r>
                        <a:rPr lang="es-CO" sz="1600" baseline="0" dirty="0">
                          <a:solidFill>
                            <a:schemeClr val="accent1">
                              <a:lumMod val="75000"/>
                            </a:schemeClr>
                          </a:solidFill>
                        </a:rPr>
                        <a:t>14</a:t>
                      </a:r>
                      <a:endParaRPr lang="es-CO" sz="16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2"/>
                          </a:solidFill>
                          <a:latin typeface="+mn-lt"/>
                          <a:ea typeface="+mn-ea"/>
                          <a:cs typeface="+mn-cs"/>
                        </a:rPr>
                        <a:t>Valor ejecutado</a:t>
                      </a:r>
                      <a:r>
                        <a:rPr lang="es-CO" sz="1600" b="1" kern="1200" baseline="0" dirty="0">
                          <a:solidFill>
                            <a:schemeClr val="tx2"/>
                          </a:solidFill>
                          <a:latin typeface="+mn-lt"/>
                          <a:ea typeface="+mn-ea"/>
                          <a:cs typeface="+mn-cs"/>
                        </a:rPr>
                        <a:t> vigencia </a:t>
                      </a:r>
                      <a:r>
                        <a:rPr lang="es-CO" sz="1600" b="1" kern="1200" dirty="0">
                          <a:solidFill>
                            <a:schemeClr val="tx2"/>
                          </a:solidFill>
                          <a:latin typeface="+mn-lt"/>
                          <a:ea typeface="+mn-ea"/>
                          <a:cs typeface="+mn-cs"/>
                        </a:rPr>
                        <a:t> 2020: </a:t>
                      </a:r>
                      <a:r>
                        <a:rPr lang="es-CO" sz="1600" b="1" kern="1200" dirty="0">
                          <a:solidFill>
                            <a:schemeClr val="accent1">
                              <a:lumMod val="75000"/>
                            </a:schemeClr>
                          </a:solidFill>
                          <a:latin typeface="+mn-lt"/>
                          <a:ea typeface="+mn-ea"/>
                          <a:cs typeface="+mn-cs"/>
                        </a:rPr>
                        <a:t>158</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
        <p:nvSpPr>
          <p:cNvPr id="44" name="Rectángulo 43"/>
          <p:cNvSpPr/>
          <p:nvPr/>
        </p:nvSpPr>
        <p:spPr>
          <a:xfrm>
            <a:off x="499686" y="3874742"/>
            <a:ext cx="6806097" cy="369332"/>
          </a:xfrm>
          <a:prstGeom prst="rect">
            <a:avLst/>
          </a:prstGeom>
        </p:spPr>
        <p:txBody>
          <a:bodyPr wrap="square">
            <a:spAutoFit/>
          </a:bodyPr>
          <a:lstStyle/>
          <a:p>
            <a:pPr lvl="1" fontAlgn="ctr"/>
            <a:r>
              <a:rPr lang="en-US" b="1" dirty="0">
                <a:solidFill>
                  <a:srgbClr val="000000"/>
                </a:solidFill>
                <a:latin typeface="Arial" panose="020B0604020202020204" pitchFamily="34" charset="0"/>
              </a:rPr>
              <a:t>ACTIVIDADES PARA LA VIGENCIA  2020</a:t>
            </a:r>
          </a:p>
        </p:txBody>
      </p:sp>
    </p:spTree>
    <p:extLst>
      <p:ext uri="{BB962C8B-B14F-4D97-AF65-F5344CB8AC3E}">
        <p14:creationId xmlns:p14="http://schemas.microsoft.com/office/powerpoint/2010/main" val="1062970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913224" y="1041400"/>
            <a:ext cx="10296525" cy="2387600"/>
          </a:xfrm>
        </p:spPr>
        <p:txBody>
          <a:bodyPr>
            <a:normAutofit/>
          </a:bodyPr>
          <a:lstStyle/>
          <a:p>
            <a:r>
              <a:rPr lang="en-US" sz="8000" dirty="0">
                <a:solidFill>
                  <a:schemeClr val="bg1"/>
                </a:solidFill>
              </a:rPr>
              <a:t>PLAN DE ACCIÓN </a:t>
            </a:r>
            <a:br>
              <a:rPr lang="en-US" sz="8000" dirty="0">
                <a:solidFill>
                  <a:schemeClr val="bg1"/>
                </a:solidFill>
              </a:rPr>
            </a:br>
            <a:r>
              <a:rPr lang="en-US" sz="8000" dirty="0">
                <a:solidFill>
                  <a:schemeClr val="bg1"/>
                </a:solidFill>
              </a:rPr>
              <a:t>2020-2</a:t>
            </a:r>
          </a:p>
        </p:txBody>
      </p:sp>
      <p:pic>
        <p:nvPicPr>
          <p:cNvPr id="2" name="Imagen 1"/>
          <p:cNvPicPr>
            <a:picLocks noChangeAspect="1"/>
          </p:cNvPicPr>
          <p:nvPr/>
        </p:nvPicPr>
        <p:blipFill>
          <a:blip r:embed="rId2"/>
          <a:stretch>
            <a:fillRect/>
          </a:stretch>
        </p:blipFill>
        <p:spPr>
          <a:xfrm>
            <a:off x="-22801" y="0"/>
            <a:ext cx="12237604" cy="6858000"/>
          </a:xfrm>
          <a:prstGeom prst="rect">
            <a:avLst/>
          </a:prstGeom>
        </p:spPr>
      </p:pic>
    </p:spTree>
    <p:extLst>
      <p:ext uri="{BB962C8B-B14F-4D97-AF65-F5344CB8AC3E}">
        <p14:creationId xmlns:p14="http://schemas.microsoft.com/office/powerpoint/2010/main" val="2521548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sp>
        <p:nvSpPr>
          <p:cNvPr id="37" name="Rectángulo 36"/>
          <p:cNvSpPr/>
          <p:nvPr/>
        </p:nvSpPr>
        <p:spPr>
          <a:xfrm>
            <a:off x="2856100" y="3535834"/>
            <a:ext cx="6020158" cy="338554"/>
          </a:xfrm>
          <a:prstGeom prst="rect">
            <a:avLst/>
          </a:prstGeom>
        </p:spPr>
        <p:txBody>
          <a:bodyPr wrap="square">
            <a:spAutoFit/>
          </a:bodyPr>
          <a:lstStyle/>
          <a:p>
            <a:pPr lvl="1" fontAlgn="ctr"/>
            <a:r>
              <a:rPr lang="en-US" sz="1600" b="1" dirty="0">
                <a:solidFill>
                  <a:srgbClr val="000000"/>
                </a:solidFill>
                <a:latin typeface="Arial" panose="020B0604020202020204" pitchFamily="34" charset="0"/>
              </a:rPr>
              <a:t>ACTIVIDADES PARA LA VIGENCIA  2020</a:t>
            </a:r>
          </a:p>
        </p:txBody>
      </p:sp>
      <p:sp>
        <p:nvSpPr>
          <p:cNvPr id="5" name="CuadroTexto 4"/>
          <p:cNvSpPr txBox="1"/>
          <p:nvPr/>
        </p:nvSpPr>
        <p:spPr>
          <a:xfrm>
            <a:off x="370974" y="3828106"/>
            <a:ext cx="10687690" cy="2585323"/>
          </a:xfrm>
          <a:prstGeom prst="rect">
            <a:avLst/>
          </a:prstGeom>
          <a:noFill/>
        </p:spPr>
        <p:txBody>
          <a:bodyPr wrap="square" rtlCol="0">
            <a:spAutoFit/>
          </a:bodyPr>
          <a:lstStyle/>
          <a:p>
            <a:pPr marL="285750" indent="-285750">
              <a:buFont typeface="Arial" panose="020B0604020202020204" pitchFamily="34" charset="0"/>
              <a:buChar char="•"/>
            </a:pPr>
            <a:r>
              <a:rPr lang="es-CO" dirty="0"/>
              <a:t>Visitas de campo para el levantamiento de los estudios y diseños par la peatonalización de la carrera 49 y vías aledañas al Parque Santander y al Museo Marco Fidel Suárez en urbanismo táctico.</a:t>
            </a:r>
          </a:p>
          <a:p>
            <a:pPr marL="285750" indent="-285750">
              <a:buFont typeface="Arial" panose="020B0604020202020204" pitchFamily="34" charset="0"/>
              <a:buChar char="•"/>
            </a:pPr>
            <a:endParaRPr lang="es-CO" dirty="0"/>
          </a:p>
          <a:p>
            <a:pPr marL="285750" indent="-285750">
              <a:buFont typeface="Arial" panose="020B0604020202020204" pitchFamily="34" charset="0"/>
              <a:buChar char="•"/>
            </a:pPr>
            <a:r>
              <a:rPr lang="es-CO" dirty="0"/>
              <a:t>Las intervenciones corresponde a: demarcación de las vías existentes tanto en señalización horizontal como vertical, suministro e instalación de </a:t>
            </a:r>
            <a:r>
              <a:rPr lang="es-CO" dirty="0" err="1"/>
              <a:t>amoblamiento</a:t>
            </a:r>
            <a:r>
              <a:rPr lang="es-CO" dirty="0"/>
              <a:t> urbanístico y ornamental.</a:t>
            </a:r>
          </a:p>
          <a:p>
            <a:endParaRPr lang="es-CO" dirty="0"/>
          </a:p>
          <a:p>
            <a:pPr marL="285750" indent="-285750">
              <a:buFont typeface="Arial" panose="020B0604020202020204" pitchFamily="34" charset="0"/>
              <a:buChar char="•"/>
            </a:pPr>
            <a:r>
              <a:rPr lang="es-CO" dirty="0"/>
              <a:t>Elaboración de los diseños con su respectivo presupuesto y </a:t>
            </a:r>
            <a:r>
              <a:rPr lang="es-CO" dirty="0" err="1"/>
              <a:t>APUs</a:t>
            </a:r>
            <a:r>
              <a:rPr lang="es-CO" dirty="0"/>
              <a:t>.</a:t>
            </a:r>
          </a:p>
          <a:p>
            <a:pPr marL="285750" indent="-285750">
              <a:buFont typeface="Arial" panose="020B0604020202020204" pitchFamily="34" charset="0"/>
              <a:buChar char="•"/>
            </a:pPr>
            <a:endParaRPr lang="es-CO" dirty="0"/>
          </a:p>
          <a:p>
            <a:pPr marL="285750" indent="-285750">
              <a:buFont typeface="Arial" panose="020B0604020202020204" pitchFamily="34" charset="0"/>
              <a:buChar char="•"/>
            </a:pPr>
            <a:endParaRPr lang="es-CO" dirty="0"/>
          </a:p>
        </p:txBody>
      </p:sp>
      <p:graphicFrame>
        <p:nvGraphicFramePr>
          <p:cNvPr id="40" name="Tabla 39"/>
          <p:cNvGraphicFramePr>
            <a:graphicFrameLocks noGrp="1"/>
          </p:cNvGraphicFramePr>
          <p:nvPr>
            <p:extLst>
              <p:ext uri="{D42A27DB-BD31-4B8C-83A1-F6EECF244321}">
                <p14:modId xmlns:p14="http://schemas.microsoft.com/office/powerpoint/2010/main" val="2929321461"/>
              </p:ext>
            </p:extLst>
          </p:nvPr>
        </p:nvGraphicFramePr>
        <p:xfrm>
          <a:off x="6070102" y="1626019"/>
          <a:ext cx="5733908" cy="1748105"/>
        </p:xfrm>
        <a:graphic>
          <a:graphicData uri="http://schemas.openxmlformats.org/drawingml/2006/table">
            <a:tbl>
              <a:tblPr>
                <a:tableStyleId>{5C22544A-7EE6-4342-B048-85BDC9FD1C3A}</a:tableStyleId>
              </a:tblPr>
              <a:tblGrid>
                <a:gridCol w="2096106">
                  <a:extLst>
                    <a:ext uri="{9D8B030D-6E8A-4147-A177-3AD203B41FA5}">
                      <a16:colId xmlns:a16="http://schemas.microsoft.com/office/drawing/2014/main" val="3688020916"/>
                    </a:ext>
                  </a:extLst>
                </a:gridCol>
                <a:gridCol w="2141951">
                  <a:extLst>
                    <a:ext uri="{9D8B030D-6E8A-4147-A177-3AD203B41FA5}">
                      <a16:colId xmlns:a16="http://schemas.microsoft.com/office/drawing/2014/main" val="286929452"/>
                    </a:ext>
                  </a:extLst>
                </a:gridCol>
                <a:gridCol w="1495851">
                  <a:extLst>
                    <a:ext uri="{9D8B030D-6E8A-4147-A177-3AD203B41FA5}">
                      <a16:colId xmlns:a16="http://schemas.microsoft.com/office/drawing/2014/main" val="3707762219"/>
                    </a:ext>
                  </a:extLst>
                </a:gridCol>
              </a:tblGrid>
              <a:tr h="655540">
                <a:tc>
                  <a:txBody>
                    <a:bodyPr/>
                    <a:lstStyle/>
                    <a:p>
                      <a:pPr lvl="0" algn="l" fontAlgn="ctr"/>
                      <a:r>
                        <a:rPr lang="en-US" sz="1400" b="1" u="none" strike="noStrike" dirty="0">
                          <a:effectLst/>
                        </a:rPr>
                        <a:t>FUENTE PRINCIPAL</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PROYECTADO</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TOTAL  EJECUTADO</a:t>
                      </a:r>
                      <a:endParaRPr lang="en-US" sz="1400" b="1" i="0" u="none" strike="noStrike" dirty="0">
                        <a:solidFill>
                          <a:srgbClr val="FFFFFF"/>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3980858755"/>
                  </a:ext>
                </a:extLst>
              </a:tr>
              <a:tr h="1092565">
                <a:tc>
                  <a:txBody>
                    <a:bodyPr/>
                    <a:lstStyle/>
                    <a:p>
                      <a:pPr lvl="0" algn="l" fontAlgn="ctr"/>
                      <a:r>
                        <a:rPr lang="es-CO" sz="1400" b="0" i="0" u="none" strike="noStrike" dirty="0">
                          <a:solidFill>
                            <a:schemeClr val="dk1"/>
                          </a:solidFill>
                          <a:effectLst/>
                          <a:latin typeface="+mn-lt"/>
                        </a:rPr>
                        <a:t>RP DESTINACION ESPECIFICA Corredores Peatonales</a:t>
                      </a:r>
                      <a:r>
                        <a:rPr lang="es-CO" sz="1400" b="0" i="0" u="none" strike="noStrike" baseline="0" dirty="0">
                          <a:solidFill>
                            <a:schemeClr val="dk1"/>
                          </a:solidFill>
                          <a:effectLst/>
                          <a:latin typeface="+mn-lt"/>
                        </a:rPr>
                        <a:t> Implementados</a:t>
                      </a:r>
                      <a:endParaRPr lang="en-US" sz="1400" b="0" i="0" u="none" strike="noStrike" dirty="0">
                        <a:solidFill>
                          <a:srgbClr val="000000"/>
                        </a:solidFill>
                        <a:effectLst/>
                        <a:latin typeface="Arial" panose="020B0604020202020204" pitchFamily="34" charset="0"/>
                      </a:endParaRPr>
                    </a:p>
                  </a:txBody>
                  <a:tcPr marL="108000" marR="0" marT="0" marB="0" anchor="ctr"/>
                </a:tc>
                <a:tc>
                  <a:txBody>
                    <a:bodyPr/>
                    <a:lstStyle/>
                    <a:p>
                      <a:pPr lvl="0" algn="l" fontAlgn="ctr"/>
                      <a:r>
                        <a:rPr lang="en-US" sz="1400" b="0" i="0" u="none" strike="noStrike" dirty="0">
                          <a:solidFill>
                            <a:srgbClr val="000000"/>
                          </a:solidFill>
                          <a:effectLst/>
                          <a:latin typeface="Arial" panose="020B0604020202020204" pitchFamily="34" charset="0"/>
                        </a:rPr>
                        <a:t>$500.00.000</a:t>
                      </a:r>
                    </a:p>
                  </a:txBody>
                  <a:tcPr marL="108000" marR="0" marT="0" marB="0" anchor="ctr"/>
                </a:tc>
                <a:tc>
                  <a:txBody>
                    <a:bodyPr/>
                    <a:lstStyle/>
                    <a:p>
                      <a:pPr lvl="0" algn="l" fontAlgn="ctr"/>
                      <a:r>
                        <a:rPr lang="en-US" sz="1400" b="0" i="0" u="none" strike="noStrike" dirty="0">
                          <a:solidFill>
                            <a:srgbClr val="000000"/>
                          </a:solidFill>
                          <a:effectLst/>
                          <a:latin typeface="Arial" panose="020B0604020202020204" pitchFamily="34" charset="0"/>
                        </a:rPr>
                        <a:t>$495.446.432</a:t>
                      </a:r>
                    </a:p>
                  </a:txBody>
                  <a:tcPr marL="108000" marR="0" marT="0" marB="0" anchor="ctr"/>
                </a:tc>
                <a:extLst>
                  <a:ext uri="{0D108BD9-81ED-4DB2-BD59-A6C34878D82A}">
                    <a16:rowId xmlns:a16="http://schemas.microsoft.com/office/drawing/2014/main" val="442603286"/>
                  </a:ext>
                </a:extLst>
              </a:tr>
            </a:tbl>
          </a:graphicData>
        </a:graphic>
      </p:graphicFrame>
      <p:graphicFrame>
        <p:nvGraphicFramePr>
          <p:cNvPr id="19" name="Tabla 18"/>
          <p:cNvGraphicFramePr>
            <a:graphicFrameLocks noGrp="1"/>
          </p:cNvGraphicFramePr>
          <p:nvPr>
            <p:extLst>
              <p:ext uri="{D42A27DB-BD31-4B8C-83A1-F6EECF244321}">
                <p14:modId xmlns:p14="http://schemas.microsoft.com/office/powerpoint/2010/main" val="1125203253"/>
              </p:ext>
            </p:extLst>
          </p:nvPr>
        </p:nvGraphicFramePr>
        <p:xfrm>
          <a:off x="218875" y="1586775"/>
          <a:ext cx="5658605" cy="1937440"/>
        </p:xfrm>
        <a:graphic>
          <a:graphicData uri="http://schemas.openxmlformats.org/drawingml/2006/table">
            <a:tbl>
              <a:tblPr firstRow="1" bandRow="1">
                <a:tableStyleId>{5C22544A-7EE6-4342-B048-85BDC9FD1C3A}</a:tableStyleId>
              </a:tblPr>
              <a:tblGrid>
                <a:gridCol w="5658605">
                  <a:extLst>
                    <a:ext uri="{9D8B030D-6E8A-4147-A177-3AD203B41FA5}">
                      <a16:colId xmlns:a16="http://schemas.microsoft.com/office/drawing/2014/main" val="20000"/>
                    </a:ext>
                  </a:extLst>
                </a:gridCol>
              </a:tblGrid>
              <a:tr h="1937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spc="-19" dirty="0">
                          <a:solidFill>
                            <a:srgbClr val="44536A"/>
                          </a:solidFill>
                          <a:latin typeface="+mn-lt"/>
                          <a:cs typeface="Calibri"/>
                        </a:rPr>
                        <a:t>Indicador </a:t>
                      </a:r>
                      <a:r>
                        <a:rPr lang="es-CO" sz="1600" b="1" spc="-19" dirty="0">
                          <a:solidFill>
                            <a:srgbClr val="44536A"/>
                          </a:solidFill>
                          <a:cs typeface="Calibri"/>
                        </a:rPr>
                        <a:t>de Producto:  </a:t>
                      </a:r>
                      <a:r>
                        <a:rPr lang="es-CO" sz="1600" b="1" spc="-19" dirty="0">
                          <a:solidFill>
                            <a:schemeClr val="accent1">
                              <a:lumMod val="75000"/>
                            </a:schemeClr>
                          </a:solidFill>
                          <a:cs typeface="Calibri"/>
                        </a:rPr>
                        <a:t>Corredores peatonales implementados y/o mejorados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600" dirty="0">
                        <a:solidFill>
                          <a:schemeClr val="tx2"/>
                        </a:solidFill>
                      </a:endParaRPr>
                    </a:p>
                    <a:p>
                      <a:r>
                        <a:rPr lang="es-CO" sz="1600" dirty="0">
                          <a:solidFill>
                            <a:schemeClr val="tx2"/>
                          </a:solidFill>
                        </a:rPr>
                        <a:t>Periodicidad del Indicador:</a:t>
                      </a:r>
                      <a:r>
                        <a:rPr lang="es-CO" sz="1600" baseline="0" dirty="0">
                          <a:solidFill>
                            <a:schemeClr val="tx2"/>
                          </a:solidFill>
                        </a:rPr>
                        <a:t> </a:t>
                      </a:r>
                      <a:r>
                        <a:rPr lang="es-CO" sz="1600" baseline="0" dirty="0">
                          <a:solidFill>
                            <a:srgbClr val="0070C0"/>
                          </a:solidFill>
                        </a:rPr>
                        <a:t>Semestral</a:t>
                      </a:r>
                    </a:p>
                    <a:p>
                      <a:r>
                        <a:rPr lang="es-CO" sz="1600" dirty="0">
                          <a:solidFill>
                            <a:schemeClr val="tx2"/>
                          </a:solidFill>
                        </a:rPr>
                        <a:t>Valor producto esperado al final del cuatrienio:</a:t>
                      </a:r>
                      <a:r>
                        <a:rPr lang="es-CO" sz="1600" baseline="0" dirty="0">
                          <a:solidFill>
                            <a:schemeClr val="tx2"/>
                          </a:solidFill>
                        </a:rPr>
                        <a:t> </a:t>
                      </a:r>
                      <a:r>
                        <a:rPr lang="es-CO" sz="1600" baseline="0" dirty="0">
                          <a:solidFill>
                            <a:srgbClr val="0070C0"/>
                          </a:solidFill>
                        </a:rPr>
                        <a:t>2500 m2</a:t>
                      </a:r>
                    </a:p>
                    <a:p>
                      <a:r>
                        <a:rPr lang="es-CO" sz="1600" dirty="0">
                          <a:solidFill>
                            <a:schemeClr val="tx2"/>
                          </a:solidFill>
                        </a:rPr>
                        <a:t>Valor producto esperado al final de la vigencia 2020:</a:t>
                      </a:r>
                      <a:r>
                        <a:rPr lang="es-CO" sz="1600" baseline="0" dirty="0">
                          <a:solidFill>
                            <a:schemeClr val="tx2"/>
                          </a:solidFill>
                        </a:rPr>
                        <a:t> </a:t>
                      </a:r>
                      <a:r>
                        <a:rPr lang="es-CO" sz="1600" baseline="0" dirty="0">
                          <a:solidFill>
                            <a:schemeClr val="accent1">
                              <a:lumMod val="75000"/>
                            </a:schemeClr>
                          </a:solidFill>
                        </a:rPr>
                        <a:t>1500 m2</a:t>
                      </a:r>
                      <a:endParaRPr lang="es-CO" sz="16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2"/>
                          </a:solidFill>
                          <a:latin typeface="+mn-lt"/>
                          <a:ea typeface="+mn-ea"/>
                          <a:cs typeface="+mn-cs"/>
                        </a:rPr>
                        <a:t>Valor ejecutado</a:t>
                      </a:r>
                      <a:r>
                        <a:rPr lang="es-CO" sz="1600" b="1" kern="1200" baseline="0" dirty="0">
                          <a:solidFill>
                            <a:schemeClr val="tx2"/>
                          </a:solidFill>
                          <a:latin typeface="+mn-lt"/>
                          <a:ea typeface="+mn-ea"/>
                          <a:cs typeface="+mn-cs"/>
                        </a:rPr>
                        <a:t> vigencia </a:t>
                      </a:r>
                      <a:r>
                        <a:rPr lang="es-CO" sz="1600" b="1" kern="1200" dirty="0">
                          <a:solidFill>
                            <a:schemeClr val="tx2"/>
                          </a:solidFill>
                          <a:latin typeface="+mn-lt"/>
                          <a:ea typeface="+mn-ea"/>
                          <a:cs typeface="+mn-cs"/>
                        </a:rPr>
                        <a:t> 2020: </a:t>
                      </a:r>
                      <a:r>
                        <a:rPr lang="es-CO" sz="1600" b="1" kern="1200" dirty="0">
                          <a:solidFill>
                            <a:schemeClr val="accent1">
                              <a:lumMod val="75000"/>
                            </a:schemeClr>
                          </a:solidFill>
                          <a:latin typeface="+mn-lt"/>
                          <a:ea typeface="+mn-ea"/>
                          <a:cs typeface="+mn-cs"/>
                        </a:rPr>
                        <a:t>1500</a:t>
                      </a:r>
                      <a:r>
                        <a:rPr lang="es-CO" sz="1600" b="1" kern="1200" baseline="0" dirty="0">
                          <a:solidFill>
                            <a:schemeClr val="accent1">
                              <a:lumMod val="75000"/>
                            </a:schemeClr>
                          </a:solidFill>
                          <a:latin typeface="+mn-lt"/>
                          <a:ea typeface="+mn-ea"/>
                          <a:cs typeface="+mn-cs"/>
                        </a:rPr>
                        <a:t> m2</a:t>
                      </a:r>
                      <a:endParaRPr lang="es-CO" sz="1600" b="1" kern="1200" dirty="0">
                        <a:solidFill>
                          <a:schemeClr val="accent1">
                            <a:lumMod val="75000"/>
                          </a:schemeClr>
                        </a:solidFill>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370071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11">
            <a:extLst>
              <a:ext uri="{FF2B5EF4-FFF2-40B4-BE49-F238E27FC236}">
                <a16:creationId xmlns:a16="http://schemas.microsoft.com/office/drawing/2014/main" id="{F25AA350-9042-48A5-BC62-F5E571D07F78}"/>
              </a:ext>
            </a:extLst>
          </p:cNvPr>
          <p:cNvSpPr/>
          <p:nvPr/>
        </p:nvSpPr>
        <p:spPr>
          <a:xfrm>
            <a:off x="1166191" y="645928"/>
            <a:ext cx="9819861" cy="851568"/>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IMPLEMENTACIÓN DE URBANISMO TÁCTICO EN EL CORREDOR DE LA CARRERA 49</a:t>
            </a:r>
          </a:p>
        </p:txBody>
      </p:sp>
      <p:pic>
        <p:nvPicPr>
          <p:cNvPr id="7" name="Imagen 6">
            <a:extLst>
              <a:ext uri="{FF2B5EF4-FFF2-40B4-BE49-F238E27FC236}">
                <a16:creationId xmlns:a16="http://schemas.microsoft.com/office/drawing/2014/main" id="{02DE472A-A3CE-4453-AE7F-A41DFB56639E}"/>
              </a:ext>
            </a:extLst>
          </p:cNvPr>
          <p:cNvPicPr>
            <a:picLocks noChangeAspect="1"/>
          </p:cNvPicPr>
          <p:nvPr/>
        </p:nvPicPr>
        <p:blipFill rotWithShape="1">
          <a:blip r:embed="rId2"/>
          <a:srcRect l="10760" t="-24" r="10760"/>
          <a:stretch/>
        </p:blipFill>
        <p:spPr>
          <a:xfrm>
            <a:off x="2420942" y="1591025"/>
            <a:ext cx="7350115" cy="5266975"/>
          </a:xfrm>
          <a:prstGeom prst="rect">
            <a:avLst/>
          </a:prstGeom>
        </p:spPr>
      </p:pic>
      <p:sp>
        <p:nvSpPr>
          <p:cNvPr id="8" name="object 38">
            <a:extLst>
              <a:ext uri="{FF2B5EF4-FFF2-40B4-BE49-F238E27FC236}">
                <a16:creationId xmlns:a16="http://schemas.microsoft.com/office/drawing/2014/main" id="{CAB2B1F6-A7C1-443A-8068-AE404976EF02}"/>
              </a:ext>
            </a:extLst>
          </p:cNvPr>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Tree>
    <p:extLst>
      <p:ext uri="{BB962C8B-B14F-4D97-AF65-F5344CB8AC3E}">
        <p14:creationId xmlns:p14="http://schemas.microsoft.com/office/powerpoint/2010/main" val="1651909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D33462E-0344-4F34-9D8F-E6CA5E2A7E4B}"/>
              </a:ext>
            </a:extLst>
          </p:cNvPr>
          <p:cNvPicPr>
            <a:picLocks noChangeAspect="1"/>
          </p:cNvPicPr>
          <p:nvPr/>
        </p:nvPicPr>
        <p:blipFill rotWithShape="1">
          <a:blip r:embed="rId2"/>
          <a:srcRect l="10871" t="-24" r="10869"/>
          <a:stretch/>
        </p:blipFill>
        <p:spPr>
          <a:xfrm>
            <a:off x="89083" y="1097669"/>
            <a:ext cx="5879008" cy="4224504"/>
          </a:xfrm>
          <a:prstGeom prst="rect">
            <a:avLst/>
          </a:prstGeom>
        </p:spPr>
      </p:pic>
      <p:pic>
        <p:nvPicPr>
          <p:cNvPr id="5" name="Imagen 4">
            <a:extLst>
              <a:ext uri="{FF2B5EF4-FFF2-40B4-BE49-F238E27FC236}">
                <a16:creationId xmlns:a16="http://schemas.microsoft.com/office/drawing/2014/main" id="{759008F4-7C9F-41CB-8A3B-D93EF217CD36}"/>
              </a:ext>
            </a:extLst>
          </p:cNvPr>
          <p:cNvPicPr>
            <a:picLocks noChangeAspect="1"/>
          </p:cNvPicPr>
          <p:nvPr/>
        </p:nvPicPr>
        <p:blipFill rotWithShape="1">
          <a:blip r:embed="rId3"/>
          <a:srcRect l="10760" t="-24" r="10652"/>
          <a:stretch/>
        </p:blipFill>
        <p:spPr>
          <a:xfrm>
            <a:off x="6096000" y="1097669"/>
            <a:ext cx="5903501" cy="4224504"/>
          </a:xfrm>
          <a:prstGeom prst="rect">
            <a:avLst/>
          </a:prstGeom>
        </p:spPr>
      </p:pic>
      <p:sp>
        <p:nvSpPr>
          <p:cNvPr id="7" name="Rectángulo: esquinas redondeadas 11">
            <a:extLst>
              <a:ext uri="{FF2B5EF4-FFF2-40B4-BE49-F238E27FC236}">
                <a16:creationId xmlns:a16="http://schemas.microsoft.com/office/drawing/2014/main" id="{A238C863-64C0-4C43-904E-13E8FA912BF2}"/>
              </a:ext>
            </a:extLst>
          </p:cNvPr>
          <p:cNvSpPr/>
          <p:nvPr/>
        </p:nvSpPr>
        <p:spPr>
          <a:xfrm>
            <a:off x="2289201" y="5760331"/>
            <a:ext cx="7133094" cy="854765"/>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t>COSTO DEL PROYECTO: $ 495.446.332 </a:t>
            </a:r>
          </a:p>
        </p:txBody>
      </p:sp>
    </p:spTree>
    <p:extLst>
      <p:ext uri="{BB962C8B-B14F-4D97-AF65-F5344CB8AC3E}">
        <p14:creationId xmlns:p14="http://schemas.microsoft.com/office/powerpoint/2010/main" val="2837142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913224" y="1041400"/>
            <a:ext cx="10296525" cy="2387600"/>
          </a:xfrm>
        </p:spPr>
        <p:txBody>
          <a:bodyPr>
            <a:normAutofit/>
          </a:bodyPr>
          <a:lstStyle/>
          <a:p>
            <a:r>
              <a:rPr lang="en-US" sz="8000" dirty="0">
                <a:solidFill>
                  <a:schemeClr val="bg1"/>
                </a:solidFill>
              </a:rPr>
              <a:t>PLAN DE ACCIÓN </a:t>
            </a:r>
            <a:br>
              <a:rPr lang="en-US" sz="8000" dirty="0">
                <a:solidFill>
                  <a:schemeClr val="bg1"/>
                </a:solidFill>
              </a:rPr>
            </a:br>
            <a:r>
              <a:rPr lang="en-US" sz="8000" dirty="0">
                <a:solidFill>
                  <a:schemeClr val="bg1"/>
                </a:solidFill>
              </a:rPr>
              <a:t>2020-2</a:t>
            </a:r>
          </a:p>
        </p:txBody>
      </p:sp>
      <p:pic>
        <p:nvPicPr>
          <p:cNvPr id="2" name="Imagen 1"/>
          <p:cNvPicPr>
            <a:picLocks noChangeAspect="1"/>
          </p:cNvPicPr>
          <p:nvPr/>
        </p:nvPicPr>
        <p:blipFill rotWithShape="1">
          <a:blip r:embed="rId2"/>
          <a:srcRect r="906"/>
          <a:stretch/>
        </p:blipFill>
        <p:spPr>
          <a:xfrm>
            <a:off x="-38571" y="0"/>
            <a:ext cx="12158000" cy="6858000"/>
          </a:xfrm>
          <a:prstGeom prst="rect">
            <a:avLst/>
          </a:prstGeom>
        </p:spPr>
      </p:pic>
    </p:spTree>
    <p:extLst>
      <p:ext uri="{BB962C8B-B14F-4D97-AF65-F5344CB8AC3E}">
        <p14:creationId xmlns:p14="http://schemas.microsoft.com/office/powerpoint/2010/main" val="3223495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sp>
        <p:nvSpPr>
          <p:cNvPr id="5" name="CuadroTexto 4"/>
          <p:cNvSpPr txBox="1"/>
          <p:nvPr/>
        </p:nvSpPr>
        <p:spPr>
          <a:xfrm>
            <a:off x="43175" y="4027196"/>
            <a:ext cx="6570276" cy="3139321"/>
          </a:xfrm>
          <a:prstGeom prst="rect">
            <a:avLst/>
          </a:prstGeom>
          <a:noFill/>
        </p:spPr>
        <p:txBody>
          <a:bodyPr wrap="square" rtlCol="0">
            <a:spAutoFit/>
          </a:bodyPr>
          <a:lstStyle/>
          <a:p>
            <a:pPr marL="285750" indent="-285750">
              <a:buFont typeface="Arial" panose="020B0604020202020204" pitchFamily="34" charset="0"/>
              <a:buChar char="•"/>
            </a:pPr>
            <a:r>
              <a:rPr lang="es-CO" dirty="0"/>
              <a:t>Visitas de campo para la elaboración de presupuestos y </a:t>
            </a:r>
            <a:r>
              <a:rPr lang="es-CO" dirty="0" err="1"/>
              <a:t>APUs</a:t>
            </a:r>
            <a:r>
              <a:rPr lang="es-CO" dirty="0"/>
              <a:t> para adelantar el proceso de licitación, para las vías San Nicolás Barrio Santa Rita, Zamora y </a:t>
            </a:r>
            <a:r>
              <a:rPr lang="es-CO" dirty="0" err="1"/>
              <a:t>parcheos</a:t>
            </a:r>
            <a:r>
              <a:rPr lang="es-CO" dirty="0"/>
              <a:t> en la zona Urbana.</a:t>
            </a:r>
          </a:p>
          <a:p>
            <a:pPr marL="285750" indent="-285750">
              <a:buFont typeface="Arial" panose="020B0604020202020204" pitchFamily="34" charset="0"/>
              <a:buChar char="•"/>
            </a:pPr>
            <a:r>
              <a:rPr lang="es-CO" dirty="0"/>
              <a:t>Mesas de trabajo con EPM para agilizar las intervenciones necesarias sobre las vías que fueron afectadas por las obras realizadas por dicha empresa.</a:t>
            </a:r>
          </a:p>
          <a:p>
            <a:pPr marL="285750" indent="-285750">
              <a:buFont typeface="Arial" panose="020B0604020202020204" pitchFamily="34" charset="0"/>
              <a:buChar char="•"/>
            </a:pPr>
            <a:r>
              <a:rPr lang="es-CO" dirty="0"/>
              <a:t>Pavimentación de 8 km de longitud de la malla vial urbana en los diferentes barrios del municipio de Bello.</a:t>
            </a:r>
          </a:p>
          <a:p>
            <a:pPr marL="285750" indent="-285750">
              <a:buFont typeface="Arial" panose="020B0604020202020204" pitchFamily="34" charset="0"/>
              <a:buChar char="•"/>
            </a:pPr>
            <a:r>
              <a:rPr lang="es-CO" dirty="0"/>
              <a:t>Mantenimiento de  2 km de la malla vial urbana en la modalidad de parcheo en los diferentes barrios del municipio de Bello.</a:t>
            </a:r>
          </a:p>
          <a:p>
            <a:pPr marL="285750" indent="-285750">
              <a:buFont typeface="Arial" panose="020B0604020202020204" pitchFamily="34" charset="0"/>
              <a:buChar char="•"/>
            </a:pPr>
            <a:endParaRPr lang="es-CO" dirty="0"/>
          </a:p>
        </p:txBody>
      </p:sp>
      <p:sp>
        <p:nvSpPr>
          <p:cNvPr id="37" name="Rectángulo 36"/>
          <p:cNvSpPr/>
          <p:nvPr/>
        </p:nvSpPr>
        <p:spPr>
          <a:xfrm>
            <a:off x="2997711" y="3690825"/>
            <a:ext cx="6020158" cy="338554"/>
          </a:xfrm>
          <a:prstGeom prst="rect">
            <a:avLst/>
          </a:prstGeom>
        </p:spPr>
        <p:txBody>
          <a:bodyPr wrap="square">
            <a:spAutoFit/>
          </a:bodyPr>
          <a:lstStyle/>
          <a:p>
            <a:pPr lvl="1" fontAlgn="ctr"/>
            <a:r>
              <a:rPr lang="en-US" sz="1600" b="1" dirty="0">
                <a:solidFill>
                  <a:srgbClr val="000000"/>
                </a:solidFill>
                <a:latin typeface="Arial" panose="020B0604020202020204" pitchFamily="34" charset="0"/>
              </a:rPr>
              <a:t>ACTIVIDADES  PARA LA VIGENCIA  2020</a:t>
            </a:r>
          </a:p>
        </p:txBody>
      </p:sp>
      <p:sp>
        <p:nvSpPr>
          <p:cNvPr id="9" name="CuadroTexto 8"/>
          <p:cNvSpPr txBox="1"/>
          <p:nvPr/>
        </p:nvSpPr>
        <p:spPr>
          <a:xfrm>
            <a:off x="6998209" y="4124662"/>
            <a:ext cx="4907841" cy="1754326"/>
          </a:xfrm>
          <a:prstGeom prst="rect">
            <a:avLst/>
          </a:prstGeom>
          <a:noFill/>
        </p:spPr>
        <p:txBody>
          <a:bodyPr wrap="square" rtlCol="0">
            <a:spAutoFit/>
          </a:bodyPr>
          <a:lstStyle/>
          <a:p>
            <a:r>
              <a:rPr lang="es-CO" dirty="0"/>
              <a:t>Barrios intervenidos por EPM: Pérez, Suárez, Fontidueño, La Gabriela, Prado, Central, Panamericano, Cabañitas, </a:t>
            </a:r>
            <a:r>
              <a:rPr lang="es-CO" dirty="0" err="1"/>
              <a:t>Rosalpi</a:t>
            </a:r>
            <a:r>
              <a:rPr lang="es-CO" dirty="0"/>
              <a:t>, Playa Rica, Manchester, Mesa, El Carmelo, Niquia, Barrio Nuevo, </a:t>
            </a:r>
            <a:r>
              <a:rPr lang="es-CO" dirty="0" err="1"/>
              <a:t>Maruchenga</a:t>
            </a:r>
            <a:r>
              <a:rPr lang="es-CO" dirty="0"/>
              <a:t>, El Mirador, Santana, el Barrio Obrero. </a:t>
            </a:r>
          </a:p>
        </p:txBody>
      </p:sp>
      <p:graphicFrame>
        <p:nvGraphicFramePr>
          <p:cNvPr id="39" name="Tabla 38"/>
          <p:cNvGraphicFramePr>
            <a:graphicFrameLocks noGrp="1"/>
          </p:cNvGraphicFramePr>
          <p:nvPr>
            <p:extLst>
              <p:ext uri="{D42A27DB-BD31-4B8C-83A1-F6EECF244321}">
                <p14:modId xmlns:p14="http://schemas.microsoft.com/office/powerpoint/2010/main" val="1552745506"/>
              </p:ext>
            </p:extLst>
          </p:nvPr>
        </p:nvGraphicFramePr>
        <p:xfrm>
          <a:off x="53808" y="1580451"/>
          <a:ext cx="6208770" cy="2042160"/>
        </p:xfrm>
        <a:graphic>
          <a:graphicData uri="http://schemas.openxmlformats.org/drawingml/2006/table">
            <a:tbl>
              <a:tblPr firstRow="1" bandRow="1">
                <a:tableStyleId>{5C22544A-7EE6-4342-B048-85BDC9FD1C3A}</a:tableStyleId>
              </a:tblPr>
              <a:tblGrid>
                <a:gridCol w="6208770">
                  <a:extLst>
                    <a:ext uri="{9D8B030D-6E8A-4147-A177-3AD203B41FA5}">
                      <a16:colId xmlns:a16="http://schemas.microsoft.com/office/drawing/2014/main" val="20000"/>
                    </a:ext>
                  </a:extLst>
                </a:gridCol>
              </a:tblGrid>
              <a:tr h="1885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spc="-19" dirty="0">
                          <a:solidFill>
                            <a:srgbClr val="44536A"/>
                          </a:solidFill>
                          <a:latin typeface="+mn-lt"/>
                          <a:cs typeface="Calibri"/>
                        </a:rPr>
                        <a:t>Indicador </a:t>
                      </a:r>
                      <a:r>
                        <a:rPr lang="es-CO" sz="1600" b="1" spc="-19" dirty="0">
                          <a:solidFill>
                            <a:srgbClr val="44536A"/>
                          </a:solidFill>
                          <a:cs typeface="Calibri"/>
                        </a:rPr>
                        <a:t>de Producto</a:t>
                      </a:r>
                      <a:r>
                        <a:rPr lang="es-CO" sz="1600" b="1" spc="-19" dirty="0">
                          <a:solidFill>
                            <a:schemeClr val="accent1">
                              <a:lumMod val="75000"/>
                            </a:schemeClr>
                          </a:solidFill>
                          <a:cs typeface="Calibri"/>
                        </a:rPr>
                        <a:t>:  Km de infraestructura vial urbana intervenida para brindar condiciones de seguridad a los usuarios de los corredores de movilidad activa y motorizada.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600" dirty="0">
                        <a:solidFill>
                          <a:schemeClr val="tx2"/>
                        </a:solidFill>
                      </a:endParaRPr>
                    </a:p>
                    <a:p>
                      <a:r>
                        <a:rPr lang="es-CO" sz="1600" dirty="0">
                          <a:solidFill>
                            <a:schemeClr val="tx2"/>
                          </a:solidFill>
                        </a:rPr>
                        <a:t>Periodicidad del Indicador:</a:t>
                      </a:r>
                      <a:r>
                        <a:rPr lang="es-CO" sz="1600" baseline="0" dirty="0">
                          <a:solidFill>
                            <a:schemeClr val="tx2"/>
                          </a:solidFill>
                        </a:rPr>
                        <a:t> </a:t>
                      </a:r>
                      <a:r>
                        <a:rPr lang="es-CO" sz="1600" baseline="0" dirty="0">
                          <a:solidFill>
                            <a:srgbClr val="0070C0"/>
                          </a:solidFill>
                        </a:rPr>
                        <a:t>Semestral</a:t>
                      </a:r>
                    </a:p>
                    <a:p>
                      <a:r>
                        <a:rPr lang="es-CO" sz="1600" dirty="0">
                          <a:solidFill>
                            <a:schemeClr val="tx2"/>
                          </a:solidFill>
                        </a:rPr>
                        <a:t>Valor producto esperado al final del cuatrienio:</a:t>
                      </a:r>
                      <a:r>
                        <a:rPr lang="es-CO" sz="1600" baseline="0" dirty="0">
                          <a:solidFill>
                            <a:schemeClr val="tx2"/>
                          </a:solidFill>
                        </a:rPr>
                        <a:t> </a:t>
                      </a:r>
                      <a:r>
                        <a:rPr lang="es-CO" sz="1600" baseline="0" dirty="0">
                          <a:solidFill>
                            <a:schemeClr val="accent1">
                              <a:lumMod val="75000"/>
                            </a:schemeClr>
                          </a:solidFill>
                        </a:rPr>
                        <a:t>55 km</a:t>
                      </a:r>
                    </a:p>
                    <a:p>
                      <a:r>
                        <a:rPr lang="es-CO" sz="1600" dirty="0">
                          <a:solidFill>
                            <a:schemeClr val="tx2"/>
                          </a:solidFill>
                        </a:rPr>
                        <a:t>Valor producto esperado al final de la vigencia 2020:</a:t>
                      </a:r>
                      <a:r>
                        <a:rPr lang="es-CO" sz="1600" baseline="0" dirty="0">
                          <a:solidFill>
                            <a:schemeClr val="tx2"/>
                          </a:solidFill>
                        </a:rPr>
                        <a:t> </a:t>
                      </a:r>
                      <a:r>
                        <a:rPr lang="es-CO" sz="1600" baseline="0" dirty="0">
                          <a:solidFill>
                            <a:schemeClr val="accent1">
                              <a:lumMod val="75000"/>
                            </a:schemeClr>
                          </a:solidFill>
                        </a:rPr>
                        <a:t>10 km</a:t>
                      </a:r>
                      <a:endParaRPr lang="es-CO" sz="16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2"/>
                          </a:solidFill>
                          <a:latin typeface="+mn-lt"/>
                          <a:ea typeface="+mn-ea"/>
                          <a:cs typeface="+mn-cs"/>
                        </a:rPr>
                        <a:t>Valor ejecutado</a:t>
                      </a:r>
                      <a:r>
                        <a:rPr lang="es-CO" sz="1600" b="1" kern="1200" baseline="0" dirty="0">
                          <a:solidFill>
                            <a:schemeClr val="tx2"/>
                          </a:solidFill>
                          <a:latin typeface="+mn-lt"/>
                          <a:ea typeface="+mn-ea"/>
                          <a:cs typeface="+mn-cs"/>
                        </a:rPr>
                        <a:t> vigencia </a:t>
                      </a:r>
                      <a:r>
                        <a:rPr lang="es-CO" sz="1600" b="1" kern="1200" dirty="0">
                          <a:solidFill>
                            <a:schemeClr val="tx2"/>
                          </a:solidFill>
                          <a:latin typeface="+mn-lt"/>
                          <a:ea typeface="+mn-ea"/>
                          <a:cs typeface="+mn-cs"/>
                        </a:rPr>
                        <a:t> 2020: </a:t>
                      </a:r>
                      <a:r>
                        <a:rPr lang="es-CO" sz="1600" b="1" kern="1200" dirty="0">
                          <a:solidFill>
                            <a:schemeClr val="accent1">
                              <a:lumMod val="75000"/>
                            </a:schemeClr>
                          </a:solidFill>
                          <a:latin typeface="+mn-lt"/>
                          <a:ea typeface="+mn-ea"/>
                          <a:cs typeface="+mn-cs"/>
                        </a:rPr>
                        <a:t>10 km</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0" name="Tabla 39"/>
          <p:cNvGraphicFramePr>
            <a:graphicFrameLocks noGrp="1"/>
          </p:cNvGraphicFramePr>
          <p:nvPr>
            <p:extLst>
              <p:ext uri="{D42A27DB-BD31-4B8C-83A1-F6EECF244321}">
                <p14:modId xmlns:p14="http://schemas.microsoft.com/office/powerpoint/2010/main" val="4274484292"/>
              </p:ext>
            </p:extLst>
          </p:nvPr>
        </p:nvGraphicFramePr>
        <p:xfrm>
          <a:off x="6387844" y="1619032"/>
          <a:ext cx="5733908" cy="1935700"/>
        </p:xfrm>
        <a:graphic>
          <a:graphicData uri="http://schemas.openxmlformats.org/drawingml/2006/table">
            <a:tbl>
              <a:tblPr>
                <a:tableStyleId>{5C22544A-7EE6-4342-B048-85BDC9FD1C3A}</a:tableStyleId>
              </a:tblPr>
              <a:tblGrid>
                <a:gridCol w="2096106">
                  <a:extLst>
                    <a:ext uri="{9D8B030D-6E8A-4147-A177-3AD203B41FA5}">
                      <a16:colId xmlns:a16="http://schemas.microsoft.com/office/drawing/2014/main" val="3688020916"/>
                    </a:ext>
                  </a:extLst>
                </a:gridCol>
                <a:gridCol w="1757110">
                  <a:extLst>
                    <a:ext uri="{9D8B030D-6E8A-4147-A177-3AD203B41FA5}">
                      <a16:colId xmlns:a16="http://schemas.microsoft.com/office/drawing/2014/main" val="286929452"/>
                    </a:ext>
                  </a:extLst>
                </a:gridCol>
                <a:gridCol w="1880692">
                  <a:extLst>
                    <a:ext uri="{9D8B030D-6E8A-4147-A177-3AD203B41FA5}">
                      <a16:colId xmlns:a16="http://schemas.microsoft.com/office/drawing/2014/main" val="3707762219"/>
                    </a:ext>
                  </a:extLst>
                </a:gridCol>
              </a:tblGrid>
              <a:tr h="655540">
                <a:tc>
                  <a:txBody>
                    <a:bodyPr/>
                    <a:lstStyle/>
                    <a:p>
                      <a:pPr lvl="0" algn="l" fontAlgn="ctr"/>
                      <a:r>
                        <a:rPr lang="en-US" sz="1400" b="1" u="none" strike="noStrike" dirty="0">
                          <a:effectLst/>
                        </a:rPr>
                        <a:t>FUENTE PRINCIPAL</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PROYECTADO</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TOTAL  EJECUTADO</a:t>
                      </a:r>
                      <a:endParaRPr lang="en-US" sz="1400" b="1" i="0" u="none" strike="noStrike" dirty="0">
                        <a:solidFill>
                          <a:srgbClr val="FFFFFF"/>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3980858755"/>
                  </a:ext>
                </a:extLst>
              </a:tr>
              <a:tr h="1092565">
                <a:tc>
                  <a:txBody>
                    <a:bodyPr/>
                    <a:lstStyle/>
                    <a:p>
                      <a:r>
                        <a:rPr lang="es-ES" sz="1400" dirty="0"/>
                        <a:t>RP KM DE INFRAESTRUCTURA VIAL URBANA  Y RURAL.</a:t>
                      </a:r>
                    </a:p>
                    <a:p>
                      <a:r>
                        <a:rPr lang="es-ES" sz="1400" dirty="0"/>
                        <a:t>RP INTERVENTORIA KM DE INFRAESTRUCTURA VIAL URBANA Y RURAL</a:t>
                      </a:r>
                    </a:p>
                  </a:txBody>
                  <a:tcPr marL="108000" marR="0" marT="0" marB="0" anchor="ctr"/>
                </a:tc>
                <a:tc>
                  <a:txBody>
                    <a:bodyPr/>
                    <a:lstStyle/>
                    <a:p>
                      <a:pPr lvl="0" algn="l" fontAlgn="ctr"/>
                      <a:r>
                        <a:rPr lang="en-US" sz="1400" b="0" i="0" u="none" strike="noStrike" dirty="0">
                          <a:solidFill>
                            <a:srgbClr val="000000"/>
                          </a:solidFill>
                          <a:effectLst/>
                          <a:latin typeface="Arial" panose="020B0604020202020204" pitchFamily="34" charset="0"/>
                        </a:rPr>
                        <a:t>$2.854.955.352</a:t>
                      </a:r>
                    </a:p>
                  </a:txBody>
                  <a:tcPr marL="108000" marR="0" marT="0" marB="0" anchor="ctr"/>
                </a:tc>
                <a:tc>
                  <a:txBody>
                    <a:bodyPr/>
                    <a:lstStyle/>
                    <a:p>
                      <a:pPr lvl="0" algn="l" fontAlgn="ctr"/>
                      <a:r>
                        <a:rPr lang="en-US" sz="1400" b="0" i="0" u="none" strike="noStrike" dirty="0">
                          <a:solidFill>
                            <a:srgbClr val="000000"/>
                          </a:solidFill>
                          <a:effectLst/>
                          <a:latin typeface="Arial" panose="020B0604020202020204" pitchFamily="34" charset="0"/>
                        </a:rPr>
                        <a:t>$2.854.955.352</a:t>
                      </a:r>
                    </a:p>
                  </a:txBody>
                  <a:tcPr marL="108000" marR="0" marT="0" marB="0" anchor="ctr"/>
                </a:tc>
                <a:extLst>
                  <a:ext uri="{0D108BD9-81ED-4DB2-BD59-A6C34878D82A}">
                    <a16:rowId xmlns:a16="http://schemas.microsoft.com/office/drawing/2014/main" val="442603286"/>
                  </a:ext>
                </a:extLst>
              </a:tr>
            </a:tbl>
          </a:graphicData>
        </a:graphic>
      </p:graphicFrame>
    </p:spTree>
    <p:extLst>
      <p:ext uri="{BB962C8B-B14F-4D97-AF65-F5344CB8AC3E}">
        <p14:creationId xmlns:p14="http://schemas.microsoft.com/office/powerpoint/2010/main" val="4077276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5"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6" name="Rectángulo 5"/>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pic>
        <p:nvPicPr>
          <p:cNvPr id="7" name="Imagen 6">
            <a:extLst>
              <a:ext uri="{FF2B5EF4-FFF2-40B4-BE49-F238E27FC236}">
                <a16:creationId xmlns:a16="http://schemas.microsoft.com/office/drawing/2014/main" id="{00000000-0008-0000-0000-00000B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473" y="2037514"/>
            <a:ext cx="1452612" cy="1944000"/>
          </a:xfrm>
          <a:prstGeom prst="rect">
            <a:avLst/>
          </a:prstGeom>
        </p:spPr>
      </p:pic>
      <p:pic>
        <p:nvPicPr>
          <p:cNvPr id="8" name="Imagen 7">
            <a:extLst>
              <a:ext uri="{FF2B5EF4-FFF2-40B4-BE49-F238E27FC236}">
                <a16:creationId xmlns:a16="http://schemas.microsoft.com/office/drawing/2014/main" id="{00000000-0008-0000-0000-00000D0000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1684" y="2056743"/>
            <a:ext cx="2520000" cy="1905776"/>
          </a:xfrm>
          <a:prstGeom prst="rect">
            <a:avLst/>
          </a:prstGeom>
        </p:spPr>
      </p:pic>
      <p:pic>
        <p:nvPicPr>
          <p:cNvPr id="9" name="Imagen 8">
            <a:extLst>
              <a:ext uri="{FF2B5EF4-FFF2-40B4-BE49-F238E27FC236}">
                <a16:creationId xmlns:a16="http://schemas.microsoft.com/office/drawing/2014/main" id="{00000000-0008-0000-0000-00000E0000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8283" y="2022631"/>
            <a:ext cx="2520000" cy="1929846"/>
          </a:xfrm>
          <a:prstGeom prst="rect">
            <a:avLst/>
          </a:prstGeom>
        </p:spPr>
      </p:pic>
      <p:sp>
        <p:nvSpPr>
          <p:cNvPr id="10" name="CuadroTexto 9"/>
          <p:cNvSpPr txBox="1"/>
          <p:nvPr/>
        </p:nvSpPr>
        <p:spPr>
          <a:xfrm>
            <a:off x="531269" y="3990167"/>
            <a:ext cx="869141" cy="338554"/>
          </a:xfrm>
          <a:prstGeom prst="rect">
            <a:avLst/>
          </a:prstGeom>
          <a:noFill/>
        </p:spPr>
        <p:txBody>
          <a:bodyPr wrap="square" rtlCol="0">
            <a:spAutoFit/>
          </a:bodyPr>
          <a:lstStyle/>
          <a:p>
            <a:r>
              <a:rPr lang="es-CO" sz="1600" dirty="0"/>
              <a:t>Antes</a:t>
            </a:r>
          </a:p>
        </p:txBody>
      </p:sp>
      <p:sp>
        <p:nvSpPr>
          <p:cNvPr id="11" name="CuadroTexto 10"/>
          <p:cNvSpPr txBox="1"/>
          <p:nvPr/>
        </p:nvSpPr>
        <p:spPr>
          <a:xfrm>
            <a:off x="2552413" y="3989534"/>
            <a:ext cx="1038542" cy="338554"/>
          </a:xfrm>
          <a:prstGeom prst="rect">
            <a:avLst/>
          </a:prstGeom>
          <a:noFill/>
        </p:spPr>
        <p:txBody>
          <a:bodyPr wrap="square" rtlCol="0">
            <a:spAutoFit/>
          </a:bodyPr>
          <a:lstStyle/>
          <a:p>
            <a:r>
              <a:rPr lang="es-CO" sz="1600" dirty="0"/>
              <a:t>Durante</a:t>
            </a:r>
          </a:p>
        </p:txBody>
      </p:sp>
      <p:sp>
        <p:nvSpPr>
          <p:cNvPr id="12" name="CuadroTexto 11"/>
          <p:cNvSpPr txBox="1"/>
          <p:nvPr/>
        </p:nvSpPr>
        <p:spPr>
          <a:xfrm>
            <a:off x="5029634" y="3969962"/>
            <a:ext cx="1069829" cy="338554"/>
          </a:xfrm>
          <a:prstGeom prst="rect">
            <a:avLst/>
          </a:prstGeom>
          <a:noFill/>
        </p:spPr>
        <p:txBody>
          <a:bodyPr wrap="square" rtlCol="0">
            <a:spAutoFit/>
          </a:bodyPr>
          <a:lstStyle/>
          <a:p>
            <a:r>
              <a:rPr lang="es-CO" sz="1600" dirty="0"/>
              <a:t>Después</a:t>
            </a:r>
          </a:p>
        </p:txBody>
      </p:sp>
      <p:sp>
        <p:nvSpPr>
          <p:cNvPr id="13" name="CuadroTexto 12"/>
          <p:cNvSpPr txBox="1"/>
          <p:nvPr/>
        </p:nvSpPr>
        <p:spPr>
          <a:xfrm>
            <a:off x="2420557" y="1606474"/>
            <a:ext cx="1464320" cy="369332"/>
          </a:xfrm>
          <a:prstGeom prst="rect">
            <a:avLst/>
          </a:prstGeom>
          <a:solidFill>
            <a:schemeClr val="accent2">
              <a:lumMod val="40000"/>
              <a:lumOff val="60000"/>
            </a:schemeClr>
          </a:solidFill>
        </p:spPr>
        <p:txBody>
          <a:bodyPr wrap="square" rtlCol="0">
            <a:spAutoFit/>
          </a:bodyPr>
          <a:lstStyle/>
          <a:p>
            <a:r>
              <a:rPr lang="es-CO" b="1" dirty="0">
                <a:solidFill>
                  <a:schemeClr val="accent1">
                    <a:lumMod val="75000"/>
                  </a:schemeClr>
                </a:solidFill>
              </a:rPr>
              <a:t>Barrio Suárez</a:t>
            </a:r>
          </a:p>
        </p:txBody>
      </p:sp>
      <p:pic>
        <p:nvPicPr>
          <p:cNvPr id="15" name="Imagen 14">
            <a:extLst>
              <a:ext uri="{FF2B5EF4-FFF2-40B4-BE49-F238E27FC236}">
                <a16:creationId xmlns:a16="http://schemas.microsoft.com/office/drawing/2014/main" id="{00000000-0008-0000-0000-0000020000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58283" y="4863812"/>
            <a:ext cx="2343045" cy="1761824"/>
          </a:xfrm>
          <a:prstGeom prst="rect">
            <a:avLst/>
          </a:prstGeom>
        </p:spPr>
      </p:pic>
      <p:pic>
        <p:nvPicPr>
          <p:cNvPr id="16" name="Imagen 15">
            <a:extLst>
              <a:ext uri="{FF2B5EF4-FFF2-40B4-BE49-F238E27FC236}">
                <a16:creationId xmlns:a16="http://schemas.microsoft.com/office/drawing/2014/main" id="{00000000-0008-0000-0000-0000030000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37762" y="4817311"/>
            <a:ext cx="2222880" cy="1808325"/>
          </a:xfrm>
          <a:prstGeom prst="rect">
            <a:avLst/>
          </a:prstGeom>
        </p:spPr>
      </p:pic>
      <p:pic>
        <p:nvPicPr>
          <p:cNvPr id="17" name="Imagen 16">
            <a:extLst>
              <a:ext uri="{FF2B5EF4-FFF2-40B4-BE49-F238E27FC236}">
                <a16:creationId xmlns:a16="http://schemas.microsoft.com/office/drawing/2014/main" id="{00000000-0008-0000-0000-0000050000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39915" y="4817688"/>
            <a:ext cx="2397839" cy="1769322"/>
          </a:xfrm>
          <a:prstGeom prst="rect">
            <a:avLst/>
          </a:prstGeom>
        </p:spPr>
      </p:pic>
      <p:sp>
        <p:nvSpPr>
          <p:cNvPr id="18" name="CuadroTexto 17"/>
          <p:cNvSpPr txBox="1"/>
          <p:nvPr/>
        </p:nvSpPr>
        <p:spPr>
          <a:xfrm>
            <a:off x="7165741" y="4158811"/>
            <a:ext cx="1937740" cy="369332"/>
          </a:xfrm>
          <a:prstGeom prst="rect">
            <a:avLst/>
          </a:prstGeom>
          <a:solidFill>
            <a:schemeClr val="accent2">
              <a:lumMod val="40000"/>
              <a:lumOff val="60000"/>
            </a:schemeClr>
          </a:solidFill>
        </p:spPr>
        <p:txBody>
          <a:bodyPr wrap="square" rtlCol="0">
            <a:spAutoFit/>
          </a:bodyPr>
          <a:lstStyle/>
          <a:p>
            <a:r>
              <a:rPr lang="es-CO" b="1" dirty="0">
                <a:solidFill>
                  <a:schemeClr val="accent1">
                    <a:lumMod val="75000"/>
                  </a:schemeClr>
                </a:solidFill>
              </a:rPr>
              <a:t>Barrio Fontidueño</a:t>
            </a:r>
          </a:p>
        </p:txBody>
      </p:sp>
      <p:sp>
        <p:nvSpPr>
          <p:cNvPr id="19" name="CuadroTexto 18"/>
          <p:cNvSpPr txBox="1"/>
          <p:nvPr/>
        </p:nvSpPr>
        <p:spPr>
          <a:xfrm>
            <a:off x="5297232" y="6594820"/>
            <a:ext cx="869141" cy="338554"/>
          </a:xfrm>
          <a:prstGeom prst="rect">
            <a:avLst/>
          </a:prstGeom>
          <a:noFill/>
        </p:spPr>
        <p:txBody>
          <a:bodyPr wrap="square" rtlCol="0">
            <a:spAutoFit/>
          </a:bodyPr>
          <a:lstStyle/>
          <a:p>
            <a:r>
              <a:rPr lang="es-CO" sz="1600" dirty="0"/>
              <a:t>Antes</a:t>
            </a:r>
          </a:p>
        </p:txBody>
      </p:sp>
      <p:sp>
        <p:nvSpPr>
          <p:cNvPr id="20" name="CuadroTexto 19"/>
          <p:cNvSpPr txBox="1"/>
          <p:nvPr/>
        </p:nvSpPr>
        <p:spPr>
          <a:xfrm>
            <a:off x="7318376" y="6594187"/>
            <a:ext cx="1038542" cy="338554"/>
          </a:xfrm>
          <a:prstGeom prst="rect">
            <a:avLst/>
          </a:prstGeom>
          <a:noFill/>
        </p:spPr>
        <p:txBody>
          <a:bodyPr wrap="square" rtlCol="0">
            <a:spAutoFit/>
          </a:bodyPr>
          <a:lstStyle/>
          <a:p>
            <a:r>
              <a:rPr lang="es-CO" sz="1600" dirty="0"/>
              <a:t>Durante</a:t>
            </a:r>
          </a:p>
        </p:txBody>
      </p:sp>
      <p:sp>
        <p:nvSpPr>
          <p:cNvPr id="21" name="CuadroTexto 20"/>
          <p:cNvSpPr txBox="1"/>
          <p:nvPr/>
        </p:nvSpPr>
        <p:spPr>
          <a:xfrm>
            <a:off x="9795597" y="6574615"/>
            <a:ext cx="1069829" cy="338554"/>
          </a:xfrm>
          <a:prstGeom prst="rect">
            <a:avLst/>
          </a:prstGeom>
          <a:noFill/>
        </p:spPr>
        <p:txBody>
          <a:bodyPr wrap="square" rtlCol="0">
            <a:spAutoFit/>
          </a:bodyPr>
          <a:lstStyle/>
          <a:p>
            <a:r>
              <a:rPr lang="es-CO" sz="1600" dirty="0"/>
              <a:t>Después</a:t>
            </a:r>
          </a:p>
        </p:txBody>
      </p:sp>
    </p:spTree>
    <p:extLst>
      <p:ext uri="{BB962C8B-B14F-4D97-AF65-F5344CB8AC3E}">
        <p14:creationId xmlns:p14="http://schemas.microsoft.com/office/powerpoint/2010/main" val="2476034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6" name="Rectángulo 5"/>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pic>
        <p:nvPicPr>
          <p:cNvPr id="22" name="Imagen 21">
            <a:extLst>
              <a:ext uri="{FF2B5EF4-FFF2-40B4-BE49-F238E27FC236}">
                <a16:creationId xmlns:a16="http://schemas.microsoft.com/office/drawing/2014/main" id="{940CAA81-FD8E-400B-8E19-C7FF1E80C1B0}"/>
              </a:ext>
            </a:extLst>
          </p:cNvPr>
          <p:cNvPicPr>
            <a:picLocks noChangeAspect="1"/>
          </p:cNvPicPr>
          <p:nvPr/>
        </p:nvPicPr>
        <p:blipFill rotWithShape="1">
          <a:blip r:embed="rId3"/>
          <a:srcRect l="18689" t="14209" r="9508" b="9689"/>
          <a:stretch/>
        </p:blipFill>
        <p:spPr>
          <a:xfrm>
            <a:off x="2029565" y="1855434"/>
            <a:ext cx="7809875" cy="4653830"/>
          </a:xfrm>
          <a:prstGeom prst="rect">
            <a:avLst/>
          </a:prstGeom>
        </p:spPr>
      </p:pic>
      <p:sp>
        <p:nvSpPr>
          <p:cNvPr id="23" name="Rectángulo: esquinas redondeadas 8">
            <a:extLst>
              <a:ext uri="{FF2B5EF4-FFF2-40B4-BE49-F238E27FC236}">
                <a16:creationId xmlns:a16="http://schemas.microsoft.com/office/drawing/2014/main" id="{F7AA55E0-804D-4459-8FCE-52FA6C77B800}"/>
              </a:ext>
            </a:extLst>
          </p:cNvPr>
          <p:cNvSpPr/>
          <p:nvPr/>
        </p:nvSpPr>
        <p:spPr>
          <a:xfrm>
            <a:off x="730683" y="770966"/>
            <a:ext cx="10418760" cy="1064302"/>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CONSTRUCCION DE TRAMO VIAL Y OBRAS COMPLEMENTARIAS A LA VIA DEL SECTOR SAN NICOLAS - BARRIO SANTA RITA CALLE 21D ENTRE CRA 41G Y CRA 40A</a:t>
            </a:r>
          </a:p>
        </p:txBody>
      </p:sp>
    </p:spTree>
    <p:extLst>
      <p:ext uri="{BB962C8B-B14F-4D97-AF65-F5344CB8AC3E}">
        <p14:creationId xmlns:p14="http://schemas.microsoft.com/office/powerpoint/2010/main" val="2997542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6" name="Rectángulo 5"/>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424" y="1372882"/>
            <a:ext cx="8560527" cy="4280264"/>
          </a:xfrm>
          <a:prstGeom prst="rect">
            <a:avLst/>
          </a:prstGeom>
        </p:spPr>
      </p:pic>
      <p:sp>
        <p:nvSpPr>
          <p:cNvPr id="8" name="Rectángulo: esquinas redondeadas 6">
            <a:extLst>
              <a:ext uri="{FF2B5EF4-FFF2-40B4-BE49-F238E27FC236}">
                <a16:creationId xmlns:a16="http://schemas.microsoft.com/office/drawing/2014/main" id="{7D4445D8-0B66-4FAF-80CB-F64F52C2601A}"/>
              </a:ext>
            </a:extLst>
          </p:cNvPr>
          <p:cNvSpPr/>
          <p:nvPr/>
        </p:nvSpPr>
        <p:spPr>
          <a:xfrm>
            <a:off x="1666124" y="5152356"/>
            <a:ext cx="8319541" cy="1528997"/>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400" dirty="0"/>
          </a:p>
          <a:p>
            <a:pPr algn="ctr"/>
            <a:r>
              <a:rPr lang="es-MX" sz="2800" dirty="0"/>
              <a:t>COSTO DEL PROYECTO</a:t>
            </a:r>
            <a:r>
              <a:rPr lang="es-MX" sz="2400" dirty="0"/>
              <a:t>: </a:t>
            </a:r>
            <a:r>
              <a:rPr lang="es-MX" sz="2800" dirty="0"/>
              <a:t>$ 1´030,000,000 aprox.</a:t>
            </a:r>
          </a:p>
          <a:p>
            <a:pPr algn="ctr"/>
            <a:r>
              <a:rPr lang="es-MX" sz="2800" dirty="0"/>
              <a:t>LONGITUD DE VIA A INTERVENIR: 495</a:t>
            </a:r>
            <a:r>
              <a:rPr lang="es-MX" sz="2400" dirty="0"/>
              <a:t>m</a:t>
            </a:r>
            <a:r>
              <a:rPr lang="es-MX" sz="2800" dirty="0"/>
              <a:t> aprox.</a:t>
            </a:r>
            <a:endParaRPr lang="es-MX" sz="2400" dirty="0"/>
          </a:p>
          <a:p>
            <a:pPr algn="ctr"/>
            <a:endParaRPr lang="es-MX" sz="2400" dirty="0"/>
          </a:p>
        </p:txBody>
      </p:sp>
    </p:spTree>
    <p:extLst>
      <p:ext uri="{BB962C8B-B14F-4D97-AF65-F5344CB8AC3E}">
        <p14:creationId xmlns:p14="http://schemas.microsoft.com/office/powerpoint/2010/main" val="218770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0" y="480015"/>
            <a:ext cx="12213581" cy="1122632"/>
          </a:xfrm>
          <a:prstGeom prst="rect">
            <a:avLst/>
          </a:prstGeom>
          <a:solidFill>
            <a:srgbClr val="00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3">
            <a:extLst>
              <a:ext uri="{FF2B5EF4-FFF2-40B4-BE49-F238E27FC236}">
                <a16:creationId xmlns:a16="http://schemas.microsoft.com/office/drawing/2014/main" id="{D8DE91C2-16AA-4D5A-8136-F3E91ED6E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ítulo 2">
            <a:extLst>
              <a:ext uri="{FF2B5EF4-FFF2-40B4-BE49-F238E27FC236}">
                <a16:creationId xmlns:a16="http://schemas.microsoft.com/office/drawing/2014/main" id="{5F208966-D255-4C4E-AD44-B6095B04141A}"/>
              </a:ext>
            </a:extLst>
          </p:cNvPr>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ángulo 6"/>
          <p:cNvSpPr/>
          <p:nvPr/>
        </p:nvSpPr>
        <p:spPr>
          <a:xfrm>
            <a:off x="2050740" y="760444"/>
            <a:ext cx="8860513" cy="400110"/>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SITUACIÓN DE LA SECRETARÍA DE OBRAS PÚBLICAS</a:t>
            </a:r>
            <a:endParaRPr lang="en-US" sz="2000" b="1" dirty="0">
              <a:solidFill>
                <a:schemeClr val="bg1"/>
              </a:solidFill>
              <a:latin typeface="Arial" panose="020B0604020202020204" pitchFamily="34" charset="0"/>
            </a:endParaRPr>
          </a:p>
        </p:txBody>
      </p:sp>
      <p:sp>
        <p:nvSpPr>
          <p:cNvPr id="11" name="Rectángulo 10"/>
          <p:cNvSpPr/>
          <p:nvPr/>
        </p:nvSpPr>
        <p:spPr>
          <a:xfrm>
            <a:off x="4008354" y="1630273"/>
            <a:ext cx="3114341" cy="369332"/>
          </a:xfrm>
          <a:prstGeom prst="rect">
            <a:avLst/>
          </a:prstGeom>
        </p:spPr>
        <p:txBody>
          <a:bodyPr wrap="square">
            <a:spAutoFit/>
          </a:bodyPr>
          <a:lstStyle/>
          <a:p>
            <a:pPr algn="just" fontAlgn="ctr"/>
            <a:r>
              <a:rPr lang="es-MX" b="1" dirty="0">
                <a:latin typeface="Arial" panose="020B0604020202020204" pitchFamily="34" charset="0"/>
              </a:rPr>
              <a:t>ACCIONES POPULARES</a:t>
            </a:r>
          </a:p>
        </p:txBody>
      </p:sp>
      <p:sp>
        <p:nvSpPr>
          <p:cNvPr id="12" name="Rectángulo 11"/>
          <p:cNvSpPr/>
          <p:nvPr/>
        </p:nvSpPr>
        <p:spPr>
          <a:xfrm>
            <a:off x="6515910" y="2165730"/>
            <a:ext cx="5398477" cy="2862322"/>
          </a:xfrm>
          <a:prstGeom prst="rect">
            <a:avLst/>
          </a:prstGeom>
          <a:ln w="9525">
            <a:solidFill>
              <a:schemeClr val="tx1"/>
            </a:solidFill>
          </a:ln>
        </p:spPr>
        <p:txBody>
          <a:bodyPr wrap="square" anchor="ctr">
            <a:spAutoFit/>
          </a:bodyPr>
          <a:lstStyle/>
          <a:p>
            <a:pPr lvl="0"/>
            <a:r>
              <a:rPr lang="es-CO" b="1" dirty="0"/>
              <a:t>Acción Popular Granizal.</a:t>
            </a:r>
          </a:p>
          <a:p>
            <a:pPr lvl="0"/>
            <a:endParaRPr lang="es-CO" b="1" dirty="0"/>
          </a:p>
          <a:p>
            <a:pPr lvl="0"/>
            <a:r>
              <a:rPr lang="es-CO" dirty="0"/>
              <a:t>Por medio del operador EPM, aproximadamente desde el mes de julio, se instalaron en algunos sectores de la vereda tanques y bidones provisionales para proveer de agua potable a los habitantes de la zona. </a:t>
            </a:r>
          </a:p>
          <a:p>
            <a:pPr lvl="0"/>
            <a:endParaRPr lang="es-CO" dirty="0"/>
          </a:p>
          <a:p>
            <a:pPr lvl="0"/>
            <a:r>
              <a:rPr lang="es-CO" dirty="0"/>
              <a:t>Articulado a la Secretaría de Obras públicas se establecieron tres mesas de trabajo:  técnica, jurídica y social. </a:t>
            </a:r>
          </a:p>
        </p:txBody>
      </p:sp>
      <p:sp>
        <p:nvSpPr>
          <p:cNvPr id="10" name="Rectángulo 9"/>
          <p:cNvSpPr/>
          <p:nvPr/>
        </p:nvSpPr>
        <p:spPr>
          <a:xfrm>
            <a:off x="319024" y="2027231"/>
            <a:ext cx="6121533" cy="3139321"/>
          </a:xfrm>
          <a:prstGeom prst="rect">
            <a:avLst/>
          </a:prstGeom>
          <a:ln w="9525">
            <a:solidFill>
              <a:schemeClr val="tx1"/>
            </a:solidFill>
          </a:ln>
        </p:spPr>
        <p:txBody>
          <a:bodyPr wrap="square" anchor="ctr">
            <a:spAutoFit/>
          </a:bodyPr>
          <a:lstStyle/>
          <a:p>
            <a:pPr lvl="0"/>
            <a:r>
              <a:rPr lang="es-CO" b="1" dirty="0"/>
              <a:t>Acción Popular Nueva Jerusalén.</a:t>
            </a:r>
          </a:p>
          <a:p>
            <a:pPr lvl="0"/>
            <a:endParaRPr lang="es-CO" b="1" dirty="0"/>
          </a:p>
          <a:p>
            <a:pPr lvl="0"/>
            <a:r>
              <a:rPr lang="es-CO" dirty="0"/>
              <a:t>Por medio del operador EPM se están instalando 3 líneas expresas provisionales, desde el barrio Paris sector los sauces hasta el limite determinado, que permitirá reducir  las perdidas por fraude y  de proveer de agua potable a los habitantes del sector. </a:t>
            </a:r>
          </a:p>
          <a:p>
            <a:pPr lvl="0"/>
            <a:endParaRPr lang="es-CO" dirty="0"/>
          </a:p>
          <a:p>
            <a:pPr lvl="0"/>
            <a:r>
              <a:rPr lang="es-CO" dirty="0"/>
              <a:t>De igual forma, se han adelantado las gestiones para el correcto uso y servicio de la red eléctrica. Así, reducir las perdidas por fraude. </a:t>
            </a:r>
          </a:p>
        </p:txBody>
      </p:sp>
      <p:sp>
        <p:nvSpPr>
          <p:cNvPr id="17" name="Rectángulo 16"/>
          <p:cNvSpPr/>
          <p:nvPr/>
        </p:nvSpPr>
        <p:spPr>
          <a:xfrm>
            <a:off x="319024" y="5242173"/>
            <a:ext cx="8228628" cy="1477328"/>
          </a:xfrm>
          <a:prstGeom prst="rect">
            <a:avLst/>
          </a:prstGeom>
          <a:ln w="12700">
            <a:solidFill>
              <a:schemeClr val="tx1"/>
            </a:solidFill>
          </a:ln>
        </p:spPr>
        <p:txBody>
          <a:bodyPr wrap="square" anchor="ctr">
            <a:spAutoFit/>
          </a:bodyPr>
          <a:lstStyle/>
          <a:p>
            <a:pPr lvl="0"/>
            <a:r>
              <a:rPr lang="es-CO" b="1" dirty="0"/>
              <a:t>Acción de Tutela acueducto La Meneses.</a:t>
            </a:r>
            <a:endParaRPr lang="es-CO" dirty="0"/>
          </a:p>
          <a:p>
            <a:pPr algn="just" fontAlgn="ctr"/>
            <a:endParaRPr lang="es-MX" dirty="0">
              <a:solidFill>
                <a:schemeClr val="bg1">
                  <a:lumMod val="50000"/>
                </a:schemeClr>
              </a:solidFill>
              <a:latin typeface="Arial" panose="020B0604020202020204" pitchFamily="34" charset="0"/>
            </a:endParaRPr>
          </a:p>
          <a:p>
            <a:pPr algn="just" fontAlgn="ctr"/>
            <a:r>
              <a:rPr lang="es-MX" dirty="0">
                <a:latin typeface="Arial" panose="020B0604020202020204" pitchFamily="34" charset="0"/>
              </a:rPr>
              <a:t>Anteriormente se realizaron intervenciones en el acueducto. Se realizó un diagnóstico de la zona, además, se están prestado servicios de fontanería para el acueducto de la vereda La Meneses. No de contrato:  1077 (Fontanero)</a:t>
            </a:r>
          </a:p>
        </p:txBody>
      </p:sp>
    </p:spTree>
    <p:extLst>
      <p:ext uri="{BB962C8B-B14F-4D97-AF65-F5344CB8AC3E}">
        <p14:creationId xmlns:p14="http://schemas.microsoft.com/office/powerpoint/2010/main" val="181097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6" name="Rectángulo 5"/>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pic>
        <p:nvPicPr>
          <p:cNvPr id="9" name="Imagen 8">
            <a:extLst>
              <a:ext uri="{FF2B5EF4-FFF2-40B4-BE49-F238E27FC236}">
                <a16:creationId xmlns:a16="http://schemas.microsoft.com/office/drawing/2014/main" id="{4B873EF7-8B70-4574-A7E5-75E773AB0CD9}"/>
              </a:ext>
            </a:extLst>
          </p:cNvPr>
          <p:cNvPicPr>
            <a:picLocks noChangeAspect="1"/>
          </p:cNvPicPr>
          <p:nvPr/>
        </p:nvPicPr>
        <p:blipFill rotWithShape="1">
          <a:blip r:embed="rId3"/>
          <a:srcRect l="26722" t="14500" r="29181" b="9397"/>
          <a:stretch/>
        </p:blipFill>
        <p:spPr>
          <a:xfrm>
            <a:off x="4178850" y="1444847"/>
            <a:ext cx="5396459" cy="5235969"/>
          </a:xfrm>
          <a:prstGeom prst="rect">
            <a:avLst/>
          </a:prstGeom>
        </p:spPr>
      </p:pic>
      <p:sp>
        <p:nvSpPr>
          <p:cNvPr id="10" name="Rectángulo: esquinas redondeadas 11">
            <a:extLst>
              <a:ext uri="{FF2B5EF4-FFF2-40B4-BE49-F238E27FC236}">
                <a16:creationId xmlns:a16="http://schemas.microsoft.com/office/drawing/2014/main" id="{1865C6BD-2944-40A5-A9AD-E6F7A91FD5F7}"/>
              </a:ext>
            </a:extLst>
          </p:cNvPr>
          <p:cNvSpPr/>
          <p:nvPr/>
        </p:nvSpPr>
        <p:spPr>
          <a:xfrm>
            <a:off x="1194954" y="830250"/>
            <a:ext cx="6760564" cy="1229193"/>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t>REHABILITACIÓN VIA DE ACCESO AUTOPISTA MEDELLIN BOGOTA - BARRIO ZAMORA (CALLE 21E)</a:t>
            </a:r>
          </a:p>
        </p:txBody>
      </p:sp>
    </p:spTree>
    <p:extLst>
      <p:ext uri="{BB962C8B-B14F-4D97-AF65-F5344CB8AC3E}">
        <p14:creationId xmlns:p14="http://schemas.microsoft.com/office/powerpoint/2010/main" val="1235873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6" name="Rectángulo 5"/>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pic>
        <p:nvPicPr>
          <p:cNvPr id="9" name="Imagen 8">
            <a:extLst>
              <a:ext uri="{FF2B5EF4-FFF2-40B4-BE49-F238E27FC236}">
                <a16:creationId xmlns:a16="http://schemas.microsoft.com/office/drawing/2014/main" id="{00000000-0008-0000-0700-000003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0988" y="2045244"/>
            <a:ext cx="6013104" cy="4430507"/>
          </a:xfrm>
          <a:prstGeom prst="rect">
            <a:avLst/>
          </a:prstGeom>
        </p:spPr>
      </p:pic>
      <p:sp>
        <p:nvSpPr>
          <p:cNvPr id="10" name="Rectángulo: esquinas redondeadas 6">
            <a:extLst>
              <a:ext uri="{FF2B5EF4-FFF2-40B4-BE49-F238E27FC236}">
                <a16:creationId xmlns:a16="http://schemas.microsoft.com/office/drawing/2014/main" id="{96A0C5F6-E24E-4270-AB04-4D84CE4A73D2}"/>
              </a:ext>
            </a:extLst>
          </p:cNvPr>
          <p:cNvSpPr/>
          <p:nvPr/>
        </p:nvSpPr>
        <p:spPr>
          <a:xfrm>
            <a:off x="3175191" y="1145834"/>
            <a:ext cx="7465102" cy="1528997"/>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400" dirty="0"/>
          </a:p>
          <a:p>
            <a:pPr algn="ctr"/>
            <a:r>
              <a:rPr lang="es-MX" sz="2800" dirty="0"/>
              <a:t>COSTO DEL PROYECTO</a:t>
            </a:r>
            <a:r>
              <a:rPr lang="es-MX" sz="2400" dirty="0"/>
              <a:t>: </a:t>
            </a:r>
            <a:r>
              <a:rPr lang="es-MX" sz="2800" dirty="0"/>
              <a:t>$480´000.000 aprox.</a:t>
            </a:r>
          </a:p>
          <a:p>
            <a:pPr algn="ctr"/>
            <a:r>
              <a:rPr lang="es-MX" sz="2800" dirty="0"/>
              <a:t>LONGITUD VIA A INTERVENIR: 300m aprox.</a:t>
            </a:r>
          </a:p>
          <a:p>
            <a:pPr algn="ctr"/>
            <a:endParaRPr lang="es-MX" sz="2400" dirty="0"/>
          </a:p>
          <a:p>
            <a:pPr algn="ctr"/>
            <a:endParaRPr lang="es-MX" sz="2400" dirty="0"/>
          </a:p>
        </p:txBody>
      </p:sp>
    </p:spTree>
    <p:extLst>
      <p:ext uri="{BB962C8B-B14F-4D97-AF65-F5344CB8AC3E}">
        <p14:creationId xmlns:p14="http://schemas.microsoft.com/office/powerpoint/2010/main" val="3963661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11">
            <a:extLst>
              <a:ext uri="{FF2B5EF4-FFF2-40B4-BE49-F238E27FC236}">
                <a16:creationId xmlns:a16="http://schemas.microsoft.com/office/drawing/2014/main" id="{7A6AB9CA-F76A-4D98-A037-FF0A33DE2B63}"/>
              </a:ext>
            </a:extLst>
          </p:cNvPr>
          <p:cNvSpPr/>
          <p:nvPr/>
        </p:nvSpPr>
        <p:spPr>
          <a:xfrm>
            <a:off x="3380433" y="604961"/>
            <a:ext cx="5431133" cy="852778"/>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PARCHEO DE MALLA VIAL URBANA</a:t>
            </a:r>
          </a:p>
        </p:txBody>
      </p:sp>
      <p:sp>
        <p:nvSpPr>
          <p:cNvPr id="9" name="object 38">
            <a:extLst>
              <a:ext uri="{FF2B5EF4-FFF2-40B4-BE49-F238E27FC236}">
                <a16:creationId xmlns:a16="http://schemas.microsoft.com/office/drawing/2014/main" id="{E7328687-FECA-4926-BF95-8C114C294718}"/>
              </a:ext>
            </a:extLst>
          </p:cNvPr>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11" name="Rectángulo: esquinas redondeadas 11">
            <a:extLst>
              <a:ext uri="{FF2B5EF4-FFF2-40B4-BE49-F238E27FC236}">
                <a16:creationId xmlns:a16="http://schemas.microsoft.com/office/drawing/2014/main" id="{AEF7C7AF-82A4-40E8-AF83-B2B1D415FB58}"/>
              </a:ext>
            </a:extLst>
          </p:cNvPr>
          <p:cNvSpPr/>
          <p:nvPr/>
        </p:nvSpPr>
        <p:spPr>
          <a:xfrm>
            <a:off x="1417982" y="6252838"/>
            <a:ext cx="9806609" cy="546537"/>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t>COSTO DEL PROYECTO: 1.158.000.000 </a:t>
            </a:r>
            <a:r>
              <a:rPr lang="es-MX" sz="2800" dirty="0" err="1"/>
              <a:t>aprox</a:t>
            </a:r>
            <a:r>
              <a:rPr lang="es-MX" sz="2800" dirty="0"/>
              <a:t> </a:t>
            </a:r>
          </a:p>
        </p:txBody>
      </p:sp>
      <p:pic>
        <p:nvPicPr>
          <p:cNvPr id="23" name="Imagen 22">
            <a:extLst>
              <a:ext uri="{FF2B5EF4-FFF2-40B4-BE49-F238E27FC236}">
                <a16:creationId xmlns:a16="http://schemas.microsoft.com/office/drawing/2014/main" id="{D1583A70-9749-42E8-B65F-065184916F86}"/>
              </a:ext>
            </a:extLst>
          </p:cNvPr>
          <p:cNvPicPr>
            <a:picLocks noChangeAspect="1"/>
          </p:cNvPicPr>
          <p:nvPr/>
        </p:nvPicPr>
        <p:blipFill rotWithShape="1">
          <a:blip r:embed="rId3">
            <a:extLst>
              <a:ext uri="{28A0092B-C50C-407E-A947-70E740481C1C}">
                <a14:useLocalDpi xmlns:a14="http://schemas.microsoft.com/office/drawing/2010/main" val="0"/>
              </a:ext>
            </a:extLst>
          </a:blip>
          <a:srcRect t="13659" b="34634"/>
          <a:stretch/>
        </p:blipFill>
        <p:spPr>
          <a:xfrm>
            <a:off x="4262163" y="1968435"/>
            <a:ext cx="3667674" cy="3380868"/>
          </a:xfrm>
          <a:prstGeom prst="rect">
            <a:avLst/>
          </a:prstGeom>
          <a:ln>
            <a:noFill/>
          </a:ln>
          <a:effectLst>
            <a:softEdge rad="112500"/>
          </a:effectLst>
        </p:spPr>
      </p:pic>
      <p:pic>
        <p:nvPicPr>
          <p:cNvPr id="25" name="Imagen 24" descr="Una camioneta estacionada en la calle&#10;&#10;Descripción generada automáticamente">
            <a:extLst>
              <a:ext uri="{FF2B5EF4-FFF2-40B4-BE49-F238E27FC236}">
                <a16:creationId xmlns:a16="http://schemas.microsoft.com/office/drawing/2014/main" id="{8A15E95D-A9F5-438B-ACAA-297AE08CE8E8}"/>
              </a:ext>
            </a:extLst>
          </p:cNvPr>
          <p:cNvPicPr>
            <a:picLocks noChangeAspect="1"/>
          </p:cNvPicPr>
          <p:nvPr/>
        </p:nvPicPr>
        <p:blipFill rotWithShape="1">
          <a:blip r:embed="rId4">
            <a:extLst>
              <a:ext uri="{28A0092B-C50C-407E-A947-70E740481C1C}">
                <a14:useLocalDpi xmlns:a14="http://schemas.microsoft.com/office/drawing/2010/main" val="0"/>
              </a:ext>
            </a:extLst>
          </a:blip>
          <a:srcRect l="20385" t="21256" b="24638"/>
          <a:stretch/>
        </p:blipFill>
        <p:spPr>
          <a:xfrm>
            <a:off x="685592" y="1693027"/>
            <a:ext cx="3352847" cy="4049115"/>
          </a:xfrm>
          <a:prstGeom prst="rect">
            <a:avLst/>
          </a:prstGeom>
          <a:ln>
            <a:noFill/>
          </a:ln>
          <a:effectLst>
            <a:softEdge rad="112500"/>
          </a:effectLst>
        </p:spPr>
      </p:pic>
      <p:pic>
        <p:nvPicPr>
          <p:cNvPr id="27" name="Imagen 26">
            <a:extLst>
              <a:ext uri="{FF2B5EF4-FFF2-40B4-BE49-F238E27FC236}">
                <a16:creationId xmlns:a16="http://schemas.microsoft.com/office/drawing/2014/main" id="{C34CD8E7-03F1-40CF-A0F1-6AA8A43E5F6D}"/>
              </a:ext>
            </a:extLst>
          </p:cNvPr>
          <p:cNvPicPr>
            <a:picLocks noChangeAspect="1"/>
          </p:cNvPicPr>
          <p:nvPr/>
        </p:nvPicPr>
        <p:blipFill rotWithShape="1">
          <a:blip r:embed="rId5">
            <a:extLst>
              <a:ext uri="{28A0092B-C50C-407E-A947-70E740481C1C}">
                <a14:useLocalDpi xmlns:a14="http://schemas.microsoft.com/office/drawing/2010/main" val="0"/>
              </a:ext>
            </a:extLst>
          </a:blip>
          <a:srcRect l="21304" t="27228"/>
          <a:stretch/>
        </p:blipFill>
        <p:spPr>
          <a:xfrm>
            <a:off x="8276305" y="1759538"/>
            <a:ext cx="3230103" cy="3982604"/>
          </a:xfrm>
          <a:prstGeom prst="rect">
            <a:avLst/>
          </a:prstGeom>
          <a:ln>
            <a:noFill/>
          </a:ln>
          <a:effectLst>
            <a:softEdge rad="112500"/>
          </a:effectLst>
        </p:spPr>
      </p:pic>
    </p:spTree>
    <p:extLst>
      <p:ext uri="{BB962C8B-B14F-4D97-AF65-F5344CB8AC3E}">
        <p14:creationId xmlns:p14="http://schemas.microsoft.com/office/powerpoint/2010/main" val="722870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sp>
        <p:nvSpPr>
          <p:cNvPr id="53" name="Rectángulo 52"/>
          <p:cNvSpPr/>
          <p:nvPr/>
        </p:nvSpPr>
        <p:spPr>
          <a:xfrm>
            <a:off x="2861844" y="3761733"/>
            <a:ext cx="5933929" cy="369332"/>
          </a:xfrm>
          <a:prstGeom prst="rect">
            <a:avLst/>
          </a:prstGeom>
        </p:spPr>
        <p:txBody>
          <a:bodyPr wrap="square">
            <a:spAutoFit/>
          </a:bodyPr>
          <a:lstStyle/>
          <a:p>
            <a:pPr lvl="1" fontAlgn="ctr"/>
            <a:r>
              <a:rPr lang="en-US" b="1" dirty="0">
                <a:solidFill>
                  <a:srgbClr val="000000"/>
                </a:solidFill>
                <a:latin typeface="Arial" panose="020B0604020202020204" pitchFamily="34" charset="0"/>
              </a:rPr>
              <a:t>ACTIVIDADES PARA LA VIGENCIA  2020</a:t>
            </a:r>
          </a:p>
        </p:txBody>
      </p:sp>
      <p:sp>
        <p:nvSpPr>
          <p:cNvPr id="5" name="CuadroTexto 4"/>
          <p:cNvSpPr txBox="1"/>
          <p:nvPr/>
        </p:nvSpPr>
        <p:spPr>
          <a:xfrm>
            <a:off x="263546" y="4239411"/>
            <a:ext cx="11478181" cy="1938992"/>
          </a:xfrm>
          <a:prstGeom prst="rect">
            <a:avLst/>
          </a:prstGeom>
          <a:noFill/>
        </p:spPr>
        <p:txBody>
          <a:bodyPr wrap="square" rtlCol="0">
            <a:spAutoFit/>
          </a:bodyPr>
          <a:lstStyle/>
          <a:p>
            <a:pPr marL="285750" indent="-285750">
              <a:buFont typeface="Arial" panose="020B0604020202020204" pitchFamily="34" charset="0"/>
              <a:buChar char="•"/>
            </a:pPr>
            <a:r>
              <a:rPr lang="es-CO" sz="2000" dirty="0"/>
              <a:t>Mantenimiento rutinario con maquinaria pesada, nivelación, </a:t>
            </a:r>
            <a:r>
              <a:rPr lang="es-CO" sz="2000" dirty="0" err="1"/>
              <a:t>perfilación</a:t>
            </a:r>
            <a:r>
              <a:rPr lang="es-CO" sz="2000" dirty="0"/>
              <a:t> y compactación.</a:t>
            </a:r>
          </a:p>
          <a:p>
            <a:pPr marL="285750" indent="-285750">
              <a:buFont typeface="Arial" panose="020B0604020202020204" pitchFamily="34" charset="0"/>
              <a:buChar char="•"/>
            </a:pPr>
            <a:r>
              <a:rPr lang="es-CO" sz="2000" dirty="0"/>
              <a:t>Mejoramiento de 19 km de la malla Vial Rural en el Corregimiento San Félix  de las veredas: Charco Verde, Sabanalarga, El Tambo , La China y La Unión.</a:t>
            </a:r>
          </a:p>
          <a:p>
            <a:pPr marL="285750" indent="-285750">
              <a:buFont typeface="Arial" panose="020B0604020202020204" pitchFamily="34" charset="0"/>
              <a:buChar char="•"/>
            </a:pPr>
            <a:r>
              <a:rPr lang="es-CO" sz="2000" dirty="0"/>
              <a:t>Mejoramiento de 3 km de la malla Vial Rural en la Vereda Granizal.</a:t>
            </a:r>
          </a:p>
          <a:p>
            <a:pPr marL="285750" indent="-285750">
              <a:buFont typeface="Arial" panose="020B0604020202020204" pitchFamily="34" charset="0"/>
              <a:buChar char="•"/>
            </a:pPr>
            <a:r>
              <a:rPr lang="es-CO" sz="2000" dirty="0"/>
              <a:t>Visitas de campo para el levantamiento del diagnóstico, presupuesto y </a:t>
            </a:r>
            <a:r>
              <a:rPr lang="es-CO" sz="2000" dirty="0" err="1"/>
              <a:t>APUs</a:t>
            </a:r>
            <a:r>
              <a:rPr lang="es-CO" sz="2000" dirty="0"/>
              <a:t> para el mejoramiento de 3 km de longitud en la vereda Granizal y 18 km de longitud en el corregimiento de San Félix.</a:t>
            </a:r>
          </a:p>
        </p:txBody>
      </p:sp>
      <p:graphicFrame>
        <p:nvGraphicFramePr>
          <p:cNvPr id="37" name="Tabla 36"/>
          <p:cNvGraphicFramePr>
            <a:graphicFrameLocks noGrp="1"/>
          </p:cNvGraphicFramePr>
          <p:nvPr>
            <p:extLst>
              <p:ext uri="{D42A27DB-BD31-4B8C-83A1-F6EECF244321}">
                <p14:modId xmlns:p14="http://schemas.microsoft.com/office/powerpoint/2010/main" val="665814180"/>
              </p:ext>
            </p:extLst>
          </p:nvPr>
        </p:nvGraphicFramePr>
        <p:xfrm>
          <a:off x="32542" y="1580449"/>
          <a:ext cx="5658605" cy="2042160"/>
        </p:xfrm>
        <a:graphic>
          <a:graphicData uri="http://schemas.openxmlformats.org/drawingml/2006/table">
            <a:tbl>
              <a:tblPr firstRow="1" bandRow="1">
                <a:tableStyleId>{5C22544A-7EE6-4342-B048-85BDC9FD1C3A}</a:tableStyleId>
              </a:tblPr>
              <a:tblGrid>
                <a:gridCol w="5658605">
                  <a:extLst>
                    <a:ext uri="{9D8B030D-6E8A-4147-A177-3AD203B41FA5}">
                      <a16:colId xmlns:a16="http://schemas.microsoft.com/office/drawing/2014/main" val="20000"/>
                    </a:ext>
                  </a:extLst>
                </a:gridCol>
              </a:tblGrid>
              <a:tr h="1937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spc="-19" dirty="0">
                          <a:solidFill>
                            <a:srgbClr val="44536A"/>
                          </a:solidFill>
                          <a:latin typeface="+mn-lt"/>
                          <a:cs typeface="Calibri"/>
                        </a:rPr>
                        <a:t>Indicador </a:t>
                      </a:r>
                      <a:r>
                        <a:rPr lang="es-CO" sz="1600" b="1" spc="-19" dirty="0">
                          <a:solidFill>
                            <a:srgbClr val="44536A"/>
                          </a:solidFill>
                          <a:cs typeface="Calibri"/>
                        </a:rPr>
                        <a:t>de Producto</a:t>
                      </a:r>
                      <a:r>
                        <a:rPr lang="es-CO" sz="1600" b="1" spc="-19" dirty="0">
                          <a:solidFill>
                            <a:schemeClr val="accent1">
                              <a:lumMod val="75000"/>
                            </a:schemeClr>
                          </a:solidFill>
                          <a:cs typeface="Calibri"/>
                        </a:rPr>
                        <a:t>:  Km de infraestructura vial rural</a:t>
                      </a:r>
                      <a:r>
                        <a:rPr lang="es-CO" sz="1600" b="1" spc="-19" baseline="0" dirty="0">
                          <a:solidFill>
                            <a:schemeClr val="accent1">
                              <a:lumMod val="75000"/>
                            </a:schemeClr>
                          </a:solidFill>
                          <a:cs typeface="Calibri"/>
                        </a:rPr>
                        <a:t> </a:t>
                      </a:r>
                      <a:r>
                        <a:rPr lang="es-CO" sz="1600" b="1" spc="-19" dirty="0">
                          <a:solidFill>
                            <a:schemeClr val="accent1">
                              <a:lumMod val="75000"/>
                            </a:schemeClr>
                          </a:solidFill>
                          <a:cs typeface="Calibri"/>
                        </a:rPr>
                        <a:t>intervenida para brindar condiciones de seguridad a los usuarios de los corredores de movilidad activa y motorizada.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600" dirty="0">
                        <a:solidFill>
                          <a:schemeClr val="tx2"/>
                        </a:solidFill>
                      </a:endParaRPr>
                    </a:p>
                    <a:p>
                      <a:r>
                        <a:rPr lang="es-CO" sz="1600" dirty="0">
                          <a:solidFill>
                            <a:schemeClr val="tx2"/>
                          </a:solidFill>
                        </a:rPr>
                        <a:t>Periodicidad del Indicador:</a:t>
                      </a:r>
                      <a:r>
                        <a:rPr lang="es-CO" sz="1600" baseline="0" dirty="0">
                          <a:solidFill>
                            <a:schemeClr val="tx2"/>
                          </a:solidFill>
                        </a:rPr>
                        <a:t> </a:t>
                      </a:r>
                      <a:r>
                        <a:rPr lang="es-CO" sz="1600" baseline="0" dirty="0">
                          <a:solidFill>
                            <a:srgbClr val="0070C0"/>
                          </a:solidFill>
                        </a:rPr>
                        <a:t>Semestral</a:t>
                      </a:r>
                    </a:p>
                    <a:p>
                      <a:r>
                        <a:rPr lang="es-CO" sz="1600" dirty="0">
                          <a:solidFill>
                            <a:schemeClr val="tx2"/>
                          </a:solidFill>
                        </a:rPr>
                        <a:t>Valor producto esperado al final del cuatrienio:</a:t>
                      </a:r>
                      <a:r>
                        <a:rPr lang="es-CO" sz="1600" baseline="0" dirty="0">
                          <a:solidFill>
                            <a:schemeClr val="tx2"/>
                          </a:solidFill>
                        </a:rPr>
                        <a:t> </a:t>
                      </a:r>
                      <a:r>
                        <a:rPr lang="es-CO" sz="1600" baseline="0" dirty="0">
                          <a:solidFill>
                            <a:schemeClr val="accent1">
                              <a:lumMod val="75000"/>
                            </a:schemeClr>
                          </a:solidFill>
                        </a:rPr>
                        <a:t>20 km</a:t>
                      </a:r>
                    </a:p>
                    <a:p>
                      <a:r>
                        <a:rPr lang="es-CO" sz="1600" dirty="0">
                          <a:solidFill>
                            <a:schemeClr val="tx2"/>
                          </a:solidFill>
                        </a:rPr>
                        <a:t>Valor producto esperado al final de la vigencia 2020:</a:t>
                      </a:r>
                      <a:r>
                        <a:rPr lang="es-CO" sz="1600" baseline="0" dirty="0">
                          <a:solidFill>
                            <a:schemeClr val="tx2"/>
                          </a:solidFill>
                        </a:rPr>
                        <a:t> </a:t>
                      </a:r>
                      <a:r>
                        <a:rPr lang="es-CO" sz="1600" baseline="0" dirty="0">
                          <a:solidFill>
                            <a:schemeClr val="accent1">
                              <a:lumMod val="75000"/>
                            </a:schemeClr>
                          </a:solidFill>
                        </a:rPr>
                        <a:t>5 km</a:t>
                      </a:r>
                      <a:endParaRPr lang="es-CO" sz="16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2"/>
                          </a:solidFill>
                          <a:latin typeface="+mn-lt"/>
                          <a:ea typeface="+mn-ea"/>
                          <a:cs typeface="+mn-cs"/>
                        </a:rPr>
                        <a:t>Valor ejecutado</a:t>
                      </a:r>
                      <a:r>
                        <a:rPr lang="es-CO" sz="1600" b="1" kern="1200" baseline="0" dirty="0">
                          <a:solidFill>
                            <a:schemeClr val="tx2"/>
                          </a:solidFill>
                          <a:latin typeface="+mn-lt"/>
                          <a:ea typeface="+mn-ea"/>
                          <a:cs typeface="+mn-cs"/>
                        </a:rPr>
                        <a:t> vigencia </a:t>
                      </a:r>
                      <a:r>
                        <a:rPr lang="es-CO" sz="1600" b="1" kern="1200" dirty="0">
                          <a:solidFill>
                            <a:schemeClr val="tx2"/>
                          </a:solidFill>
                          <a:latin typeface="+mn-lt"/>
                          <a:ea typeface="+mn-ea"/>
                          <a:cs typeface="+mn-cs"/>
                        </a:rPr>
                        <a:t> 2020: </a:t>
                      </a:r>
                      <a:r>
                        <a:rPr lang="es-CO" sz="1600" b="1" kern="1200" dirty="0">
                          <a:solidFill>
                            <a:schemeClr val="accent1">
                              <a:lumMod val="75000"/>
                            </a:schemeClr>
                          </a:solidFill>
                          <a:latin typeface="+mn-lt"/>
                          <a:ea typeface="+mn-ea"/>
                          <a:cs typeface="+mn-cs"/>
                        </a:rPr>
                        <a:t>22 km</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9" name="Tabla 38"/>
          <p:cNvGraphicFramePr>
            <a:graphicFrameLocks noGrp="1"/>
          </p:cNvGraphicFramePr>
          <p:nvPr>
            <p:extLst>
              <p:ext uri="{D42A27DB-BD31-4B8C-83A1-F6EECF244321}">
                <p14:modId xmlns:p14="http://schemas.microsoft.com/office/powerpoint/2010/main" val="1563595040"/>
              </p:ext>
            </p:extLst>
          </p:nvPr>
        </p:nvGraphicFramePr>
        <p:xfrm>
          <a:off x="5815454" y="1646750"/>
          <a:ext cx="5733908" cy="1935700"/>
        </p:xfrm>
        <a:graphic>
          <a:graphicData uri="http://schemas.openxmlformats.org/drawingml/2006/table">
            <a:tbl>
              <a:tblPr>
                <a:tableStyleId>{5C22544A-7EE6-4342-B048-85BDC9FD1C3A}</a:tableStyleId>
              </a:tblPr>
              <a:tblGrid>
                <a:gridCol w="2096106">
                  <a:extLst>
                    <a:ext uri="{9D8B030D-6E8A-4147-A177-3AD203B41FA5}">
                      <a16:colId xmlns:a16="http://schemas.microsoft.com/office/drawing/2014/main" val="3688020916"/>
                    </a:ext>
                  </a:extLst>
                </a:gridCol>
                <a:gridCol w="1757110">
                  <a:extLst>
                    <a:ext uri="{9D8B030D-6E8A-4147-A177-3AD203B41FA5}">
                      <a16:colId xmlns:a16="http://schemas.microsoft.com/office/drawing/2014/main" val="286929452"/>
                    </a:ext>
                  </a:extLst>
                </a:gridCol>
                <a:gridCol w="1880692">
                  <a:extLst>
                    <a:ext uri="{9D8B030D-6E8A-4147-A177-3AD203B41FA5}">
                      <a16:colId xmlns:a16="http://schemas.microsoft.com/office/drawing/2014/main" val="3707762219"/>
                    </a:ext>
                  </a:extLst>
                </a:gridCol>
              </a:tblGrid>
              <a:tr h="655540">
                <a:tc>
                  <a:txBody>
                    <a:bodyPr/>
                    <a:lstStyle/>
                    <a:p>
                      <a:pPr lvl="0" algn="l" fontAlgn="ctr"/>
                      <a:r>
                        <a:rPr lang="en-US" sz="1400" b="1" u="none" strike="noStrike" dirty="0">
                          <a:effectLst/>
                        </a:rPr>
                        <a:t>FUENTE PRINCIPAL</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PROYECTADO</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TOTAL  EJECUTADO</a:t>
                      </a:r>
                      <a:endParaRPr lang="en-US" sz="1400" b="1" i="0" u="none" strike="noStrike" dirty="0">
                        <a:solidFill>
                          <a:srgbClr val="FFFFFF"/>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3980858755"/>
                  </a:ext>
                </a:extLst>
              </a:tr>
              <a:tr h="1092565">
                <a:tc>
                  <a:txBody>
                    <a:bodyPr/>
                    <a:lstStyle/>
                    <a:p>
                      <a:r>
                        <a:rPr lang="es-ES" sz="1400" dirty="0"/>
                        <a:t>RP KM DE INFRAESTRUCTURA VIAL URBANA  Y RURAL.</a:t>
                      </a:r>
                    </a:p>
                    <a:p>
                      <a:r>
                        <a:rPr lang="es-ES" sz="1400" dirty="0"/>
                        <a:t>RP INTERVENTORIA KM DE INFRAESTRUCTURA VIAL URBANA Y RURAL</a:t>
                      </a:r>
                    </a:p>
                  </a:txBody>
                  <a:tcPr marL="108000" marR="0" marT="0" marB="0" anchor="ctr"/>
                </a:tc>
                <a:tc>
                  <a:txBody>
                    <a:bodyPr/>
                    <a:lstStyle/>
                    <a:p>
                      <a:pPr lvl="0" algn="l" fontAlgn="ctr"/>
                      <a:r>
                        <a:rPr lang="en-US" sz="1400" b="0" i="0" u="none" strike="noStrike" dirty="0">
                          <a:solidFill>
                            <a:schemeClr val="tx1"/>
                          </a:solidFill>
                          <a:effectLst/>
                          <a:latin typeface="Arial" panose="020B0604020202020204" pitchFamily="34" charset="0"/>
                        </a:rPr>
                        <a:t>$1.500.000.000 </a:t>
                      </a:r>
                    </a:p>
                  </a:txBody>
                  <a:tcPr marL="108000" marR="0" marT="0" marB="0" anchor="ctr"/>
                </a:tc>
                <a:tc>
                  <a:txBody>
                    <a:bodyPr/>
                    <a:lstStyle/>
                    <a:p>
                      <a:pPr lvl="0" algn="l" fontAlgn="ctr"/>
                      <a:r>
                        <a:rPr lang="en-US" sz="1400" b="0" i="0" u="none" strike="noStrike" dirty="0">
                          <a:solidFill>
                            <a:schemeClr val="tx1"/>
                          </a:solidFill>
                          <a:effectLst/>
                          <a:latin typeface="Arial" panose="020B0604020202020204" pitchFamily="34" charset="0"/>
                        </a:rPr>
                        <a:t>$1.483.354.899</a:t>
                      </a:r>
                    </a:p>
                  </a:txBody>
                  <a:tcPr marL="108000" marR="0" marT="0" marB="0" anchor="ctr"/>
                </a:tc>
                <a:extLst>
                  <a:ext uri="{0D108BD9-81ED-4DB2-BD59-A6C34878D82A}">
                    <a16:rowId xmlns:a16="http://schemas.microsoft.com/office/drawing/2014/main" val="442603286"/>
                  </a:ext>
                </a:extLst>
              </a:tr>
            </a:tbl>
          </a:graphicData>
        </a:graphic>
      </p:graphicFrame>
    </p:spTree>
    <p:extLst>
      <p:ext uri="{BB962C8B-B14F-4D97-AF65-F5344CB8AC3E}">
        <p14:creationId xmlns:p14="http://schemas.microsoft.com/office/powerpoint/2010/main" val="177955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6" name="Rectángulo 5"/>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sp>
        <p:nvSpPr>
          <p:cNvPr id="7" name="object 4"/>
          <p:cNvSpPr/>
          <p:nvPr/>
        </p:nvSpPr>
        <p:spPr>
          <a:xfrm>
            <a:off x="527210" y="775508"/>
            <a:ext cx="11137577" cy="733906"/>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520" y="2859665"/>
            <a:ext cx="4090447" cy="2665963"/>
          </a:xfrm>
          <a:prstGeom prst="rect">
            <a:avLst/>
          </a:prstGeom>
          <a:ln>
            <a:noFill/>
          </a:ln>
          <a:effectLst>
            <a:softEdge rad="112500"/>
          </a:effectLst>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4201" y="1806633"/>
            <a:ext cx="5029200" cy="2386014"/>
          </a:xfrm>
          <a:prstGeom prst="rect">
            <a:avLst/>
          </a:prstGeom>
          <a:ln>
            <a:noFill/>
          </a:ln>
          <a:effectLst>
            <a:softEdge rad="112500"/>
          </a:effectLst>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4201" y="4257180"/>
            <a:ext cx="5067300" cy="2459537"/>
          </a:xfrm>
          <a:prstGeom prst="rect">
            <a:avLst/>
          </a:prstGeom>
          <a:ln>
            <a:noFill/>
          </a:ln>
          <a:effectLst>
            <a:softEdge rad="112500"/>
          </a:effectLst>
        </p:spPr>
      </p:pic>
      <p:sp>
        <p:nvSpPr>
          <p:cNvPr id="13" name="object 5"/>
          <p:cNvSpPr txBox="1">
            <a:spLocks/>
          </p:cNvSpPr>
          <p:nvPr/>
        </p:nvSpPr>
        <p:spPr>
          <a:xfrm>
            <a:off x="979989" y="920606"/>
            <a:ext cx="10232021" cy="443711"/>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5080" indent="-3175" algn="ctr">
              <a:lnSpc>
                <a:spcPct val="100000"/>
              </a:lnSpc>
              <a:spcBef>
                <a:spcPts val="100"/>
              </a:spcBef>
            </a:pPr>
            <a:r>
              <a:rPr lang="es-CO" sz="2800" b="1" spc="-10" dirty="0">
                <a:solidFill>
                  <a:schemeClr val="bg1"/>
                </a:solidFill>
              </a:rPr>
              <a:t>Recorrido y análisis técnico del sector a intervenir en la vereda Granizal</a:t>
            </a:r>
            <a:endParaRPr lang="es-CO" sz="2800" b="1" dirty="0">
              <a:solidFill>
                <a:schemeClr val="bg1"/>
              </a:solidFill>
            </a:endParaRPr>
          </a:p>
        </p:txBody>
      </p:sp>
    </p:spTree>
    <p:extLst>
      <p:ext uri="{BB962C8B-B14F-4D97-AF65-F5344CB8AC3E}">
        <p14:creationId xmlns:p14="http://schemas.microsoft.com/office/powerpoint/2010/main" val="1289986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6" name="Rectángulo 5"/>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sp>
        <p:nvSpPr>
          <p:cNvPr id="9" name="object 3"/>
          <p:cNvSpPr/>
          <p:nvPr/>
        </p:nvSpPr>
        <p:spPr>
          <a:xfrm>
            <a:off x="613009" y="567360"/>
            <a:ext cx="6794743" cy="2116212"/>
          </a:xfrm>
          <a:custGeom>
            <a:avLst/>
            <a:gdLst/>
            <a:ahLst/>
            <a:cxnLst/>
            <a:rect l="l" t="t" r="r" b="b"/>
            <a:pathLst>
              <a:path w="6071870" h="5718175">
                <a:moveTo>
                  <a:pt x="0" y="0"/>
                </a:moveTo>
                <a:lnTo>
                  <a:pt x="0" y="5718048"/>
                </a:lnTo>
                <a:lnTo>
                  <a:pt x="6071616" y="5718048"/>
                </a:lnTo>
                <a:lnTo>
                  <a:pt x="6071616"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a:solidFill>
                <a:schemeClr val="bg1"/>
              </a:solidFill>
            </a:endParaRPr>
          </a:p>
        </p:txBody>
      </p:sp>
      <p:sp>
        <p:nvSpPr>
          <p:cNvPr id="10" name="object 5"/>
          <p:cNvSpPr txBox="1">
            <a:spLocks/>
          </p:cNvSpPr>
          <p:nvPr/>
        </p:nvSpPr>
        <p:spPr>
          <a:xfrm>
            <a:off x="850913" y="677949"/>
            <a:ext cx="6318936" cy="566181"/>
          </a:xfrm>
          <a:prstGeom prst="rect">
            <a:avLst/>
          </a:prstGeom>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95"/>
              </a:spcBef>
            </a:pPr>
            <a:r>
              <a:rPr lang="es-CO" sz="3600" b="1" i="1" spc="-10" dirty="0">
                <a:solidFill>
                  <a:schemeClr val="bg1"/>
                </a:solidFill>
                <a:latin typeface="+mn-lt"/>
              </a:rPr>
              <a:t>ACTIVIDADES </a:t>
            </a:r>
            <a:r>
              <a:rPr lang="es-CO" sz="3600" b="1" i="1" spc="-55" dirty="0">
                <a:solidFill>
                  <a:schemeClr val="bg1"/>
                </a:solidFill>
                <a:latin typeface="+mn-lt"/>
              </a:rPr>
              <a:t> </a:t>
            </a:r>
            <a:r>
              <a:rPr lang="es-CO" sz="3600" b="1" i="1" spc="-10" dirty="0">
                <a:solidFill>
                  <a:schemeClr val="bg1"/>
                </a:solidFill>
                <a:latin typeface="+mn-lt"/>
              </a:rPr>
              <a:t>DESARROLLADAS</a:t>
            </a:r>
            <a:endParaRPr lang="es-CO" sz="3600" b="1" i="1" dirty="0">
              <a:solidFill>
                <a:schemeClr val="bg1"/>
              </a:solidFill>
              <a:latin typeface="+mn-lt"/>
            </a:endParaRPr>
          </a:p>
        </p:txBody>
      </p:sp>
      <p:sp>
        <p:nvSpPr>
          <p:cNvPr id="14" name="object 6"/>
          <p:cNvSpPr txBox="1"/>
          <p:nvPr/>
        </p:nvSpPr>
        <p:spPr>
          <a:xfrm>
            <a:off x="875631" y="1244130"/>
            <a:ext cx="5816717" cy="1274708"/>
          </a:xfrm>
          <a:prstGeom prst="rect">
            <a:avLst/>
          </a:prstGeom>
        </p:spPr>
        <p:txBody>
          <a:bodyPr vert="horz" wrap="square" lIns="0" tIns="12700" rIns="0" bIns="0" rtlCol="0">
            <a:spAutoFit/>
          </a:bodyPr>
          <a:lstStyle/>
          <a:p>
            <a:pPr marL="355600" indent="-342900">
              <a:lnSpc>
                <a:spcPct val="100000"/>
              </a:lnSpc>
              <a:buFont typeface="Arial"/>
              <a:buChar char="•"/>
              <a:tabLst>
                <a:tab pos="354965" algn="l"/>
                <a:tab pos="355600" algn="l"/>
              </a:tabLst>
            </a:pPr>
            <a:r>
              <a:rPr lang="es-ES" spc="-10" dirty="0">
                <a:solidFill>
                  <a:schemeClr val="bg1"/>
                </a:solidFill>
                <a:cs typeface="Calibri"/>
              </a:rPr>
              <a:t>Limpieza general del material vegetal.  </a:t>
            </a:r>
          </a:p>
          <a:p>
            <a:pPr marL="355600" indent="-342900">
              <a:lnSpc>
                <a:spcPct val="100000"/>
              </a:lnSpc>
              <a:buFont typeface="Arial"/>
              <a:buChar char="•"/>
              <a:tabLst>
                <a:tab pos="354965" algn="l"/>
                <a:tab pos="355600" algn="l"/>
              </a:tabLst>
            </a:pPr>
            <a:r>
              <a:rPr lang="es-CO" spc="-10" dirty="0">
                <a:solidFill>
                  <a:schemeClr val="bg1"/>
                </a:solidFill>
                <a:cs typeface="Calibri"/>
              </a:rPr>
              <a:t>Nivelación del terreno.</a:t>
            </a:r>
            <a:endParaRPr lang="es-ES" dirty="0">
              <a:solidFill>
                <a:schemeClr val="bg1"/>
              </a:solidFill>
              <a:cs typeface="Calibri"/>
            </a:endParaRPr>
          </a:p>
          <a:p>
            <a:pPr marL="355600" indent="-342900">
              <a:lnSpc>
                <a:spcPct val="100000"/>
              </a:lnSpc>
              <a:buFont typeface="Arial"/>
              <a:buChar char="•"/>
              <a:tabLst>
                <a:tab pos="354965" algn="l"/>
                <a:tab pos="355600" algn="l"/>
              </a:tabLst>
            </a:pPr>
            <a:r>
              <a:rPr lang="es-CO" spc="-10" dirty="0">
                <a:solidFill>
                  <a:schemeClr val="bg1"/>
                </a:solidFill>
                <a:latin typeface="Calibri"/>
                <a:cs typeface="Calibri"/>
              </a:rPr>
              <a:t>Instalación y colocación del material granular.</a:t>
            </a:r>
            <a:endParaRPr dirty="0">
              <a:solidFill>
                <a:schemeClr val="bg1"/>
              </a:solidFill>
              <a:latin typeface="Calibri"/>
              <a:cs typeface="Calibri"/>
            </a:endParaRPr>
          </a:p>
          <a:p>
            <a:pPr marL="355600" indent="-342900">
              <a:lnSpc>
                <a:spcPct val="100000"/>
              </a:lnSpc>
              <a:buFont typeface="Arial"/>
              <a:buChar char="•"/>
              <a:tabLst>
                <a:tab pos="354965" algn="l"/>
                <a:tab pos="355600" algn="l"/>
              </a:tabLst>
            </a:pPr>
            <a:r>
              <a:rPr lang="es-CO" spc="-10" dirty="0">
                <a:solidFill>
                  <a:schemeClr val="bg1"/>
                </a:solidFill>
                <a:latin typeface="Calibri"/>
                <a:cs typeface="Calibri"/>
              </a:rPr>
              <a:t>Nivelación y compactación del material granular</a:t>
            </a:r>
            <a:r>
              <a:rPr lang="es-CO" sz="2800" spc="-10" dirty="0">
                <a:solidFill>
                  <a:schemeClr val="bg1"/>
                </a:solidFill>
                <a:latin typeface="Calibri"/>
                <a:cs typeface="Calibri"/>
              </a:rPr>
              <a:t>.</a:t>
            </a:r>
            <a:endParaRPr sz="2800" dirty="0">
              <a:solidFill>
                <a:schemeClr val="bg1"/>
              </a:solidFill>
              <a:latin typeface="Calibri"/>
              <a:cs typeface="Calibri"/>
            </a:endParaRPr>
          </a:p>
        </p:txBody>
      </p:sp>
      <p:sp>
        <p:nvSpPr>
          <p:cNvPr id="18" name="object 5"/>
          <p:cNvSpPr txBox="1"/>
          <p:nvPr/>
        </p:nvSpPr>
        <p:spPr>
          <a:xfrm>
            <a:off x="7169849" y="5896960"/>
            <a:ext cx="5806780" cy="671979"/>
          </a:xfrm>
          <a:prstGeom prst="rect">
            <a:avLst/>
          </a:prstGeom>
        </p:spPr>
        <p:txBody>
          <a:bodyPr vert="horz" wrap="square" lIns="0" tIns="12700" rIns="0" bIns="0" rtlCol="0">
            <a:spAutoFit/>
          </a:bodyPr>
          <a:lstStyle/>
          <a:p>
            <a:pPr marL="12700" algn="ctr">
              <a:lnSpc>
                <a:spcPct val="100000"/>
              </a:lnSpc>
              <a:spcBef>
                <a:spcPts val="100"/>
              </a:spcBef>
            </a:pPr>
            <a:r>
              <a:rPr spc="-25" dirty="0">
                <a:solidFill>
                  <a:srgbClr val="FFFFFF"/>
                </a:solidFill>
                <a:latin typeface="Calibri"/>
                <a:cs typeface="Calibri"/>
              </a:rPr>
              <a:t>COSTO </a:t>
            </a:r>
            <a:r>
              <a:rPr lang="es-CO" spc="-25" dirty="0">
                <a:solidFill>
                  <a:srgbClr val="FFFFFF"/>
                </a:solidFill>
                <a:latin typeface="Calibri"/>
                <a:cs typeface="Calibri"/>
              </a:rPr>
              <a:t>TOTAL </a:t>
            </a:r>
            <a:r>
              <a:rPr spc="-5" dirty="0">
                <a:solidFill>
                  <a:srgbClr val="FFFFFF"/>
                </a:solidFill>
                <a:latin typeface="Calibri"/>
                <a:cs typeface="Calibri"/>
              </a:rPr>
              <a:t>DEL </a:t>
            </a:r>
            <a:r>
              <a:rPr spc="-30" dirty="0">
                <a:solidFill>
                  <a:srgbClr val="FFFFFF"/>
                </a:solidFill>
                <a:latin typeface="Calibri"/>
                <a:cs typeface="Calibri"/>
              </a:rPr>
              <a:t>PROYECTO</a:t>
            </a:r>
            <a:endParaRPr lang="es-CO" spc="-30" dirty="0">
              <a:solidFill>
                <a:srgbClr val="FFFFFF"/>
              </a:solidFill>
              <a:latin typeface="Calibri"/>
              <a:cs typeface="Calibri"/>
            </a:endParaRPr>
          </a:p>
          <a:p>
            <a:pPr marL="12700" algn="ctr">
              <a:lnSpc>
                <a:spcPct val="100000"/>
              </a:lnSpc>
              <a:spcBef>
                <a:spcPts val="100"/>
              </a:spcBef>
            </a:pPr>
            <a:r>
              <a:rPr sz="2400" b="1" spc="-30" dirty="0">
                <a:solidFill>
                  <a:srgbClr val="FFFFFF"/>
                </a:solidFill>
                <a:latin typeface="Calibri"/>
                <a:cs typeface="Calibri"/>
              </a:rPr>
              <a:t> </a:t>
            </a:r>
            <a:r>
              <a:rPr sz="2400" b="1" dirty="0">
                <a:solidFill>
                  <a:srgbClr val="FFFFFF"/>
                </a:solidFill>
                <a:latin typeface="Calibri"/>
                <a:cs typeface="Calibri"/>
              </a:rPr>
              <a:t>$ </a:t>
            </a:r>
            <a:r>
              <a:rPr lang="es-CO" sz="2400" b="1" dirty="0">
                <a:solidFill>
                  <a:srgbClr val="FFFFFF"/>
                </a:solidFill>
                <a:latin typeface="Calibri"/>
                <a:cs typeface="Calibri"/>
              </a:rPr>
              <a:t>141.500.000 </a:t>
            </a:r>
            <a:r>
              <a:rPr lang="es-CO" sz="2400" b="1" spc="-5" dirty="0">
                <a:solidFill>
                  <a:srgbClr val="FFFFFF"/>
                </a:solidFill>
                <a:latin typeface="Calibri"/>
                <a:cs typeface="Calibri"/>
              </a:rPr>
              <a:t>aprox.</a:t>
            </a:r>
            <a:endParaRPr sz="2400" b="1" dirty="0">
              <a:latin typeface="Calibri"/>
              <a:cs typeface="Calibri"/>
            </a:endParaRPr>
          </a:p>
        </p:txBody>
      </p:sp>
      <p:pic>
        <p:nvPicPr>
          <p:cNvPr id="11" name="Imagen 10">
            <a:extLst>
              <a:ext uri="{FF2B5EF4-FFF2-40B4-BE49-F238E27FC236}">
                <a16:creationId xmlns:a16="http://schemas.microsoft.com/office/drawing/2014/main" id="{07645FA5-39FC-4C11-8F32-ACEB0F04EA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6827" y="3564253"/>
            <a:ext cx="3653554" cy="2709773"/>
          </a:xfrm>
          <a:prstGeom prst="rect">
            <a:avLst/>
          </a:prstGeom>
          <a:noFill/>
          <a:ln>
            <a:noFill/>
          </a:ln>
        </p:spPr>
      </p:pic>
      <p:pic>
        <p:nvPicPr>
          <p:cNvPr id="12" name="Imagen 11">
            <a:extLst>
              <a:ext uri="{FF2B5EF4-FFF2-40B4-BE49-F238E27FC236}">
                <a16:creationId xmlns:a16="http://schemas.microsoft.com/office/drawing/2014/main" id="{E01C062D-BB38-47F3-ACFD-65FD364C778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9222" y="3547639"/>
            <a:ext cx="3653555" cy="2726387"/>
          </a:xfrm>
          <a:prstGeom prst="rect">
            <a:avLst/>
          </a:prstGeom>
          <a:noFill/>
          <a:ln>
            <a:noFill/>
          </a:ln>
        </p:spPr>
      </p:pic>
      <p:pic>
        <p:nvPicPr>
          <p:cNvPr id="21" name="Imagen 20">
            <a:extLst>
              <a:ext uri="{FF2B5EF4-FFF2-40B4-BE49-F238E27FC236}">
                <a16:creationId xmlns:a16="http://schemas.microsoft.com/office/drawing/2014/main" id="{C2D57705-2123-40AD-A837-30D5BACCFC5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1714" y="3564253"/>
            <a:ext cx="3884999" cy="2726319"/>
          </a:xfrm>
          <a:prstGeom prst="rect">
            <a:avLst/>
          </a:prstGeom>
          <a:noFill/>
          <a:ln>
            <a:noFill/>
          </a:ln>
        </p:spPr>
      </p:pic>
      <p:sp>
        <p:nvSpPr>
          <p:cNvPr id="2" name="CuadroTexto 1">
            <a:extLst>
              <a:ext uri="{FF2B5EF4-FFF2-40B4-BE49-F238E27FC236}">
                <a16:creationId xmlns:a16="http://schemas.microsoft.com/office/drawing/2014/main" id="{7F4EDF7A-7310-46C7-8180-DD5EBE2AFCFD}"/>
              </a:ext>
            </a:extLst>
          </p:cNvPr>
          <p:cNvSpPr txBox="1"/>
          <p:nvPr/>
        </p:nvSpPr>
        <p:spPr>
          <a:xfrm>
            <a:off x="1716258" y="3062914"/>
            <a:ext cx="1893038" cy="461665"/>
          </a:xfrm>
          <a:prstGeom prst="rect">
            <a:avLst/>
          </a:prstGeom>
          <a:noFill/>
        </p:spPr>
        <p:txBody>
          <a:bodyPr wrap="square" rtlCol="0">
            <a:spAutoFit/>
          </a:bodyPr>
          <a:lstStyle/>
          <a:p>
            <a:r>
              <a:rPr lang="es-CO" sz="2400" b="1" dirty="0"/>
              <a:t>ANTES</a:t>
            </a:r>
          </a:p>
        </p:txBody>
      </p:sp>
      <p:sp>
        <p:nvSpPr>
          <p:cNvPr id="3" name="CuadroTexto 2">
            <a:extLst>
              <a:ext uri="{FF2B5EF4-FFF2-40B4-BE49-F238E27FC236}">
                <a16:creationId xmlns:a16="http://schemas.microsoft.com/office/drawing/2014/main" id="{EFAB8F48-9F8E-4726-9012-4AE54464FAFC}"/>
              </a:ext>
            </a:extLst>
          </p:cNvPr>
          <p:cNvSpPr txBox="1"/>
          <p:nvPr/>
        </p:nvSpPr>
        <p:spPr>
          <a:xfrm>
            <a:off x="5354234" y="3062914"/>
            <a:ext cx="1893038" cy="461665"/>
          </a:xfrm>
          <a:prstGeom prst="rect">
            <a:avLst/>
          </a:prstGeom>
          <a:noFill/>
        </p:spPr>
        <p:txBody>
          <a:bodyPr wrap="square" rtlCol="0">
            <a:spAutoFit/>
          </a:bodyPr>
          <a:lstStyle/>
          <a:p>
            <a:r>
              <a:rPr lang="es-CO" sz="2400" b="1" dirty="0"/>
              <a:t>DURANTE </a:t>
            </a:r>
          </a:p>
        </p:txBody>
      </p:sp>
      <p:sp>
        <p:nvSpPr>
          <p:cNvPr id="5" name="CuadroTexto 4">
            <a:extLst>
              <a:ext uri="{FF2B5EF4-FFF2-40B4-BE49-F238E27FC236}">
                <a16:creationId xmlns:a16="http://schemas.microsoft.com/office/drawing/2014/main" id="{D243A369-F9F4-4014-B028-751C14DB624B}"/>
              </a:ext>
            </a:extLst>
          </p:cNvPr>
          <p:cNvSpPr txBox="1"/>
          <p:nvPr/>
        </p:nvSpPr>
        <p:spPr>
          <a:xfrm>
            <a:off x="9285746" y="3055053"/>
            <a:ext cx="1893038" cy="461665"/>
          </a:xfrm>
          <a:prstGeom prst="rect">
            <a:avLst/>
          </a:prstGeom>
          <a:noFill/>
        </p:spPr>
        <p:txBody>
          <a:bodyPr wrap="square" rtlCol="0">
            <a:spAutoFit/>
          </a:bodyPr>
          <a:lstStyle/>
          <a:p>
            <a:r>
              <a:rPr lang="es-CO" sz="2400" b="1" dirty="0"/>
              <a:t>DESPUÉS </a:t>
            </a:r>
          </a:p>
        </p:txBody>
      </p:sp>
    </p:spTree>
    <p:extLst>
      <p:ext uri="{BB962C8B-B14F-4D97-AF65-F5344CB8AC3E}">
        <p14:creationId xmlns:p14="http://schemas.microsoft.com/office/powerpoint/2010/main" val="406611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6" name="Rectángulo 5"/>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sp>
        <p:nvSpPr>
          <p:cNvPr id="10" name="object 5"/>
          <p:cNvSpPr txBox="1">
            <a:spLocks/>
          </p:cNvSpPr>
          <p:nvPr/>
        </p:nvSpPr>
        <p:spPr>
          <a:xfrm>
            <a:off x="831072" y="1096230"/>
            <a:ext cx="3358155" cy="566181"/>
          </a:xfrm>
          <a:prstGeom prst="rect">
            <a:avLst/>
          </a:prstGeom>
        </p:spPr>
        <p:txBody>
          <a:bodyPr vert="horz" wrap="square" lIns="0" tIns="12065"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95"/>
              </a:spcBef>
            </a:pPr>
            <a:r>
              <a:rPr lang="es-CO" sz="3600" b="1" i="1" spc="-10" dirty="0">
                <a:solidFill>
                  <a:schemeClr val="bg1"/>
                </a:solidFill>
                <a:latin typeface="+mn-lt"/>
              </a:rPr>
              <a:t>FOTOS DESPUES</a:t>
            </a:r>
            <a:endParaRPr lang="es-CO" sz="3600" b="1" i="1" dirty="0">
              <a:solidFill>
                <a:schemeClr val="bg1"/>
              </a:solidFill>
              <a:latin typeface="+mn-lt"/>
            </a:endParaRPr>
          </a:p>
        </p:txBody>
      </p:sp>
      <p:sp>
        <p:nvSpPr>
          <p:cNvPr id="18" name="object 5"/>
          <p:cNvSpPr txBox="1"/>
          <p:nvPr/>
        </p:nvSpPr>
        <p:spPr>
          <a:xfrm>
            <a:off x="7169849" y="5896960"/>
            <a:ext cx="5806780" cy="671979"/>
          </a:xfrm>
          <a:prstGeom prst="rect">
            <a:avLst/>
          </a:prstGeom>
        </p:spPr>
        <p:txBody>
          <a:bodyPr vert="horz" wrap="square" lIns="0" tIns="12700" rIns="0" bIns="0" rtlCol="0">
            <a:spAutoFit/>
          </a:bodyPr>
          <a:lstStyle/>
          <a:p>
            <a:pPr marL="12700" algn="ctr">
              <a:lnSpc>
                <a:spcPct val="100000"/>
              </a:lnSpc>
              <a:spcBef>
                <a:spcPts val="100"/>
              </a:spcBef>
            </a:pPr>
            <a:r>
              <a:rPr spc="-25" dirty="0">
                <a:solidFill>
                  <a:srgbClr val="FFFFFF"/>
                </a:solidFill>
                <a:latin typeface="Calibri"/>
                <a:cs typeface="Calibri"/>
              </a:rPr>
              <a:t>COSTO </a:t>
            </a:r>
            <a:r>
              <a:rPr lang="es-CO" spc="-25" dirty="0">
                <a:solidFill>
                  <a:srgbClr val="FFFFFF"/>
                </a:solidFill>
                <a:latin typeface="Calibri"/>
                <a:cs typeface="Calibri"/>
              </a:rPr>
              <a:t>TOTAL </a:t>
            </a:r>
            <a:r>
              <a:rPr spc="-5" dirty="0">
                <a:solidFill>
                  <a:srgbClr val="FFFFFF"/>
                </a:solidFill>
                <a:latin typeface="Calibri"/>
                <a:cs typeface="Calibri"/>
              </a:rPr>
              <a:t>DEL </a:t>
            </a:r>
            <a:r>
              <a:rPr spc="-30" dirty="0">
                <a:solidFill>
                  <a:srgbClr val="FFFFFF"/>
                </a:solidFill>
                <a:latin typeface="Calibri"/>
                <a:cs typeface="Calibri"/>
              </a:rPr>
              <a:t>PROYECTO</a:t>
            </a:r>
            <a:endParaRPr lang="es-CO" spc="-30" dirty="0">
              <a:solidFill>
                <a:srgbClr val="FFFFFF"/>
              </a:solidFill>
              <a:latin typeface="Calibri"/>
              <a:cs typeface="Calibri"/>
            </a:endParaRPr>
          </a:p>
          <a:p>
            <a:pPr marL="12700" algn="ctr">
              <a:lnSpc>
                <a:spcPct val="100000"/>
              </a:lnSpc>
              <a:spcBef>
                <a:spcPts val="100"/>
              </a:spcBef>
            </a:pPr>
            <a:r>
              <a:rPr sz="2400" b="1" spc="-30" dirty="0">
                <a:solidFill>
                  <a:srgbClr val="FFFFFF"/>
                </a:solidFill>
                <a:latin typeface="Calibri"/>
                <a:cs typeface="Calibri"/>
              </a:rPr>
              <a:t> </a:t>
            </a:r>
            <a:r>
              <a:rPr sz="2400" b="1" dirty="0">
                <a:solidFill>
                  <a:srgbClr val="FFFFFF"/>
                </a:solidFill>
                <a:latin typeface="Calibri"/>
                <a:cs typeface="Calibri"/>
              </a:rPr>
              <a:t>$ </a:t>
            </a:r>
            <a:r>
              <a:rPr lang="es-CO" sz="2400" b="1" dirty="0">
                <a:solidFill>
                  <a:srgbClr val="FFFFFF"/>
                </a:solidFill>
                <a:latin typeface="Calibri"/>
                <a:cs typeface="Calibri"/>
              </a:rPr>
              <a:t>141.500.000 </a:t>
            </a:r>
            <a:r>
              <a:rPr lang="es-CO" sz="2400" b="1" spc="-5" dirty="0">
                <a:solidFill>
                  <a:srgbClr val="FFFFFF"/>
                </a:solidFill>
                <a:latin typeface="Calibri"/>
                <a:cs typeface="Calibri"/>
              </a:rPr>
              <a:t>aprox.</a:t>
            </a:r>
            <a:endParaRPr sz="2400" b="1" dirty="0">
              <a:latin typeface="Calibri"/>
              <a:cs typeface="Calibri"/>
            </a:endParaRPr>
          </a:p>
        </p:txBody>
      </p:sp>
      <p:pic>
        <p:nvPicPr>
          <p:cNvPr id="11" name="Imagen 10">
            <a:extLst>
              <a:ext uri="{FF2B5EF4-FFF2-40B4-BE49-F238E27FC236}">
                <a16:creationId xmlns:a16="http://schemas.microsoft.com/office/drawing/2014/main" id="{F9FF19B7-B18D-4985-BFFD-F7B15F80104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071" y="1379320"/>
            <a:ext cx="3358155" cy="2014499"/>
          </a:xfrm>
          <a:prstGeom prst="rect">
            <a:avLst/>
          </a:prstGeom>
          <a:noFill/>
          <a:ln>
            <a:noFill/>
          </a:ln>
        </p:spPr>
      </p:pic>
      <p:sp>
        <p:nvSpPr>
          <p:cNvPr id="2" name="CuadroTexto 1">
            <a:extLst>
              <a:ext uri="{FF2B5EF4-FFF2-40B4-BE49-F238E27FC236}">
                <a16:creationId xmlns:a16="http://schemas.microsoft.com/office/drawing/2014/main" id="{AC434389-3F46-416C-BC75-AE7BF0155A31}"/>
              </a:ext>
            </a:extLst>
          </p:cNvPr>
          <p:cNvSpPr txBox="1"/>
          <p:nvPr/>
        </p:nvSpPr>
        <p:spPr>
          <a:xfrm>
            <a:off x="1994554" y="832270"/>
            <a:ext cx="1893038" cy="461665"/>
          </a:xfrm>
          <a:prstGeom prst="rect">
            <a:avLst/>
          </a:prstGeom>
          <a:noFill/>
        </p:spPr>
        <p:txBody>
          <a:bodyPr wrap="square" rtlCol="0">
            <a:spAutoFit/>
          </a:bodyPr>
          <a:lstStyle/>
          <a:p>
            <a:r>
              <a:rPr lang="es-CO" sz="2400" b="1" dirty="0"/>
              <a:t>ANTES</a:t>
            </a:r>
          </a:p>
        </p:txBody>
      </p:sp>
      <p:sp>
        <p:nvSpPr>
          <p:cNvPr id="3" name="CuadroTexto 2">
            <a:extLst>
              <a:ext uri="{FF2B5EF4-FFF2-40B4-BE49-F238E27FC236}">
                <a16:creationId xmlns:a16="http://schemas.microsoft.com/office/drawing/2014/main" id="{8D9ED1CF-5A13-4937-8105-9499C8233E96}"/>
              </a:ext>
            </a:extLst>
          </p:cNvPr>
          <p:cNvSpPr txBox="1"/>
          <p:nvPr/>
        </p:nvSpPr>
        <p:spPr>
          <a:xfrm>
            <a:off x="1994554" y="3598953"/>
            <a:ext cx="1893038" cy="461665"/>
          </a:xfrm>
          <a:prstGeom prst="rect">
            <a:avLst/>
          </a:prstGeom>
          <a:noFill/>
        </p:spPr>
        <p:txBody>
          <a:bodyPr wrap="square" rtlCol="0">
            <a:spAutoFit/>
          </a:bodyPr>
          <a:lstStyle/>
          <a:p>
            <a:r>
              <a:rPr lang="es-CO" sz="2400" b="1" dirty="0"/>
              <a:t>ANTES</a:t>
            </a:r>
          </a:p>
        </p:txBody>
      </p:sp>
      <p:pic>
        <p:nvPicPr>
          <p:cNvPr id="19" name="Imagen 18">
            <a:extLst>
              <a:ext uri="{FF2B5EF4-FFF2-40B4-BE49-F238E27FC236}">
                <a16:creationId xmlns:a16="http://schemas.microsoft.com/office/drawing/2014/main" id="{4F84C825-FB05-43E3-BB03-D733074C79D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4356" y="1379320"/>
            <a:ext cx="3358155" cy="2007116"/>
          </a:xfrm>
          <a:prstGeom prst="rect">
            <a:avLst/>
          </a:prstGeom>
          <a:noFill/>
          <a:ln>
            <a:noFill/>
          </a:ln>
        </p:spPr>
      </p:pic>
      <p:pic>
        <p:nvPicPr>
          <p:cNvPr id="20" name="Imagen 19">
            <a:extLst>
              <a:ext uri="{FF2B5EF4-FFF2-40B4-BE49-F238E27FC236}">
                <a16:creationId xmlns:a16="http://schemas.microsoft.com/office/drawing/2014/main" id="{1E303801-251B-4637-8D4D-8EA7C3BE89E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7643" y="1379320"/>
            <a:ext cx="3500111" cy="2007116"/>
          </a:xfrm>
          <a:prstGeom prst="rect">
            <a:avLst/>
          </a:prstGeom>
          <a:noFill/>
          <a:ln>
            <a:noFill/>
          </a:ln>
        </p:spPr>
      </p:pic>
      <p:sp>
        <p:nvSpPr>
          <p:cNvPr id="5" name="CuadroTexto 4">
            <a:extLst>
              <a:ext uri="{FF2B5EF4-FFF2-40B4-BE49-F238E27FC236}">
                <a16:creationId xmlns:a16="http://schemas.microsoft.com/office/drawing/2014/main" id="{6A54C02A-6F45-4EDE-9EDC-71D5BD079956}"/>
              </a:ext>
            </a:extLst>
          </p:cNvPr>
          <p:cNvSpPr txBox="1"/>
          <p:nvPr/>
        </p:nvSpPr>
        <p:spPr>
          <a:xfrm>
            <a:off x="5352709" y="865396"/>
            <a:ext cx="1893038" cy="461665"/>
          </a:xfrm>
          <a:prstGeom prst="rect">
            <a:avLst/>
          </a:prstGeom>
          <a:noFill/>
        </p:spPr>
        <p:txBody>
          <a:bodyPr wrap="square" rtlCol="0">
            <a:spAutoFit/>
          </a:bodyPr>
          <a:lstStyle/>
          <a:p>
            <a:r>
              <a:rPr lang="es-CO" sz="2400" b="1" dirty="0"/>
              <a:t>DURANTE </a:t>
            </a:r>
          </a:p>
        </p:txBody>
      </p:sp>
      <p:sp>
        <p:nvSpPr>
          <p:cNvPr id="7" name="CuadroTexto 6">
            <a:extLst>
              <a:ext uri="{FF2B5EF4-FFF2-40B4-BE49-F238E27FC236}">
                <a16:creationId xmlns:a16="http://schemas.microsoft.com/office/drawing/2014/main" id="{14C8DBE3-3BC0-45D4-BE63-F85FC30BED1F}"/>
              </a:ext>
            </a:extLst>
          </p:cNvPr>
          <p:cNvSpPr txBox="1"/>
          <p:nvPr/>
        </p:nvSpPr>
        <p:spPr>
          <a:xfrm>
            <a:off x="5330243" y="3598952"/>
            <a:ext cx="1893038" cy="461665"/>
          </a:xfrm>
          <a:prstGeom prst="rect">
            <a:avLst/>
          </a:prstGeom>
          <a:noFill/>
        </p:spPr>
        <p:txBody>
          <a:bodyPr wrap="square" rtlCol="0">
            <a:spAutoFit/>
          </a:bodyPr>
          <a:lstStyle/>
          <a:p>
            <a:r>
              <a:rPr lang="es-CO" sz="2400" b="1" dirty="0"/>
              <a:t>DURANTE </a:t>
            </a:r>
          </a:p>
        </p:txBody>
      </p:sp>
      <p:sp>
        <p:nvSpPr>
          <p:cNvPr id="8" name="CuadroTexto 7">
            <a:extLst>
              <a:ext uri="{FF2B5EF4-FFF2-40B4-BE49-F238E27FC236}">
                <a16:creationId xmlns:a16="http://schemas.microsoft.com/office/drawing/2014/main" id="{3C44813E-550A-42CE-999F-C7BC43B6B9A7}"/>
              </a:ext>
            </a:extLst>
          </p:cNvPr>
          <p:cNvSpPr txBox="1"/>
          <p:nvPr/>
        </p:nvSpPr>
        <p:spPr>
          <a:xfrm>
            <a:off x="9126720" y="865397"/>
            <a:ext cx="1893038" cy="461665"/>
          </a:xfrm>
          <a:prstGeom prst="rect">
            <a:avLst/>
          </a:prstGeom>
          <a:noFill/>
        </p:spPr>
        <p:txBody>
          <a:bodyPr wrap="square" rtlCol="0">
            <a:spAutoFit/>
          </a:bodyPr>
          <a:lstStyle/>
          <a:p>
            <a:r>
              <a:rPr lang="es-CO" sz="2400" b="1" dirty="0"/>
              <a:t>DESPUÉS </a:t>
            </a:r>
          </a:p>
        </p:txBody>
      </p:sp>
      <p:sp>
        <p:nvSpPr>
          <p:cNvPr id="14" name="CuadroTexto 13">
            <a:extLst>
              <a:ext uri="{FF2B5EF4-FFF2-40B4-BE49-F238E27FC236}">
                <a16:creationId xmlns:a16="http://schemas.microsoft.com/office/drawing/2014/main" id="{3D98423C-9745-48AD-B552-52261A7A725D}"/>
              </a:ext>
            </a:extLst>
          </p:cNvPr>
          <p:cNvSpPr txBox="1"/>
          <p:nvPr/>
        </p:nvSpPr>
        <p:spPr>
          <a:xfrm>
            <a:off x="9250927" y="3598951"/>
            <a:ext cx="1893038" cy="461665"/>
          </a:xfrm>
          <a:prstGeom prst="rect">
            <a:avLst/>
          </a:prstGeom>
          <a:noFill/>
        </p:spPr>
        <p:txBody>
          <a:bodyPr wrap="square" rtlCol="0">
            <a:spAutoFit/>
          </a:bodyPr>
          <a:lstStyle/>
          <a:p>
            <a:r>
              <a:rPr lang="es-CO" sz="2400" b="1" dirty="0"/>
              <a:t>DESPUÉS </a:t>
            </a:r>
          </a:p>
        </p:txBody>
      </p:sp>
      <p:pic>
        <p:nvPicPr>
          <p:cNvPr id="25" name="Imagen 24">
            <a:extLst>
              <a:ext uri="{FF2B5EF4-FFF2-40B4-BE49-F238E27FC236}">
                <a16:creationId xmlns:a16="http://schemas.microsoft.com/office/drawing/2014/main" id="{F83312DF-86F5-41BB-B566-916CB96042D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070" y="4294851"/>
            <a:ext cx="3358155" cy="1995790"/>
          </a:xfrm>
          <a:prstGeom prst="rect">
            <a:avLst/>
          </a:prstGeom>
          <a:noFill/>
          <a:ln>
            <a:noFill/>
          </a:ln>
        </p:spPr>
      </p:pic>
      <p:pic>
        <p:nvPicPr>
          <p:cNvPr id="26" name="Imagen 25">
            <a:extLst>
              <a:ext uri="{FF2B5EF4-FFF2-40B4-BE49-F238E27FC236}">
                <a16:creationId xmlns:a16="http://schemas.microsoft.com/office/drawing/2014/main" id="{3D281348-F53D-4941-99BD-17C03AEB890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4356" y="4268055"/>
            <a:ext cx="3358155" cy="2022585"/>
          </a:xfrm>
          <a:prstGeom prst="rect">
            <a:avLst/>
          </a:prstGeom>
          <a:noFill/>
          <a:ln>
            <a:noFill/>
          </a:ln>
        </p:spPr>
      </p:pic>
      <p:pic>
        <p:nvPicPr>
          <p:cNvPr id="27" name="Imagen 26">
            <a:extLst>
              <a:ext uri="{FF2B5EF4-FFF2-40B4-BE49-F238E27FC236}">
                <a16:creationId xmlns:a16="http://schemas.microsoft.com/office/drawing/2014/main" id="{46F26788-A6C7-47D2-8613-5BDDBCF13800}"/>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07793" y="4268055"/>
            <a:ext cx="3500111" cy="2022586"/>
          </a:xfrm>
          <a:prstGeom prst="rect">
            <a:avLst/>
          </a:prstGeom>
          <a:noFill/>
          <a:ln>
            <a:noFill/>
          </a:ln>
        </p:spPr>
      </p:pic>
    </p:spTree>
    <p:extLst>
      <p:ext uri="{BB962C8B-B14F-4D97-AF65-F5344CB8AC3E}">
        <p14:creationId xmlns:p14="http://schemas.microsoft.com/office/powerpoint/2010/main" val="3278465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6" name="Rectángulo 5"/>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sp>
        <p:nvSpPr>
          <p:cNvPr id="18" name="object 5"/>
          <p:cNvSpPr txBox="1"/>
          <p:nvPr/>
        </p:nvSpPr>
        <p:spPr>
          <a:xfrm>
            <a:off x="7169849" y="5896960"/>
            <a:ext cx="5806780" cy="671979"/>
          </a:xfrm>
          <a:prstGeom prst="rect">
            <a:avLst/>
          </a:prstGeom>
        </p:spPr>
        <p:txBody>
          <a:bodyPr vert="horz" wrap="square" lIns="0" tIns="12700" rIns="0" bIns="0" rtlCol="0">
            <a:spAutoFit/>
          </a:bodyPr>
          <a:lstStyle/>
          <a:p>
            <a:pPr marL="12700" algn="ctr">
              <a:lnSpc>
                <a:spcPct val="100000"/>
              </a:lnSpc>
              <a:spcBef>
                <a:spcPts val="100"/>
              </a:spcBef>
            </a:pPr>
            <a:r>
              <a:rPr spc="-25" dirty="0">
                <a:solidFill>
                  <a:srgbClr val="FFFFFF"/>
                </a:solidFill>
                <a:latin typeface="Calibri"/>
                <a:cs typeface="Calibri"/>
              </a:rPr>
              <a:t>COSTO </a:t>
            </a:r>
            <a:r>
              <a:rPr lang="es-CO" spc="-25" dirty="0">
                <a:solidFill>
                  <a:srgbClr val="FFFFFF"/>
                </a:solidFill>
                <a:latin typeface="Calibri"/>
                <a:cs typeface="Calibri"/>
              </a:rPr>
              <a:t>TOTAL </a:t>
            </a:r>
            <a:r>
              <a:rPr spc="-5" dirty="0">
                <a:solidFill>
                  <a:srgbClr val="FFFFFF"/>
                </a:solidFill>
                <a:latin typeface="Calibri"/>
                <a:cs typeface="Calibri"/>
              </a:rPr>
              <a:t>DEL </a:t>
            </a:r>
            <a:r>
              <a:rPr spc="-30" dirty="0">
                <a:solidFill>
                  <a:srgbClr val="FFFFFF"/>
                </a:solidFill>
                <a:latin typeface="Calibri"/>
                <a:cs typeface="Calibri"/>
              </a:rPr>
              <a:t>PROYECTO</a:t>
            </a:r>
            <a:endParaRPr lang="es-CO" spc="-30" dirty="0">
              <a:solidFill>
                <a:srgbClr val="FFFFFF"/>
              </a:solidFill>
              <a:latin typeface="Calibri"/>
              <a:cs typeface="Calibri"/>
            </a:endParaRPr>
          </a:p>
          <a:p>
            <a:pPr marL="12700" algn="ctr">
              <a:lnSpc>
                <a:spcPct val="100000"/>
              </a:lnSpc>
              <a:spcBef>
                <a:spcPts val="100"/>
              </a:spcBef>
            </a:pPr>
            <a:r>
              <a:rPr sz="2400" b="1" spc="-30" dirty="0">
                <a:solidFill>
                  <a:srgbClr val="FFFFFF"/>
                </a:solidFill>
                <a:latin typeface="Calibri"/>
                <a:cs typeface="Calibri"/>
              </a:rPr>
              <a:t> </a:t>
            </a:r>
            <a:r>
              <a:rPr sz="2400" b="1" dirty="0">
                <a:solidFill>
                  <a:srgbClr val="FFFFFF"/>
                </a:solidFill>
                <a:latin typeface="Calibri"/>
                <a:cs typeface="Calibri"/>
              </a:rPr>
              <a:t>$ </a:t>
            </a:r>
            <a:r>
              <a:rPr lang="es-CO" sz="2400" b="1" dirty="0">
                <a:solidFill>
                  <a:srgbClr val="FFFFFF"/>
                </a:solidFill>
                <a:latin typeface="Calibri"/>
                <a:cs typeface="Calibri"/>
              </a:rPr>
              <a:t>141.500.000 </a:t>
            </a:r>
            <a:r>
              <a:rPr lang="es-CO" sz="2400" b="1" spc="-5" dirty="0">
                <a:solidFill>
                  <a:srgbClr val="FFFFFF"/>
                </a:solidFill>
                <a:latin typeface="Calibri"/>
                <a:cs typeface="Calibri"/>
              </a:rPr>
              <a:t>aprox.</a:t>
            </a:r>
            <a:endParaRPr sz="2400" b="1" dirty="0">
              <a:latin typeface="Calibri"/>
              <a:cs typeface="Calibri"/>
            </a:endParaRPr>
          </a:p>
        </p:txBody>
      </p:sp>
      <p:pic>
        <p:nvPicPr>
          <p:cNvPr id="2" name="Imagen 1"/>
          <p:cNvPicPr>
            <a:picLocks noChangeAspect="1"/>
          </p:cNvPicPr>
          <p:nvPr/>
        </p:nvPicPr>
        <p:blipFill>
          <a:blip r:embed="rId3"/>
          <a:stretch>
            <a:fillRect/>
          </a:stretch>
        </p:blipFill>
        <p:spPr>
          <a:xfrm>
            <a:off x="757239" y="453059"/>
            <a:ext cx="10445615" cy="6280250"/>
          </a:xfrm>
          <a:prstGeom prst="rect">
            <a:avLst/>
          </a:prstGeom>
        </p:spPr>
      </p:pic>
    </p:spTree>
    <p:extLst>
      <p:ext uri="{BB962C8B-B14F-4D97-AF65-F5344CB8AC3E}">
        <p14:creationId xmlns:p14="http://schemas.microsoft.com/office/powerpoint/2010/main" val="3798636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145718" y="744829"/>
            <a:ext cx="7739003" cy="681450"/>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sz="1632" dirty="0"/>
          </a:p>
        </p:txBody>
      </p:sp>
      <p:sp>
        <p:nvSpPr>
          <p:cNvPr id="5" name="object 5"/>
          <p:cNvSpPr txBox="1">
            <a:spLocks noGrp="1"/>
          </p:cNvSpPr>
          <p:nvPr>
            <p:ph type="title"/>
          </p:nvPr>
        </p:nvSpPr>
        <p:spPr>
          <a:xfrm>
            <a:off x="2145718" y="747132"/>
            <a:ext cx="7715641" cy="681299"/>
          </a:xfrm>
          <a:prstGeom prst="rect">
            <a:avLst/>
          </a:prstGeom>
        </p:spPr>
        <p:txBody>
          <a:bodyPr vert="horz" wrap="square" lIns="0" tIns="11516" rIns="0" bIns="0" rtlCol="0" anchor="ctr">
            <a:spAutoFit/>
          </a:bodyPr>
          <a:lstStyle/>
          <a:p>
            <a:pPr marL="11516" marR="4607" indent="-2879" algn="ctr">
              <a:lnSpc>
                <a:spcPct val="100000"/>
              </a:lnSpc>
              <a:spcBef>
                <a:spcPts val="91"/>
              </a:spcBef>
            </a:pPr>
            <a:r>
              <a:rPr lang="es-CO" sz="2176" spc="-9" dirty="0"/>
              <a:t>Orden lógico de ejecución de los sectores a intervenir en el corregimiento de San Félix </a:t>
            </a:r>
            <a:endParaRPr sz="2176" dirty="0"/>
          </a:p>
        </p:txBody>
      </p:sp>
      <p:sp>
        <p:nvSpPr>
          <p:cNvPr id="12" name="CuadroTexto 11">
            <a:extLst>
              <a:ext uri="{FF2B5EF4-FFF2-40B4-BE49-F238E27FC236}">
                <a16:creationId xmlns:a16="http://schemas.microsoft.com/office/drawing/2014/main" id="{474EE635-9B43-4461-A2FA-E73806F89C26}"/>
              </a:ext>
            </a:extLst>
          </p:cNvPr>
          <p:cNvSpPr txBox="1"/>
          <p:nvPr/>
        </p:nvSpPr>
        <p:spPr>
          <a:xfrm>
            <a:off x="2290554" y="1692819"/>
            <a:ext cx="7425967" cy="538930"/>
          </a:xfrm>
          <a:prstGeom prst="rect">
            <a:avLst/>
          </a:prstGeom>
          <a:noFill/>
        </p:spPr>
        <p:txBody>
          <a:bodyPr wrap="square" rtlCol="0">
            <a:spAutoFit/>
          </a:bodyPr>
          <a:lstStyle/>
          <a:p>
            <a:pPr algn="ctr"/>
            <a:r>
              <a:rPr lang="es-CO" sz="2902" b="1" dirty="0">
                <a:latin typeface="Arial" panose="020B0604020202020204" pitchFamily="34" charset="0"/>
                <a:cs typeface="Arial" panose="020B0604020202020204" pitchFamily="34" charset="0"/>
              </a:rPr>
              <a:t>1.Vereda La China Sector Toby</a:t>
            </a:r>
          </a:p>
        </p:txBody>
      </p:sp>
      <p:pic>
        <p:nvPicPr>
          <p:cNvPr id="10" name="Imagen 9" descr="Mapa&#10;&#10;Descripción generada automáticamente">
            <a:extLst>
              <a:ext uri="{FF2B5EF4-FFF2-40B4-BE49-F238E27FC236}">
                <a16:creationId xmlns:a16="http://schemas.microsoft.com/office/drawing/2014/main" id="{68A20D5B-FF6A-4A55-9CED-12733F085D82}"/>
              </a:ext>
            </a:extLst>
          </p:cNvPr>
          <p:cNvPicPr>
            <a:picLocks noChangeAspect="1"/>
          </p:cNvPicPr>
          <p:nvPr/>
        </p:nvPicPr>
        <p:blipFill rotWithShape="1">
          <a:blip r:embed="rId2">
            <a:extLst>
              <a:ext uri="{28A0092B-C50C-407E-A947-70E740481C1C}">
                <a14:useLocalDpi xmlns:a14="http://schemas.microsoft.com/office/drawing/2010/main" val="0"/>
              </a:ext>
            </a:extLst>
          </a:blip>
          <a:srcRect l="7423" t="7736" b="12264"/>
          <a:stretch/>
        </p:blipFill>
        <p:spPr>
          <a:xfrm>
            <a:off x="2157398" y="2496137"/>
            <a:ext cx="7715642" cy="3299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13" name="Conector recto 12">
            <a:extLst>
              <a:ext uri="{FF2B5EF4-FFF2-40B4-BE49-F238E27FC236}">
                <a16:creationId xmlns:a16="http://schemas.microsoft.com/office/drawing/2014/main" id="{03F14616-4977-4A89-A981-8406B3E9C26F}"/>
              </a:ext>
            </a:extLst>
          </p:cNvPr>
          <p:cNvCxnSpPr/>
          <p:nvPr/>
        </p:nvCxnSpPr>
        <p:spPr>
          <a:xfrm>
            <a:off x="2779284" y="6538421"/>
            <a:ext cx="1036474" cy="0"/>
          </a:xfrm>
          <a:prstGeom prst="line">
            <a:avLst/>
          </a:prstGeom>
          <a:ln w="76200">
            <a:solidFill>
              <a:srgbClr val="F6067B"/>
            </a:solidFill>
          </a:ln>
        </p:spPr>
        <p:style>
          <a:lnRef idx="1">
            <a:schemeClr val="accent2"/>
          </a:lnRef>
          <a:fillRef idx="0">
            <a:schemeClr val="accent2"/>
          </a:fillRef>
          <a:effectRef idx="0">
            <a:schemeClr val="accent2"/>
          </a:effectRef>
          <a:fontRef idx="minor">
            <a:schemeClr val="tx1"/>
          </a:fontRef>
        </p:style>
      </p:cxnSp>
      <p:sp>
        <p:nvSpPr>
          <p:cNvPr id="14" name="CuadroTexto 13">
            <a:extLst>
              <a:ext uri="{FF2B5EF4-FFF2-40B4-BE49-F238E27FC236}">
                <a16:creationId xmlns:a16="http://schemas.microsoft.com/office/drawing/2014/main" id="{F3AC6735-9445-4509-BB24-9FA3FD53714C}"/>
              </a:ext>
            </a:extLst>
          </p:cNvPr>
          <p:cNvSpPr txBox="1"/>
          <p:nvPr/>
        </p:nvSpPr>
        <p:spPr>
          <a:xfrm>
            <a:off x="3815758" y="6384921"/>
            <a:ext cx="3295830" cy="315599"/>
          </a:xfrm>
          <a:prstGeom prst="rect">
            <a:avLst/>
          </a:prstGeom>
          <a:noFill/>
        </p:spPr>
        <p:txBody>
          <a:bodyPr wrap="square" rtlCol="0">
            <a:spAutoFit/>
          </a:bodyPr>
          <a:lstStyle/>
          <a:p>
            <a:r>
              <a:rPr lang="es-CO" sz="1451" dirty="0">
                <a:latin typeface="Arial Black" panose="020B0A04020102020204" pitchFamily="34" charset="0"/>
              </a:rPr>
              <a:t>Trayecto de </a:t>
            </a:r>
            <a:r>
              <a:rPr lang="es-CO" sz="1451" b="1" dirty="0">
                <a:latin typeface="Arial Black" panose="020B0A04020102020204" pitchFamily="34" charset="0"/>
              </a:rPr>
              <a:t>mantenimiento</a:t>
            </a:r>
          </a:p>
        </p:txBody>
      </p:sp>
      <p:sp>
        <p:nvSpPr>
          <p:cNvPr id="8"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9"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3333631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campo de pasto seco&#10;&#10;Descripción generada automáticamente">
            <a:extLst>
              <a:ext uri="{FF2B5EF4-FFF2-40B4-BE49-F238E27FC236}">
                <a16:creationId xmlns:a16="http://schemas.microsoft.com/office/drawing/2014/main" id="{80710304-067B-4C7B-8C4D-01A535C72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8448" y="1485611"/>
            <a:ext cx="5182368" cy="3886777"/>
          </a:xfrm>
          <a:prstGeom prst="rect">
            <a:avLst/>
          </a:prstGeom>
          <a:ln>
            <a:noFill/>
          </a:ln>
          <a:effectLst>
            <a:softEdge rad="112500"/>
          </a:effectLst>
        </p:spPr>
      </p:pic>
      <p:sp>
        <p:nvSpPr>
          <p:cNvPr id="5" name="CuadroTexto 4">
            <a:extLst>
              <a:ext uri="{FF2B5EF4-FFF2-40B4-BE49-F238E27FC236}">
                <a16:creationId xmlns:a16="http://schemas.microsoft.com/office/drawing/2014/main" id="{6E2AC4D7-FB87-4B6E-93BA-89CA509AE481}"/>
              </a:ext>
            </a:extLst>
          </p:cNvPr>
          <p:cNvSpPr txBox="1"/>
          <p:nvPr/>
        </p:nvSpPr>
        <p:spPr>
          <a:xfrm>
            <a:off x="7146837" y="1679696"/>
            <a:ext cx="3316715" cy="4110484"/>
          </a:xfrm>
          <a:prstGeom prst="rect">
            <a:avLst/>
          </a:prstGeom>
          <a:noFill/>
        </p:spPr>
        <p:txBody>
          <a:bodyPr wrap="square" rtlCol="0">
            <a:spAutoFit/>
          </a:bodyPr>
          <a:lstStyle/>
          <a:p>
            <a:pPr algn="ctr"/>
            <a:r>
              <a:rPr lang="es-CO" sz="2176" b="1" dirty="0">
                <a:latin typeface="Arial" panose="020B0604020202020204" pitchFamily="34" charset="0"/>
                <a:cs typeface="Arial" panose="020B0604020202020204" pitchFamily="34" charset="0"/>
              </a:rPr>
              <a:t>Actividades a desarrollar:</a:t>
            </a:r>
          </a:p>
          <a:p>
            <a:endParaRPr lang="es-CO" sz="2176" b="1"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Mantenimiento rutinario de </a:t>
            </a:r>
            <a:r>
              <a:rPr lang="es-CO" sz="2176" b="1" dirty="0">
                <a:latin typeface="Arial" panose="020B0604020202020204" pitchFamily="34" charset="0"/>
                <a:cs typeface="Arial" panose="020B0604020202020204" pitchFamily="34" charset="0"/>
              </a:rPr>
              <a:t>2.000 ML</a:t>
            </a:r>
            <a:r>
              <a:rPr lang="es-CO" sz="2176" dirty="0">
                <a:latin typeface="Arial" panose="020B0604020202020204" pitchFamily="34" charset="0"/>
                <a:cs typeface="Arial" panose="020B0604020202020204" pitchFamily="34" charset="0"/>
              </a:rPr>
              <a:t> de vía.  </a:t>
            </a:r>
          </a:p>
          <a:p>
            <a:pPr marL="259118" indent="-259118">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Nivelación, perfilación y compactación.</a:t>
            </a:r>
          </a:p>
          <a:p>
            <a:endParaRPr lang="es-CO" sz="1632" b="1" dirty="0">
              <a:latin typeface="Arial" panose="020B0604020202020204" pitchFamily="34" charset="0"/>
              <a:cs typeface="Arial" panose="020B0604020202020204" pitchFamily="34" charset="0"/>
            </a:endParaRPr>
          </a:p>
          <a:p>
            <a:endParaRPr lang="es-CO" sz="1632" dirty="0"/>
          </a:p>
          <a:p>
            <a:endParaRPr lang="es-CO" sz="1632" dirty="0"/>
          </a:p>
          <a:p>
            <a:endParaRPr lang="es-CO" sz="1632" dirty="0"/>
          </a:p>
        </p:txBody>
      </p:sp>
      <p:sp>
        <p:nvSpPr>
          <p:cNvPr id="2" name="object 4">
            <a:extLst>
              <a:ext uri="{FF2B5EF4-FFF2-40B4-BE49-F238E27FC236}">
                <a16:creationId xmlns:a16="http://schemas.microsoft.com/office/drawing/2014/main" id="{EE8DF353-3D93-4F35-BF24-EE97728B3BAE}"/>
              </a:ext>
            </a:extLst>
          </p:cNvPr>
          <p:cNvSpPr/>
          <p:nvPr/>
        </p:nvSpPr>
        <p:spPr>
          <a:xfrm>
            <a:off x="2226499" y="5847438"/>
            <a:ext cx="7739003" cy="681450"/>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sz="1632" dirty="0"/>
          </a:p>
        </p:txBody>
      </p:sp>
      <p:sp>
        <p:nvSpPr>
          <p:cNvPr id="3" name="CuadroTexto 2">
            <a:extLst>
              <a:ext uri="{FF2B5EF4-FFF2-40B4-BE49-F238E27FC236}">
                <a16:creationId xmlns:a16="http://schemas.microsoft.com/office/drawing/2014/main" id="{8D79CFB6-3317-4380-A05E-EFB0DC208B2D}"/>
              </a:ext>
            </a:extLst>
          </p:cNvPr>
          <p:cNvSpPr txBox="1"/>
          <p:nvPr/>
        </p:nvSpPr>
        <p:spPr>
          <a:xfrm>
            <a:off x="2407882" y="5961954"/>
            <a:ext cx="7376237" cy="483081"/>
          </a:xfrm>
          <a:prstGeom prst="rect">
            <a:avLst/>
          </a:prstGeom>
          <a:noFill/>
        </p:spPr>
        <p:txBody>
          <a:bodyPr wrap="square" rtlCol="0">
            <a:spAutoFit/>
          </a:bodyPr>
          <a:lstStyle/>
          <a:p>
            <a:r>
              <a:rPr lang="es-CO" sz="2539" b="1" dirty="0">
                <a:solidFill>
                  <a:schemeClr val="bg1"/>
                </a:solidFill>
                <a:latin typeface="Arial" panose="020B0604020202020204" pitchFamily="34" charset="0"/>
                <a:cs typeface="Arial" panose="020B0604020202020204" pitchFamily="34" charset="0"/>
              </a:rPr>
              <a:t>Total de vía a intervenir: 2.000 Metros lineales. </a:t>
            </a:r>
          </a:p>
        </p:txBody>
      </p:sp>
      <p:sp>
        <p:nvSpPr>
          <p:cNvPr id="6"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7" name="object 4"/>
          <p:cNvSpPr txBox="1"/>
          <p:nvPr/>
        </p:nvSpPr>
        <p:spPr>
          <a:xfrm>
            <a:off x="10232677" y="6528888"/>
            <a:ext cx="2195252" cy="319119"/>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214140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b="16621"/>
          <a:stretch/>
        </p:blipFill>
        <p:spPr>
          <a:xfrm>
            <a:off x="3007359" y="453135"/>
            <a:ext cx="6177281" cy="6404864"/>
          </a:xfrm>
          <a:prstGeom prst="rect">
            <a:avLst/>
          </a:prstGeom>
        </p:spPr>
      </p:pic>
      <p:pic>
        <p:nvPicPr>
          <p:cNvPr id="6"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ítulo 2"/>
          <p:cNvSpPr txBox="1">
            <a:spLocks/>
          </p:cNvSpPr>
          <p:nvPr/>
        </p:nvSpPr>
        <p:spPr>
          <a:xfrm>
            <a:off x="9834880" y="6467717"/>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CuadroTexto 9">
            <a:extLst>
              <a:ext uri="{FF2B5EF4-FFF2-40B4-BE49-F238E27FC236}">
                <a16:creationId xmlns:a16="http://schemas.microsoft.com/office/drawing/2014/main" id="{F85CC36E-E489-4D59-9DF3-B671CC45B1DA}"/>
              </a:ext>
            </a:extLst>
          </p:cNvPr>
          <p:cNvSpPr txBox="1"/>
          <p:nvPr/>
        </p:nvSpPr>
        <p:spPr>
          <a:xfrm>
            <a:off x="1399386" y="5882942"/>
            <a:ext cx="2565706" cy="584775"/>
          </a:xfrm>
          <a:prstGeom prst="rect">
            <a:avLst/>
          </a:prstGeom>
          <a:noFill/>
        </p:spPr>
        <p:txBody>
          <a:bodyPr wrap="square" rtlCol="0">
            <a:spAutoFit/>
          </a:bodyPr>
          <a:lstStyle/>
          <a:p>
            <a:r>
              <a:rPr lang="es-CO" sz="32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2020-2023</a:t>
            </a:r>
          </a:p>
        </p:txBody>
      </p:sp>
    </p:spTree>
    <p:extLst>
      <p:ext uri="{BB962C8B-B14F-4D97-AF65-F5344CB8AC3E}">
        <p14:creationId xmlns:p14="http://schemas.microsoft.com/office/powerpoint/2010/main" val="2158535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7DD317C-D9FB-4504-B574-9DB7BE996CE0}"/>
              </a:ext>
            </a:extLst>
          </p:cNvPr>
          <p:cNvSpPr txBox="1"/>
          <p:nvPr/>
        </p:nvSpPr>
        <p:spPr>
          <a:xfrm>
            <a:off x="2179511" y="785290"/>
            <a:ext cx="7832976" cy="594650"/>
          </a:xfrm>
          <a:prstGeom prst="rect">
            <a:avLst/>
          </a:prstGeom>
          <a:noFill/>
        </p:spPr>
        <p:txBody>
          <a:bodyPr wrap="square" rtlCol="0">
            <a:spAutoFit/>
          </a:bodyPr>
          <a:lstStyle/>
          <a:p>
            <a:pPr algn="ctr"/>
            <a:r>
              <a:rPr lang="es-CO" sz="3264" b="1" dirty="0"/>
              <a:t>2. Vereda Charco Verde – Sector Sabaneta</a:t>
            </a:r>
          </a:p>
        </p:txBody>
      </p:sp>
      <p:pic>
        <p:nvPicPr>
          <p:cNvPr id="3" name="Imagen 2" descr="Mapa&#10;&#10;Descripción generada automáticamente">
            <a:extLst>
              <a:ext uri="{FF2B5EF4-FFF2-40B4-BE49-F238E27FC236}">
                <a16:creationId xmlns:a16="http://schemas.microsoft.com/office/drawing/2014/main" id="{D514DF3A-1FDF-47D7-A065-062A8D334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759" y="1946470"/>
            <a:ext cx="8382480" cy="35257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7" name="Conector recto 6">
            <a:extLst>
              <a:ext uri="{FF2B5EF4-FFF2-40B4-BE49-F238E27FC236}">
                <a16:creationId xmlns:a16="http://schemas.microsoft.com/office/drawing/2014/main" id="{562292C6-D62B-4A82-A537-CF8067BCB544}"/>
              </a:ext>
            </a:extLst>
          </p:cNvPr>
          <p:cNvCxnSpPr/>
          <p:nvPr/>
        </p:nvCxnSpPr>
        <p:spPr>
          <a:xfrm>
            <a:off x="2710186" y="6262028"/>
            <a:ext cx="1036474" cy="0"/>
          </a:xfrm>
          <a:prstGeom prst="line">
            <a:avLst/>
          </a:prstGeom>
          <a:ln w="76200">
            <a:solidFill>
              <a:srgbClr val="F6067B"/>
            </a:solidFill>
          </a:ln>
        </p:spPr>
        <p:style>
          <a:lnRef idx="1">
            <a:schemeClr val="accent2"/>
          </a:lnRef>
          <a:fillRef idx="0">
            <a:schemeClr val="accent2"/>
          </a:fillRef>
          <a:effectRef idx="0">
            <a:schemeClr val="accent2"/>
          </a:effectRef>
          <a:fontRef idx="minor">
            <a:schemeClr val="tx1"/>
          </a:fontRef>
        </p:style>
      </p:cxnSp>
      <p:cxnSp>
        <p:nvCxnSpPr>
          <p:cNvPr id="8" name="Conector recto 7">
            <a:extLst>
              <a:ext uri="{FF2B5EF4-FFF2-40B4-BE49-F238E27FC236}">
                <a16:creationId xmlns:a16="http://schemas.microsoft.com/office/drawing/2014/main" id="{EE7D1FA4-771E-471E-A923-8BA27091633C}"/>
              </a:ext>
            </a:extLst>
          </p:cNvPr>
          <p:cNvCxnSpPr/>
          <p:nvPr/>
        </p:nvCxnSpPr>
        <p:spPr>
          <a:xfrm>
            <a:off x="2710186" y="6538421"/>
            <a:ext cx="1036474" cy="0"/>
          </a:xfrm>
          <a:prstGeom prst="line">
            <a:avLst/>
          </a:prstGeom>
          <a:ln w="76200">
            <a:solidFill>
              <a:srgbClr val="0003E0"/>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D0D47851-751E-4892-BA5A-C31BCA3AB5BE}"/>
              </a:ext>
            </a:extLst>
          </p:cNvPr>
          <p:cNvSpPr txBox="1"/>
          <p:nvPr/>
        </p:nvSpPr>
        <p:spPr>
          <a:xfrm>
            <a:off x="3748807" y="6108528"/>
            <a:ext cx="3295830" cy="315599"/>
          </a:xfrm>
          <a:prstGeom prst="rect">
            <a:avLst/>
          </a:prstGeom>
          <a:noFill/>
        </p:spPr>
        <p:txBody>
          <a:bodyPr wrap="square" rtlCol="0">
            <a:spAutoFit/>
          </a:bodyPr>
          <a:lstStyle/>
          <a:p>
            <a:r>
              <a:rPr lang="es-CO" sz="1451" dirty="0">
                <a:latin typeface="Arial Black" panose="020B0A04020102020204" pitchFamily="34" charset="0"/>
              </a:rPr>
              <a:t>Trayecto de </a:t>
            </a:r>
            <a:r>
              <a:rPr lang="es-CO" sz="1451" b="1" dirty="0">
                <a:latin typeface="Arial Black" panose="020B0A04020102020204" pitchFamily="34" charset="0"/>
              </a:rPr>
              <a:t>mantenimiento</a:t>
            </a:r>
          </a:p>
        </p:txBody>
      </p:sp>
      <p:sp>
        <p:nvSpPr>
          <p:cNvPr id="11" name="CuadroTexto 10">
            <a:extLst>
              <a:ext uri="{FF2B5EF4-FFF2-40B4-BE49-F238E27FC236}">
                <a16:creationId xmlns:a16="http://schemas.microsoft.com/office/drawing/2014/main" id="{659207F9-483E-4A8F-B13F-496982933B50}"/>
              </a:ext>
            </a:extLst>
          </p:cNvPr>
          <p:cNvSpPr txBox="1"/>
          <p:nvPr/>
        </p:nvSpPr>
        <p:spPr>
          <a:xfrm>
            <a:off x="3746660" y="6415529"/>
            <a:ext cx="4353189" cy="315599"/>
          </a:xfrm>
          <a:prstGeom prst="rect">
            <a:avLst/>
          </a:prstGeom>
          <a:noFill/>
        </p:spPr>
        <p:txBody>
          <a:bodyPr wrap="square" rtlCol="0">
            <a:spAutoFit/>
          </a:bodyPr>
          <a:lstStyle/>
          <a:p>
            <a:r>
              <a:rPr lang="es-CO" sz="1451" dirty="0">
                <a:latin typeface="Arial Black" panose="020B0A04020102020204" pitchFamily="34" charset="0"/>
              </a:rPr>
              <a:t>Trayecto de mantenimiento con </a:t>
            </a:r>
            <a:r>
              <a:rPr lang="es-CO" sz="1451" b="1" dirty="0">
                <a:latin typeface="Arial Black" panose="020B0A04020102020204" pitchFamily="34" charset="0"/>
              </a:rPr>
              <a:t>fresado</a:t>
            </a:r>
          </a:p>
        </p:txBody>
      </p:sp>
      <p:sp>
        <p:nvSpPr>
          <p:cNvPr id="9"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10"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430065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77BAF073-01DE-4396-8C87-49AD3DC76A45}"/>
              </a:ext>
            </a:extLst>
          </p:cNvPr>
          <p:cNvSpPr/>
          <p:nvPr/>
        </p:nvSpPr>
        <p:spPr>
          <a:xfrm>
            <a:off x="2226499" y="5909128"/>
            <a:ext cx="7739003" cy="681450"/>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sz="1632" dirty="0"/>
          </a:p>
        </p:txBody>
      </p:sp>
      <p:sp>
        <p:nvSpPr>
          <p:cNvPr id="3" name="CuadroTexto 2">
            <a:extLst>
              <a:ext uri="{FF2B5EF4-FFF2-40B4-BE49-F238E27FC236}">
                <a16:creationId xmlns:a16="http://schemas.microsoft.com/office/drawing/2014/main" id="{7D41ADCF-1BAF-4B42-9534-A893F47645AB}"/>
              </a:ext>
            </a:extLst>
          </p:cNvPr>
          <p:cNvSpPr txBox="1"/>
          <p:nvPr/>
        </p:nvSpPr>
        <p:spPr>
          <a:xfrm>
            <a:off x="6992967" y="1161315"/>
            <a:ext cx="3524010" cy="5366149"/>
          </a:xfrm>
          <a:prstGeom prst="rect">
            <a:avLst/>
          </a:prstGeom>
          <a:noFill/>
        </p:spPr>
        <p:txBody>
          <a:bodyPr wrap="square" rtlCol="0">
            <a:spAutoFit/>
          </a:bodyPr>
          <a:lstStyle/>
          <a:p>
            <a:pPr algn="ctr"/>
            <a:r>
              <a:rPr lang="es-CO" sz="2176" b="1" dirty="0">
                <a:latin typeface="Arial" panose="020B0604020202020204" pitchFamily="34" charset="0"/>
                <a:cs typeface="Arial" panose="020B0604020202020204" pitchFamily="34" charset="0"/>
              </a:rPr>
              <a:t>Actividades a desarrollar:</a:t>
            </a:r>
          </a:p>
          <a:p>
            <a:endParaRPr lang="es-CO" sz="2176" b="1"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Mantenimiento rutinario de </a:t>
            </a:r>
            <a:r>
              <a:rPr lang="es-CO" sz="2176" b="1" dirty="0">
                <a:latin typeface="Arial" panose="020B0604020202020204" pitchFamily="34" charset="0"/>
                <a:cs typeface="Arial" panose="020B0604020202020204" pitchFamily="34" charset="0"/>
              </a:rPr>
              <a:t>2.300 ML </a:t>
            </a:r>
            <a:r>
              <a:rPr lang="es-CO" sz="2176" dirty="0">
                <a:latin typeface="Arial" panose="020B0604020202020204" pitchFamily="34" charset="0"/>
                <a:cs typeface="Arial" panose="020B0604020202020204" pitchFamily="34" charset="0"/>
              </a:rPr>
              <a:t>de vía.  </a:t>
            </a:r>
          </a:p>
          <a:p>
            <a:pPr marL="259118" indent="-259118" algn="just">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Instalación de material fresado en </a:t>
            </a:r>
            <a:r>
              <a:rPr lang="es-CO" sz="2176" b="1" dirty="0">
                <a:latin typeface="Arial" panose="020B0604020202020204" pitchFamily="34" charset="0"/>
                <a:cs typeface="Arial" panose="020B0604020202020204" pitchFamily="34" charset="0"/>
              </a:rPr>
              <a:t>500 ML </a:t>
            </a:r>
            <a:r>
              <a:rPr lang="es-CO" sz="2176" dirty="0">
                <a:latin typeface="Arial" panose="020B0604020202020204" pitchFamily="34" charset="0"/>
                <a:cs typeface="Arial" panose="020B0604020202020204" pitchFamily="34" charset="0"/>
              </a:rPr>
              <a:t>con sus respectivas cunetas.</a:t>
            </a:r>
          </a:p>
          <a:p>
            <a:pPr marL="259118" indent="-259118" algn="just">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Nivelación, perfilación y compactación.</a:t>
            </a:r>
          </a:p>
          <a:p>
            <a:endParaRPr lang="es-CO" sz="1632" b="1" dirty="0">
              <a:latin typeface="Arial" panose="020B0604020202020204" pitchFamily="34" charset="0"/>
              <a:cs typeface="Arial" panose="020B0604020202020204" pitchFamily="34" charset="0"/>
            </a:endParaRPr>
          </a:p>
          <a:p>
            <a:endParaRPr lang="es-CO" sz="1632" b="1" dirty="0">
              <a:latin typeface="Arial" panose="020B0604020202020204" pitchFamily="34" charset="0"/>
              <a:cs typeface="Arial" panose="020B0604020202020204" pitchFamily="34" charset="0"/>
            </a:endParaRPr>
          </a:p>
          <a:p>
            <a:endParaRPr lang="es-CO" sz="1632" dirty="0"/>
          </a:p>
          <a:p>
            <a:endParaRPr lang="es-CO" sz="1632" dirty="0"/>
          </a:p>
          <a:p>
            <a:endParaRPr lang="es-CO" sz="1632" dirty="0"/>
          </a:p>
        </p:txBody>
      </p:sp>
      <p:pic>
        <p:nvPicPr>
          <p:cNvPr id="5" name="Imagen 4" descr="Imagen que contiene exterior, pasto, sucio, camino&#10;&#10;Descripción generada automáticamente">
            <a:extLst>
              <a:ext uri="{FF2B5EF4-FFF2-40B4-BE49-F238E27FC236}">
                <a16:creationId xmlns:a16="http://schemas.microsoft.com/office/drawing/2014/main" id="{576410FD-318A-436E-9CC8-455663E23E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66" r="15084"/>
          <a:stretch/>
        </p:blipFill>
        <p:spPr>
          <a:xfrm>
            <a:off x="1675023" y="1698419"/>
            <a:ext cx="4998849" cy="3719130"/>
          </a:xfrm>
          <a:prstGeom prst="rect">
            <a:avLst/>
          </a:prstGeom>
          <a:ln>
            <a:noFill/>
          </a:ln>
          <a:effectLst>
            <a:softEdge rad="112500"/>
          </a:effectLst>
        </p:spPr>
      </p:pic>
      <p:sp>
        <p:nvSpPr>
          <p:cNvPr id="11" name="CuadroTexto 10">
            <a:extLst>
              <a:ext uri="{FF2B5EF4-FFF2-40B4-BE49-F238E27FC236}">
                <a16:creationId xmlns:a16="http://schemas.microsoft.com/office/drawing/2014/main" id="{F3D3EC9D-34EC-4C66-B6A2-7B72C5B7F47B}"/>
              </a:ext>
            </a:extLst>
          </p:cNvPr>
          <p:cNvSpPr txBox="1"/>
          <p:nvPr/>
        </p:nvSpPr>
        <p:spPr>
          <a:xfrm>
            <a:off x="2407882" y="6012887"/>
            <a:ext cx="7376237" cy="483081"/>
          </a:xfrm>
          <a:prstGeom prst="rect">
            <a:avLst/>
          </a:prstGeom>
          <a:noFill/>
        </p:spPr>
        <p:txBody>
          <a:bodyPr wrap="square" rtlCol="0">
            <a:spAutoFit/>
          </a:bodyPr>
          <a:lstStyle/>
          <a:p>
            <a:r>
              <a:rPr lang="es-CO" sz="2539" b="1" dirty="0">
                <a:solidFill>
                  <a:schemeClr val="bg1"/>
                </a:solidFill>
                <a:latin typeface="Arial" panose="020B0604020202020204" pitchFamily="34" charset="0"/>
                <a:cs typeface="Arial" panose="020B0604020202020204" pitchFamily="34" charset="0"/>
              </a:rPr>
              <a:t>Total de vía a intervenir: 2.800 Metros lineales. </a:t>
            </a:r>
          </a:p>
        </p:txBody>
      </p:sp>
      <p:sp>
        <p:nvSpPr>
          <p:cNvPr id="6"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7"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40994958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E75C1F5-6C80-4691-B79D-8E21128C245B}"/>
              </a:ext>
            </a:extLst>
          </p:cNvPr>
          <p:cNvSpPr txBox="1"/>
          <p:nvPr/>
        </p:nvSpPr>
        <p:spPr>
          <a:xfrm>
            <a:off x="2179512" y="896684"/>
            <a:ext cx="7832976" cy="594650"/>
          </a:xfrm>
          <a:prstGeom prst="rect">
            <a:avLst/>
          </a:prstGeom>
          <a:noFill/>
        </p:spPr>
        <p:txBody>
          <a:bodyPr wrap="square" rtlCol="0">
            <a:spAutoFit/>
          </a:bodyPr>
          <a:lstStyle/>
          <a:p>
            <a:pPr algn="ctr"/>
            <a:r>
              <a:rPr lang="es-CO" sz="3264" b="1" dirty="0"/>
              <a:t>3. Vereda Charco Verde – Sector Gallinazo</a:t>
            </a:r>
          </a:p>
        </p:txBody>
      </p:sp>
      <p:pic>
        <p:nvPicPr>
          <p:cNvPr id="3" name="Imagen 2" descr="Mapa&#10;&#10;Descripción generada automáticamente">
            <a:extLst>
              <a:ext uri="{FF2B5EF4-FFF2-40B4-BE49-F238E27FC236}">
                <a16:creationId xmlns:a16="http://schemas.microsoft.com/office/drawing/2014/main" id="{BA8D17B8-65C8-44A7-8395-702B2059D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634" y="1832159"/>
            <a:ext cx="6679435" cy="39202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7" name="Conector recto 6">
            <a:extLst>
              <a:ext uri="{FF2B5EF4-FFF2-40B4-BE49-F238E27FC236}">
                <a16:creationId xmlns:a16="http://schemas.microsoft.com/office/drawing/2014/main" id="{30EC3D5C-6758-4E0F-B8FD-F5566C59D3CF}"/>
              </a:ext>
            </a:extLst>
          </p:cNvPr>
          <p:cNvCxnSpPr/>
          <p:nvPr/>
        </p:nvCxnSpPr>
        <p:spPr>
          <a:xfrm>
            <a:off x="2779284" y="6400224"/>
            <a:ext cx="1036474" cy="0"/>
          </a:xfrm>
          <a:prstGeom prst="line">
            <a:avLst/>
          </a:prstGeom>
          <a:ln w="76200">
            <a:solidFill>
              <a:srgbClr val="F6067B"/>
            </a:solidFill>
          </a:ln>
        </p:spPr>
        <p:style>
          <a:lnRef idx="1">
            <a:schemeClr val="accent2"/>
          </a:lnRef>
          <a:fillRef idx="0">
            <a:schemeClr val="accent2"/>
          </a:fillRef>
          <a:effectRef idx="0">
            <a:schemeClr val="accent2"/>
          </a:effectRef>
          <a:fontRef idx="minor">
            <a:schemeClr val="tx1"/>
          </a:fontRef>
        </p:style>
      </p:cxnSp>
      <p:cxnSp>
        <p:nvCxnSpPr>
          <p:cNvPr id="8" name="Conector recto 7">
            <a:extLst>
              <a:ext uri="{FF2B5EF4-FFF2-40B4-BE49-F238E27FC236}">
                <a16:creationId xmlns:a16="http://schemas.microsoft.com/office/drawing/2014/main" id="{078CAF3B-DFE4-4B89-986A-18488BCE36FF}"/>
              </a:ext>
            </a:extLst>
          </p:cNvPr>
          <p:cNvCxnSpPr/>
          <p:nvPr/>
        </p:nvCxnSpPr>
        <p:spPr>
          <a:xfrm>
            <a:off x="2779284" y="6681156"/>
            <a:ext cx="1036474" cy="0"/>
          </a:xfrm>
          <a:prstGeom prst="line">
            <a:avLst/>
          </a:prstGeom>
          <a:ln w="76200">
            <a:solidFill>
              <a:srgbClr val="0003E0"/>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64E155D7-A87D-4FA5-88B7-DFA70A7C2F9B}"/>
              </a:ext>
            </a:extLst>
          </p:cNvPr>
          <p:cNvSpPr txBox="1"/>
          <p:nvPr/>
        </p:nvSpPr>
        <p:spPr>
          <a:xfrm>
            <a:off x="3815758" y="6246724"/>
            <a:ext cx="3295830" cy="315599"/>
          </a:xfrm>
          <a:prstGeom prst="rect">
            <a:avLst/>
          </a:prstGeom>
          <a:noFill/>
        </p:spPr>
        <p:txBody>
          <a:bodyPr wrap="square" rtlCol="0">
            <a:spAutoFit/>
          </a:bodyPr>
          <a:lstStyle/>
          <a:p>
            <a:r>
              <a:rPr lang="es-CO" sz="1451" dirty="0">
                <a:latin typeface="Arial Black" panose="020B0A04020102020204" pitchFamily="34" charset="0"/>
              </a:rPr>
              <a:t>Trayecto de </a:t>
            </a:r>
            <a:r>
              <a:rPr lang="es-CO" sz="1451" b="1" dirty="0">
                <a:latin typeface="Arial Black" panose="020B0A04020102020204" pitchFamily="34" charset="0"/>
              </a:rPr>
              <a:t>mantenimiento</a:t>
            </a:r>
          </a:p>
        </p:txBody>
      </p:sp>
      <p:sp>
        <p:nvSpPr>
          <p:cNvPr id="13" name="CuadroTexto 12">
            <a:extLst>
              <a:ext uri="{FF2B5EF4-FFF2-40B4-BE49-F238E27FC236}">
                <a16:creationId xmlns:a16="http://schemas.microsoft.com/office/drawing/2014/main" id="{83858053-9370-4DC9-8845-675AAA385E23}"/>
              </a:ext>
            </a:extLst>
          </p:cNvPr>
          <p:cNvSpPr txBox="1"/>
          <p:nvPr/>
        </p:nvSpPr>
        <p:spPr>
          <a:xfrm>
            <a:off x="3815758" y="6527656"/>
            <a:ext cx="4353189" cy="315599"/>
          </a:xfrm>
          <a:prstGeom prst="rect">
            <a:avLst/>
          </a:prstGeom>
          <a:noFill/>
        </p:spPr>
        <p:txBody>
          <a:bodyPr wrap="square" rtlCol="0">
            <a:spAutoFit/>
          </a:bodyPr>
          <a:lstStyle/>
          <a:p>
            <a:r>
              <a:rPr lang="es-CO" sz="1451" dirty="0">
                <a:latin typeface="Arial Black" panose="020B0A04020102020204" pitchFamily="34" charset="0"/>
              </a:rPr>
              <a:t>Trayecto de mantenimiento con </a:t>
            </a:r>
            <a:r>
              <a:rPr lang="es-CO" sz="1451" b="1" dirty="0">
                <a:latin typeface="Arial Black" panose="020B0A04020102020204" pitchFamily="34" charset="0"/>
              </a:rPr>
              <a:t>fresado</a:t>
            </a:r>
          </a:p>
        </p:txBody>
      </p:sp>
      <p:sp>
        <p:nvSpPr>
          <p:cNvPr id="9"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10"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24975465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245492DF-192A-469D-8C57-250494F69749}"/>
              </a:ext>
            </a:extLst>
          </p:cNvPr>
          <p:cNvSpPr/>
          <p:nvPr/>
        </p:nvSpPr>
        <p:spPr>
          <a:xfrm>
            <a:off x="2226499" y="5858457"/>
            <a:ext cx="7739003" cy="681450"/>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sz="1632" dirty="0"/>
          </a:p>
        </p:txBody>
      </p:sp>
      <p:sp>
        <p:nvSpPr>
          <p:cNvPr id="3" name="CuadroTexto 2">
            <a:extLst>
              <a:ext uri="{FF2B5EF4-FFF2-40B4-BE49-F238E27FC236}">
                <a16:creationId xmlns:a16="http://schemas.microsoft.com/office/drawing/2014/main" id="{04BD0297-F6BB-4524-BCB3-8BDD47F05A63}"/>
              </a:ext>
            </a:extLst>
          </p:cNvPr>
          <p:cNvSpPr txBox="1"/>
          <p:nvPr/>
        </p:nvSpPr>
        <p:spPr>
          <a:xfrm>
            <a:off x="6925179" y="1532747"/>
            <a:ext cx="3454912" cy="5700984"/>
          </a:xfrm>
          <a:prstGeom prst="rect">
            <a:avLst/>
          </a:prstGeom>
          <a:noFill/>
        </p:spPr>
        <p:txBody>
          <a:bodyPr wrap="square" rtlCol="0">
            <a:spAutoFit/>
          </a:bodyPr>
          <a:lstStyle/>
          <a:p>
            <a:pPr algn="ctr"/>
            <a:r>
              <a:rPr lang="es-CO" sz="2176" b="1" dirty="0">
                <a:latin typeface="Arial" panose="020B0604020202020204" pitchFamily="34" charset="0"/>
                <a:cs typeface="Arial" panose="020B0604020202020204" pitchFamily="34" charset="0"/>
              </a:rPr>
              <a:t>Actividades a desarrollar:</a:t>
            </a:r>
          </a:p>
          <a:p>
            <a:endParaRPr lang="es-CO" sz="2176" b="1"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Mantenimiento rutinario de </a:t>
            </a:r>
            <a:r>
              <a:rPr lang="es-CO" sz="2176" b="1" dirty="0">
                <a:latin typeface="Arial" panose="020B0604020202020204" pitchFamily="34" charset="0"/>
                <a:cs typeface="Arial" panose="020B0604020202020204" pitchFamily="34" charset="0"/>
              </a:rPr>
              <a:t>500 ML</a:t>
            </a:r>
            <a:r>
              <a:rPr lang="es-CO" sz="2176" dirty="0">
                <a:latin typeface="Arial" panose="020B0604020202020204" pitchFamily="34" charset="0"/>
                <a:cs typeface="Arial" panose="020B0604020202020204" pitchFamily="34" charset="0"/>
              </a:rPr>
              <a:t> de vía.  </a:t>
            </a:r>
          </a:p>
          <a:p>
            <a:pPr marL="259118" indent="-259118" algn="just">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Instalación de material fresado en </a:t>
            </a:r>
            <a:r>
              <a:rPr lang="es-CO" sz="2176" b="1" dirty="0">
                <a:latin typeface="Arial" panose="020B0604020202020204" pitchFamily="34" charset="0"/>
                <a:cs typeface="Arial" panose="020B0604020202020204" pitchFamily="34" charset="0"/>
              </a:rPr>
              <a:t>500 ML </a:t>
            </a:r>
            <a:r>
              <a:rPr lang="es-CO" sz="2176" dirty="0">
                <a:latin typeface="Arial" panose="020B0604020202020204" pitchFamily="34" charset="0"/>
                <a:cs typeface="Arial" panose="020B0604020202020204" pitchFamily="34" charset="0"/>
              </a:rPr>
              <a:t>con sus respectivas cunetas.</a:t>
            </a:r>
          </a:p>
          <a:p>
            <a:pPr marL="259118" indent="-259118" algn="just">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Nivelación, perfilación y compactación.</a:t>
            </a:r>
          </a:p>
          <a:p>
            <a:endParaRPr lang="es-CO" sz="1632" b="1" dirty="0">
              <a:latin typeface="Arial" panose="020B0604020202020204" pitchFamily="34" charset="0"/>
              <a:cs typeface="Arial" panose="020B0604020202020204" pitchFamily="34" charset="0"/>
            </a:endParaRPr>
          </a:p>
          <a:p>
            <a:endParaRPr lang="es-CO" sz="1632" b="1" dirty="0">
              <a:latin typeface="Arial" panose="020B0604020202020204" pitchFamily="34" charset="0"/>
              <a:cs typeface="Arial" panose="020B0604020202020204" pitchFamily="34" charset="0"/>
            </a:endParaRPr>
          </a:p>
          <a:p>
            <a:endParaRPr lang="es-CO" sz="1632" dirty="0"/>
          </a:p>
          <a:p>
            <a:endParaRPr lang="es-CO" sz="1632" dirty="0"/>
          </a:p>
          <a:p>
            <a:endParaRPr lang="es-CO" sz="1632" dirty="0"/>
          </a:p>
        </p:txBody>
      </p:sp>
      <p:pic>
        <p:nvPicPr>
          <p:cNvPr id="5" name="Imagen 4" descr="Un campo de pasto&#10;&#10;Descripción generada automáticamente">
            <a:extLst>
              <a:ext uri="{FF2B5EF4-FFF2-40B4-BE49-F238E27FC236}">
                <a16:creationId xmlns:a16="http://schemas.microsoft.com/office/drawing/2014/main" id="{0F5B82EB-8645-4FD5-8706-366D25CE32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36" r="6654"/>
          <a:stretch/>
        </p:blipFill>
        <p:spPr>
          <a:xfrm>
            <a:off x="1881008" y="1864302"/>
            <a:ext cx="5044171" cy="3460951"/>
          </a:xfrm>
          <a:prstGeom prst="rect">
            <a:avLst/>
          </a:prstGeom>
          <a:ln>
            <a:noFill/>
          </a:ln>
          <a:effectLst>
            <a:softEdge rad="112500"/>
          </a:effectLst>
        </p:spPr>
      </p:pic>
      <p:sp>
        <p:nvSpPr>
          <p:cNvPr id="2" name="CuadroTexto 1">
            <a:extLst>
              <a:ext uri="{FF2B5EF4-FFF2-40B4-BE49-F238E27FC236}">
                <a16:creationId xmlns:a16="http://schemas.microsoft.com/office/drawing/2014/main" id="{01D612DC-53FD-4013-A5C8-F8EE5ACBCF4C}"/>
              </a:ext>
            </a:extLst>
          </p:cNvPr>
          <p:cNvSpPr txBox="1"/>
          <p:nvPr/>
        </p:nvSpPr>
        <p:spPr>
          <a:xfrm>
            <a:off x="2407882" y="5961954"/>
            <a:ext cx="7376237" cy="483081"/>
          </a:xfrm>
          <a:prstGeom prst="rect">
            <a:avLst/>
          </a:prstGeom>
          <a:noFill/>
        </p:spPr>
        <p:txBody>
          <a:bodyPr wrap="square" rtlCol="0">
            <a:spAutoFit/>
          </a:bodyPr>
          <a:lstStyle/>
          <a:p>
            <a:r>
              <a:rPr lang="es-CO" sz="2539" b="1" dirty="0">
                <a:solidFill>
                  <a:schemeClr val="bg1"/>
                </a:solidFill>
                <a:latin typeface="Arial" panose="020B0604020202020204" pitchFamily="34" charset="0"/>
                <a:cs typeface="Arial" panose="020B0604020202020204" pitchFamily="34" charset="0"/>
              </a:rPr>
              <a:t>Total de vía a intervenir: 1.000 Metros lineales. </a:t>
            </a:r>
          </a:p>
        </p:txBody>
      </p:sp>
      <p:sp>
        <p:nvSpPr>
          <p:cNvPr id="6"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7"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23764420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84C2407-EE9A-4A40-9EF0-D0B2169CB276}"/>
              </a:ext>
            </a:extLst>
          </p:cNvPr>
          <p:cNvSpPr txBox="1"/>
          <p:nvPr/>
        </p:nvSpPr>
        <p:spPr>
          <a:xfrm>
            <a:off x="2179512" y="944408"/>
            <a:ext cx="7832976" cy="594650"/>
          </a:xfrm>
          <a:prstGeom prst="rect">
            <a:avLst/>
          </a:prstGeom>
          <a:noFill/>
        </p:spPr>
        <p:txBody>
          <a:bodyPr wrap="square" rtlCol="0">
            <a:spAutoFit/>
          </a:bodyPr>
          <a:lstStyle/>
          <a:p>
            <a:pPr algn="ctr"/>
            <a:r>
              <a:rPr lang="es-CO" sz="3264" b="1" dirty="0"/>
              <a:t>4. Vereda Charco Verde – Sector El Salado</a:t>
            </a:r>
          </a:p>
        </p:txBody>
      </p:sp>
      <p:pic>
        <p:nvPicPr>
          <p:cNvPr id="3" name="Imagen 2" descr="Mapa&#10;&#10;Descripción generada automáticamente">
            <a:extLst>
              <a:ext uri="{FF2B5EF4-FFF2-40B4-BE49-F238E27FC236}">
                <a16:creationId xmlns:a16="http://schemas.microsoft.com/office/drawing/2014/main" id="{47580FC0-50EE-456F-94B4-535E7CE8017A}"/>
              </a:ext>
            </a:extLst>
          </p:cNvPr>
          <p:cNvPicPr>
            <a:picLocks noChangeAspect="1"/>
          </p:cNvPicPr>
          <p:nvPr/>
        </p:nvPicPr>
        <p:blipFill rotWithShape="1">
          <a:blip r:embed="rId2">
            <a:extLst>
              <a:ext uri="{28A0092B-C50C-407E-A947-70E740481C1C}">
                <a14:useLocalDpi xmlns:a14="http://schemas.microsoft.com/office/drawing/2010/main" val="0"/>
              </a:ext>
            </a:extLst>
          </a:blip>
          <a:srcRect l="4691"/>
          <a:stretch/>
        </p:blipFill>
        <p:spPr>
          <a:xfrm>
            <a:off x="1879690" y="2137480"/>
            <a:ext cx="8432620" cy="3096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6" name="Conector recto 5">
            <a:extLst>
              <a:ext uri="{FF2B5EF4-FFF2-40B4-BE49-F238E27FC236}">
                <a16:creationId xmlns:a16="http://schemas.microsoft.com/office/drawing/2014/main" id="{9CAC12A0-F773-4701-9CEE-81C814E47A07}"/>
              </a:ext>
            </a:extLst>
          </p:cNvPr>
          <p:cNvCxnSpPr/>
          <p:nvPr/>
        </p:nvCxnSpPr>
        <p:spPr>
          <a:xfrm>
            <a:off x="2159620" y="5985635"/>
            <a:ext cx="1036474" cy="0"/>
          </a:xfrm>
          <a:prstGeom prst="line">
            <a:avLst/>
          </a:prstGeom>
          <a:ln w="76200">
            <a:solidFill>
              <a:srgbClr val="F6067B"/>
            </a:solidFill>
          </a:ln>
        </p:spPr>
        <p:style>
          <a:lnRef idx="1">
            <a:schemeClr val="accent2"/>
          </a:lnRef>
          <a:fillRef idx="0">
            <a:schemeClr val="accent2"/>
          </a:fillRef>
          <a:effectRef idx="0">
            <a:schemeClr val="accent2"/>
          </a:effectRef>
          <a:fontRef idx="minor">
            <a:schemeClr val="tx1"/>
          </a:fontRef>
        </p:style>
      </p:cxnSp>
      <p:sp>
        <p:nvSpPr>
          <p:cNvPr id="5" name="CuadroTexto 4">
            <a:extLst>
              <a:ext uri="{FF2B5EF4-FFF2-40B4-BE49-F238E27FC236}">
                <a16:creationId xmlns:a16="http://schemas.microsoft.com/office/drawing/2014/main" id="{C0A60666-456B-4BAC-AD95-4CB5CFCC474C}"/>
              </a:ext>
            </a:extLst>
          </p:cNvPr>
          <p:cNvSpPr txBox="1"/>
          <p:nvPr/>
        </p:nvSpPr>
        <p:spPr>
          <a:xfrm>
            <a:off x="3387505" y="5832135"/>
            <a:ext cx="3295830" cy="315599"/>
          </a:xfrm>
          <a:prstGeom prst="rect">
            <a:avLst/>
          </a:prstGeom>
          <a:noFill/>
        </p:spPr>
        <p:txBody>
          <a:bodyPr wrap="square" rtlCol="0">
            <a:spAutoFit/>
          </a:bodyPr>
          <a:lstStyle/>
          <a:p>
            <a:r>
              <a:rPr lang="es-CO" sz="1451" dirty="0">
                <a:latin typeface="Arial Black" panose="020B0A04020102020204" pitchFamily="34" charset="0"/>
              </a:rPr>
              <a:t>Trayecto de </a:t>
            </a:r>
            <a:r>
              <a:rPr lang="es-CO" sz="1451" b="1" dirty="0">
                <a:latin typeface="Arial Black" panose="020B0A04020102020204" pitchFamily="34" charset="0"/>
              </a:rPr>
              <a:t>mantenimiento</a:t>
            </a:r>
          </a:p>
        </p:txBody>
      </p:sp>
      <p:cxnSp>
        <p:nvCxnSpPr>
          <p:cNvPr id="9" name="Conector recto 8">
            <a:extLst>
              <a:ext uri="{FF2B5EF4-FFF2-40B4-BE49-F238E27FC236}">
                <a16:creationId xmlns:a16="http://schemas.microsoft.com/office/drawing/2014/main" id="{D2446879-C344-475D-BDBC-C1ECDE8DBD60}"/>
              </a:ext>
            </a:extLst>
          </p:cNvPr>
          <p:cNvCxnSpPr/>
          <p:nvPr/>
        </p:nvCxnSpPr>
        <p:spPr>
          <a:xfrm>
            <a:off x="2159620" y="6331126"/>
            <a:ext cx="1036474" cy="0"/>
          </a:xfrm>
          <a:prstGeom prst="line">
            <a:avLst/>
          </a:prstGeom>
          <a:ln w="76200">
            <a:solidFill>
              <a:srgbClr val="00FF00"/>
            </a:solidFill>
          </a:ln>
        </p:spPr>
        <p:style>
          <a:lnRef idx="1">
            <a:schemeClr val="accent2"/>
          </a:lnRef>
          <a:fillRef idx="0">
            <a:schemeClr val="accent2"/>
          </a:fillRef>
          <a:effectRef idx="0">
            <a:schemeClr val="accent2"/>
          </a:effectRef>
          <a:fontRef idx="minor">
            <a:schemeClr val="tx1"/>
          </a:fontRef>
        </p:style>
      </p:cxnSp>
      <p:sp>
        <p:nvSpPr>
          <p:cNvPr id="11" name="CuadroTexto 10">
            <a:extLst>
              <a:ext uri="{FF2B5EF4-FFF2-40B4-BE49-F238E27FC236}">
                <a16:creationId xmlns:a16="http://schemas.microsoft.com/office/drawing/2014/main" id="{30F94FC4-6484-4E50-B5C8-8614BF2E61DC}"/>
              </a:ext>
            </a:extLst>
          </p:cNvPr>
          <p:cNvSpPr txBox="1"/>
          <p:nvPr/>
        </p:nvSpPr>
        <p:spPr>
          <a:xfrm>
            <a:off x="3387505" y="6201502"/>
            <a:ext cx="3295830" cy="538865"/>
          </a:xfrm>
          <a:prstGeom prst="rect">
            <a:avLst/>
          </a:prstGeom>
          <a:noFill/>
        </p:spPr>
        <p:txBody>
          <a:bodyPr wrap="square" rtlCol="0">
            <a:spAutoFit/>
          </a:bodyPr>
          <a:lstStyle/>
          <a:p>
            <a:r>
              <a:rPr lang="es-CO" sz="1451" dirty="0">
                <a:latin typeface="Arial Black" panose="020B0A04020102020204" pitchFamily="34" charset="0"/>
              </a:rPr>
              <a:t>Trayecto enrielado</a:t>
            </a:r>
          </a:p>
          <a:p>
            <a:r>
              <a:rPr lang="es-CO" sz="1451" dirty="0">
                <a:latin typeface="Arial Black" panose="020B0A04020102020204" pitchFamily="34" charset="0"/>
              </a:rPr>
              <a:t>600 metros  </a:t>
            </a:r>
            <a:endParaRPr lang="es-CO" sz="1451" b="1" dirty="0">
              <a:latin typeface="Arial Black" panose="020B0A04020102020204" pitchFamily="34" charset="0"/>
            </a:endParaRPr>
          </a:p>
        </p:txBody>
      </p:sp>
      <p:sp>
        <p:nvSpPr>
          <p:cNvPr id="8"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10"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77438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F0D9C8A-63F6-43A2-9A68-48A82F68F614}"/>
              </a:ext>
            </a:extLst>
          </p:cNvPr>
          <p:cNvSpPr/>
          <p:nvPr/>
        </p:nvSpPr>
        <p:spPr>
          <a:xfrm>
            <a:off x="2226499" y="5871527"/>
            <a:ext cx="7739003" cy="681450"/>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sz="1632" dirty="0"/>
          </a:p>
        </p:txBody>
      </p:sp>
      <p:pic>
        <p:nvPicPr>
          <p:cNvPr id="3" name="Imagen 2" descr="Un campo con árboles&#10;&#10;Descripción generada automáticamente">
            <a:extLst>
              <a:ext uri="{FF2B5EF4-FFF2-40B4-BE49-F238E27FC236}">
                <a16:creationId xmlns:a16="http://schemas.microsoft.com/office/drawing/2014/main" id="{6415A0DC-EF22-4EAF-8DD0-729F5B9B07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0784"/>
          <a:stretch/>
        </p:blipFill>
        <p:spPr>
          <a:xfrm>
            <a:off x="1525478" y="1486608"/>
            <a:ext cx="5470277" cy="3877708"/>
          </a:xfrm>
          <a:prstGeom prst="rect">
            <a:avLst/>
          </a:prstGeom>
          <a:ln>
            <a:noFill/>
          </a:ln>
          <a:effectLst>
            <a:softEdge rad="112500"/>
          </a:effectLst>
        </p:spPr>
      </p:pic>
      <p:sp>
        <p:nvSpPr>
          <p:cNvPr id="5" name="CuadroTexto 4">
            <a:extLst>
              <a:ext uri="{FF2B5EF4-FFF2-40B4-BE49-F238E27FC236}">
                <a16:creationId xmlns:a16="http://schemas.microsoft.com/office/drawing/2014/main" id="{E681CFDB-7373-4DD8-B867-4FB552EA7716}"/>
              </a:ext>
            </a:extLst>
          </p:cNvPr>
          <p:cNvSpPr txBox="1"/>
          <p:nvPr/>
        </p:nvSpPr>
        <p:spPr>
          <a:xfrm>
            <a:off x="7295710" y="1486608"/>
            <a:ext cx="3193325" cy="4361643"/>
          </a:xfrm>
          <a:prstGeom prst="rect">
            <a:avLst/>
          </a:prstGeom>
          <a:noFill/>
        </p:spPr>
        <p:txBody>
          <a:bodyPr wrap="square" rtlCol="0">
            <a:spAutoFit/>
          </a:bodyPr>
          <a:lstStyle/>
          <a:p>
            <a:pPr algn="ctr"/>
            <a:r>
              <a:rPr lang="es-CO" sz="2176" b="1" dirty="0">
                <a:latin typeface="Arial" panose="020B0604020202020204" pitchFamily="34" charset="0"/>
                <a:cs typeface="Arial" panose="020B0604020202020204" pitchFamily="34" charset="0"/>
              </a:rPr>
              <a:t>Actividades a desarrollar:</a:t>
            </a:r>
          </a:p>
          <a:p>
            <a:endParaRPr lang="es-CO" sz="2176" b="1"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Mantenimiento rutinario de </a:t>
            </a:r>
            <a:r>
              <a:rPr lang="es-CO" sz="2176" b="1" dirty="0">
                <a:latin typeface="Arial" panose="020B0604020202020204" pitchFamily="34" charset="0"/>
                <a:cs typeface="Arial" panose="020B0604020202020204" pitchFamily="34" charset="0"/>
              </a:rPr>
              <a:t>1.300 ML </a:t>
            </a:r>
            <a:r>
              <a:rPr lang="es-CO" sz="2176" dirty="0">
                <a:latin typeface="Arial" panose="020B0604020202020204" pitchFamily="34" charset="0"/>
                <a:cs typeface="Arial" panose="020B0604020202020204" pitchFamily="34" charset="0"/>
              </a:rPr>
              <a:t>de vía.  </a:t>
            </a:r>
          </a:p>
          <a:p>
            <a:pPr marL="259118" indent="-259118" algn="just">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Nivelación, perfilación y compactación.</a:t>
            </a:r>
          </a:p>
          <a:p>
            <a:endParaRPr lang="es-CO" sz="1632" b="1" dirty="0">
              <a:latin typeface="Arial" panose="020B0604020202020204" pitchFamily="34" charset="0"/>
              <a:cs typeface="Arial" panose="020B0604020202020204" pitchFamily="34" charset="0"/>
            </a:endParaRPr>
          </a:p>
          <a:p>
            <a:endParaRPr lang="es-CO" sz="1632" b="1" dirty="0">
              <a:latin typeface="Arial" panose="020B0604020202020204" pitchFamily="34" charset="0"/>
              <a:cs typeface="Arial" panose="020B0604020202020204" pitchFamily="34" charset="0"/>
            </a:endParaRPr>
          </a:p>
          <a:p>
            <a:endParaRPr lang="es-CO" sz="1632" dirty="0"/>
          </a:p>
          <a:p>
            <a:endParaRPr lang="es-CO" sz="1632" dirty="0"/>
          </a:p>
          <a:p>
            <a:endParaRPr lang="es-CO" sz="1632" dirty="0"/>
          </a:p>
        </p:txBody>
      </p:sp>
      <p:sp>
        <p:nvSpPr>
          <p:cNvPr id="2" name="CuadroTexto 1">
            <a:extLst>
              <a:ext uri="{FF2B5EF4-FFF2-40B4-BE49-F238E27FC236}">
                <a16:creationId xmlns:a16="http://schemas.microsoft.com/office/drawing/2014/main" id="{C3F73DA4-452B-4DFA-9947-470C56036FF7}"/>
              </a:ext>
            </a:extLst>
          </p:cNvPr>
          <p:cNvSpPr txBox="1"/>
          <p:nvPr/>
        </p:nvSpPr>
        <p:spPr>
          <a:xfrm>
            <a:off x="2407882" y="5961954"/>
            <a:ext cx="7376237" cy="483081"/>
          </a:xfrm>
          <a:prstGeom prst="rect">
            <a:avLst/>
          </a:prstGeom>
          <a:noFill/>
        </p:spPr>
        <p:txBody>
          <a:bodyPr wrap="square" rtlCol="0">
            <a:spAutoFit/>
          </a:bodyPr>
          <a:lstStyle/>
          <a:p>
            <a:r>
              <a:rPr lang="es-CO" sz="2539" b="1" dirty="0">
                <a:solidFill>
                  <a:schemeClr val="bg1"/>
                </a:solidFill>
                <a:latin typeface="Arial" panose="020B0604020202020204" pitchFamily="34" charset="0"/>
                <a:cs typeface="Arial" panose="020B0604020202020204" pitchFamily="34" charset="0"/>
              </a:rPr>
              <a:t>Total de vía a intervenir: 1.300 Metros lineales. </a:t>
            </a:r>
          </a:p>
        </p:txBody>
      </p:sp>
      <p:sp>
        <p:nvSpPr>
          <p:cNvPr id="6"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8"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515423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9100D87-6A09-4C90-8336-0871834946A8}"/>
              </a:ext>
            </a:extLst>
          </p:cNvPr>
          <p:cNvSpPr txBox="1"/>
          <p:nvPr/>
        </p:nvSpPr>
        <p:spPr>
          <a:xfrm>
            <a:off x="2179512" y="969511"/>
            <a:ext cx="7832976" cy="594650"/>
          </a:xfrm>
          <a:prstGeom prst="rect">
            <a:avLst/>
          </a:prstGeom>
          <a:noFill/>
        </p:spPr>
        <p:txBody>
          <a:bodyPr wrap="square" rtlCol="0">
            <a:spAutoFit/>
          </a:bodyPr>
          <a:lstStyle/>
          <a:p>
            <a:pPr algn="ctr"/>
            <a:r>
              <a:rPr lang="es-CO" sz="3264" b="1" dirty="0"/>
              <a:t>5. Vereda Sabanalarga – Sector Los Rieles</a:t>
            </a:r>
          </a:p>
        </p:txBody>
      </p:sp>
      <p:pic>
        <p:nvPicPr>
          <p:cNvPr id="3" name="Imagen 2" descr="Mapa&#10;&#10;Descripción generada automáticamente">
            <a:extLst>
              <a:ext uri="{FF2B5EF4-FFF2-40B4-BE49-F238E27FC236}">
                <a16:creationId xmlns:a16="http://schemas.microsoft.com/office/drawing/2014/main" id="{0E18E073-3765-40D8-8687-703A055ED6A4}"/>
              </a:ext>
            </a:extLst>
          </p:cNvPr>
          <p:cNvPicPr>
            <a:picLocks noChangeAspect="1"/>
          </p:cNvPicPr>
          <p:nvPr/>
        </p:nvPicPr>
        <p:blipFill rotWithShape="1">
          <a:blip r:embed="rId2">
            <a:extLst>
              <a:ext uri="{28A0092B-C50C-407E-A947-70E740481C1C}">
                <a14:useLocalDpi xmlns:a14="http://schemas.microsoft.com/office/drawing/2010/main" val="0"/>
              </a:ext>
            </a:extLst>
          </a:blip>
          <a:srcRect l="6497" b="17647"/>
          <a:stretch/>
        </p:blipFill>
        <p:spPr>
          <a:xfrm>
            <a:off x="2341202" y="1925773"/>
            <a:ext cx="7509596" cy="3652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8" name="Conector recto 7">
            <a:extLst>
              <a:ext uri="{FF2B5EF4-FFF2-40B4-BE49-F238E27FC236}">
                <a16:creationId xmlns:a16="http://schemas.microsoft.com/office/drawing/2014/main" id="{6F86663A-CA7C-4111-A2BA-CC878DB84DE1}"/>
              </a:ext>
            </a:extLst>
          </p:cNvPr>
          <p:cNvCxnSpPr/>
          <p:nvPr/>
        </p:nvCxnSpPr>
        <p:spPr>
          <a:xfrm>
            <a:off x="2179512" y="6257591"/>
            <a:ext cx="1036474" cy="0"/>
          </a:xfrm>
          <a:prstGeom prst="line">
            <a:avLst/>
          </a:prstGeom>
          <a:ln w="76200">
            <a:solidFill>
              <a:srgbClr val="F6067B"/>
            </a:solidFill>
          </a:ln>
        </p:spPr>
        <p:style>
          <a:lnRef idx="1">
            <a:schemeClr val="accent2"/>
          </a:lnRef>
          <a:fillRef idx="0">
            <a:schemeClr val="accent2"/>
          </a:fillRef>
          <a:effectRef idx="0">
            <a:schemeClr val="accent2"/>
          </a:effectRef>
          <a:fontRef idx="minor">
            <a:schemeClr val="tx1"/>
          </a:fontRef>
        </p:style>
      </p:cxnSp>
      <p:cxnSp>
        <p:nvCxnSpPr>
          <p:cNvPr id="10" name="Conector recto 9">
            <a:extLst>
              <a:ext uri="{FF2B5EF4-FFF2-40B4-BE49-F238E27FC236}">
                <a16:creationId xmlns:a16="http://schemas.microsoft.com/office/drawing/2014/main" id="{5B2481C9-2E0E-4589-AD4E-FCEF51A7798F}"/>
              </a:ext>
            </a:extLst>
          </p:cNvPr>
          <p:cNvCxnSpPr/>
          <p:nvPr/>
        </p:nvCxnSpPr>
        <p:spPr>
          <a:xfrm>
            <a:off x="2179512" y="6541506"/>
            <a:ext cx="1036474" cy="0"/>
          </a:xfrm>
          <a:prstGeom prst="line">
            <a:avLst/>
          </a:prstGeom>
          <a:ln w="76200">
            <a:solidFill>
              <a:srgbClr val="0003E0"/>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A673CB62-CF7A-45B5-BD34-57BF01784614}"/>
              </a:ext>
            </a:extLst>
          </p:cNvPr>
          <p:cNvSpPr txBox="1"/>
          <p:nvPr/>
        </p:nvSpPr>
        <p:spPr>
          <a:xfrm>
            <a:off x="3308577" y="6121029"/>
            <a:ext cx="3295830" cy="315599"/>
          </a:xfrm>
          <a:prstGeom prst="rect">
            <a:avLst/>
          </a:prstGeom>
          <a:noFill/>
        </p:spPr>
        <p:txBody>
          <a:bodyPr wrap="square" rtlCol="0">
            <a:spAutoFit/>
          </a:bodyPr>
          <a:lstStyle/>
          <a:p>
            <a:r>
              <a:rPr lang="es-CO" sz="1451" dirty="0">
                <a:latin typeface="Arial Black" panose="020B0A04020102020204" pitchFamily="34" charset="0"/>
              </a:rPr>
              <a:t>Trayecto de </a:t>
            </a:r>
            <a:r>
              <a:rPr lang="es-CO" sz="1451" b="1" dirty="0">
                <a:latin typeface="Arial Black" panose="020B0A04020102020204" pitchFamily="34" charset="0"/>
              </a:rPr>
              <a:t>mantenimiento</a:t>
            </a:r>
          </a:p>
        </p:txBody>
      </p:sp>
      <p:cxnSp>
        <p:nvCxnSpPr>
          <p:cNvPr id="15" name="Conector recto 14">
            <a:extLst>
              <a:ext uri="{FF2B5EF4-FFF2-40B4-BE49-F238E27FC236}">
                <a16:creationId xmlns:a16="http://schemas.microsoft.com/office/drawing/2014/main" id="{A3F3AFDE-8E57-4CFB-BA55-60FE13BB5BF2}"/>
              </a:ext>
            </a:extLst>
          </p:cNvPr>
          <p:cNvCxnSpPr/>
          <p:nvPr/>
        </p:nvCxnSpPr>
        <p:spPr>
          <a:xfrm>
            <a:off x="6856080" y="6255847"/>
            <a:ext cx="1036474" cy="0"/>
          </a:xfrm>
          <a:prstGeom prst="line">
            <a:avLst/>
          </a:prstGeom>
          <a:ln w="76200">
            <a:solidFill>
              <a:srgbClr val="00FF00"/>
            </a:solidFill>
          </a:ln>
        </p:spPr>
        <p:style>
          <a:lnRef idx="1">
            <a:schemeClr val="accent2"/>
          </a:lnRef>
          <a:fillRef idx="0">
            <a:schemeClr val="accent2"/>
          </a:fillRef>
          <a:effectRef idx="0">
            <a:schemeClr val="accent2"/>
          </a:effectRef>
          <a:fontRef idx="minor">
            <a:schemeClr val="tx1"/>
          </a:fontRef>
        </p:style>
      </p:cxnSp>
      <p:sp>
        <p:nvSpPr>
          <p:cNvPr id="19" name="CuadroTexto 18">
            <a:extLst>
              <a:ext uri="{FF2B5EF4-FFF2-40B4-BE49-F238E27FC236}">
                <a16:creationId xmlns:a16="http://schemas.microsoft.com/office/drawing/2014/main" id="{7608E7EF-4329-495A-B7F6-99BD6B5CD833}"/>
              </a:ext>
            </a:extLst>
          </p:cNvPr>
          <p:cNvSpPr txBox="1"/>
          <p:nvPr/>
        </p:nvSpPr>
        <p:spPr>
          <a:xfrm>
            <a:off x="7914045" y="6121029"/>
            <a:ext cx="3295830" cy="538865"/>
          </a:xfrm>
          <a:prstGeom prst="rect">
            <a:avLst/>
          </a:prstGeom>
          <a:noFill/>
        </p:spPr>
        <p:txBody>
          <a:bodyPr wrap="square" rtlCol="0">
            <a:spAutoFit/>
          </a:bodyPr>
          <a:lstStyle/>
          <a:p>
            <a:r>
              <a:rPr lang="es-CO" sz="1451" dirty="0">
                <a:latin typeface="Arial Black" panose="020B0A04020102020204" pitchFamily="34" charset="0"/>
              </a:rPr>
              <a:t>Trayecto enrielado</a:t>
            </a:r>
          </a:p>
          <a:p>
            <a:r>
              <a:rPr lang="es-CO" sz="1451" dirty="0">
                <a:latin typeface="Arial Black" panose="020B0A04020102020204" pitchFamily="34" charset="0"/>
              </a:rPr>
              <a:t>100 metros </a:t>
            </a:r>
            <a:endParaRPr lang="es-CO" sz="1451" b="1" dirty="0">
              <a:latin typeface="Arial Black" panose="020B0A04020102020204" pitchFamily="34" charset="0"/>
            </a:endParaRPr>
          </a:p>
        </p:txBody>
      </p:sp>
      <p:sp>
        <p:nvSpPr>
          <p:cNvPr id="21" name="CuadroTexto 20">
            <a:extLst>
              <a:ext uri="{FF2B5EF4-FFF2-40B4-BE49-F238E27FC236}">
                <a16:creationId xmlns:a16="http://schemas.microsoft.com/office/drawing/2014/main" id="{7CC01627-8EAA-4297-82FE-C156DC58FE07}"/>
              </a:ext>
            </a:extLst>
          </p:cNvPr>
          <p:cNvSpPr txBox="1"/>
          <p:nvPr/>
        </p:nvSpPr>
        <p:spPr>
          <a:xfrm>
            <a:off x="3309183" y="6384422"/>
            <a:ext cx="4353189" cy="315599"/>
          </a:xfrm>
          <a:prstGeom prst="rect">
            <a:avLst/>
          </a:prstGeom>
          <a:noFill/>
        </p:spPr>
        <p:txBody>
          <a:bodyPr wrap="square" rtlCol="0">
            <a:spAutoFit/>
          </a:bodyPr>
          <a:lstStyle/>
          <a:p>
            <a:r>
              <a:rPr lang="es-CO" sz="1451" dirty="0">
                <a:latin typeface="Arial Black" panose="020B0A04020102020204" pitchFamily="34" charset="0"/>
              </a:rPr>
              <a:t>Trayecto de mantenimiento con </a:t>
            </a:r>
            <a:r>
              <a:rPr lang="es-CO" sz="1451" b="1" dirty="0">
                <a:latin typeface="Arial Black" panose="020B0A04020102020204" pitchFamily="34" charset="0"/>
              </a:rPr>
              <a:t>fresado</a:t>
            </a:r>
          </a:p>
        </p:txBody>
      </p:sp>
      <p:sp>
        <p:nvSpPr>
          <p:cNvPr id="11"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12"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22421611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EE895BB-68EB-4627-93B7-8DAEEAC20EA8}"/>
              </a:ext>
            </a:extLst>
          </p:cNvPr>
          <p:cNvSpPr txBox="1"/>
          <p:nvPr/>
        </p:nvSpPr>
        <p:spPr>
          <a:xfrm>
            <a:off x="7110910" y="1258567"/>
            <a:ext cx="3524010" cy="5366149"/>
          </a:xfrm>
          <a:prstGeom prst="rect">
            <a:avLst/>
          </a:prstGeom>
          <a:noFill/>
        </p:spPr>
        <p:txBody>
          <a:bodyPr wrap="square" rtlCol="0">
            <a:spAutoFit/>
          </a:bodyPr>
          <a:lstStyle/>
          <a:p>
            <a:pPr algn="ctr"/>
            <a:r>
              <a:rPr lang="es-CO" sz="2176" b="1" dirty="0">
                <a:latin typeface="Arial" panose="020B0604020202020204" pitchFamily="34" charset="0"/>
                <a:cs typeface="Arial" panose="020B0604020202020204" pitchFamily="34" charset="0"/>
              </a:rPr>
              <a:t>Actividades a desarrollar:</a:t>
            </a:r>
          </a:p>
          <a:p>
            <a:endParaRPr lang="es-CO" sz="2176" b="1"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Mantenimiento rutinario de </a:t>
            </a:r>
            <a:r>
              <a:rPr lang="es-CO" sz="2176" b="1" dirty="0">
                <a:latin typeface="Arial" panose="020B0604020202020204" pitchFamily="34" charset="0"/>
                <a:cs typeface="Arial" panose="020B0604020202020204" pitchFamily="34" charset="0"/>
              </a:rPr>
              <a:t>500 ML </a:t>
            </a:r>
            <a:r>
              <a:rPr lang="es-CO" sz="2176" dirty="0">
                <a:latin typeface="Arial" panose="020B0604020202020204" pitchFamily="34" charset="0"/>
                <a:cs typeface="Arial" panose="020B0604020202020204" pitchFamily="34" charset="0"/>
              </a:rPr>
              <a:t>de vía.</a:t>
            </a:r>
          </a:p>
          <a:p>
            <a:pPr algn="just"/>
            <a:r>
              <a:rPr lang="es-CO" sz="2176" dirty="0">
                <a:latin typeface="Arial" panose="020B0604020202020204" pitchFamily="34" charset="0"/>
                <a:cs typeface="Arial" panose="020B0604020202020204" pitchFamily="34" charset="0"/>
              </a:rPr>
              <a:t> </a:t>
            </a: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Instalación de material fresado en </a:t>
            </a:r>
            <a:r>
              <a:rPr lang="es-CO" sz="2176" b="1" dirty="0">
                <a:latin typeface="Arial" panose="020B0604020202020204" pitchFamily="34" charset="0"/>
                <a:cs typeface="Arial" panose="020B0604020202020204" pitchFamily="34" charset="0"/>
              </a:rPr>
              <a:t>350 ML </a:t>
            </a:r>
            <a:r>
              <a:rPr lang="es-CO" sz="2176" dirty="0">
                <a:latin typeface="Arial" panose="020B0604020202020204" pitchFamily="34" charset="0"/>
                <a:cs typeface="Arial" panose="020B0604020202020204" pitchFamily="34" charset="0"/>
              </a:rPr>
              <a:t>con sus respectivas cunetas.</a:t>
            </a:r>
          </a:p>
          <a:p>
            <a:pPr marL="259118" indent="-259118" algn="just">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Nivelación, perfilación y compactación.</a:t>
            </a:r>
          </a:p>
          <a:p>
            <a:endParaRPr lang="es-CO" sz="1632" b="1" dirty="0">
              <a:latin typeface="Arial" panose="020B0604020202020204" pitchFamily="34" charset="0"/>
              <a:cs typeface="Arial" panose="020B0604020202020204" pitchFamily="34" charset="0"/>
            </a:endParaRPr>
          </a:p>
          <a:p>
            <a:endParaRPr lang="es-CO" sz="1632" b="1" dirty="0">
              <a:latin typeface="Arial" panose="020B0604020202020204" pitchFamily="34" charset="0"/>
              <a:cs typeface="Arial" panose="020B0604020202020204" pitchFamily="34" charset="0"/>
            </a:endParaRPr>
          </a:p>
          <a:p>
            <a:endParaRPr lang="es-CO" sz="1632" dirty="0"/>
          </a:p>
          <a:p>
            <a:endParaRPr lang="es-CO" sz="1632" dirty="0"/>
          </a:p>
          <a:p>
            <a:endParaRPr lang="es-CO" sz="1632" dirty="0"/>
          </a:p>
        </p:txBody>
      </p:sp>
      <p:sp>
        <p:nvSpPr>
          <p:cNvPr id="2" name="object 4">
            <a:extLst>
              <a:ext uri="{FF2B5EF4-FFF2-40B4-BE49-F238E27FC236}">
                <a16:creationId xmlns:a16="http://schemas.microsoft.com/office/drawing/2014/main" id="{15F075C5-14E6-427A-8CB1-997BEF96A0F1}"/>
              </a:ext>
            </a:extLst>
          </p:cNvPr>
          <p:cNvSpPr/>
          <p:nvPr/>
        </p:nvSpPr>
        <p:spPr>
          <a:xfrm>
            <a:off x="2226499" y="5871527"/>
            <a:ext cx="7739003" cy="681450"/>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sz="1632" dirty="0"/>
          </a:p>
        </p:txBody>
      </p:sp>
      <p:sp>
        <p:nvSpPr>
          <p:cNvPr id="5" name="CuadroTexto 4">
            <a:extLst>
              <a:ext uri="{FF2B5EF4-FFF2-40B4-BE49-F238E27FC236}">
                <a16:creationId xmlns:a16="http://schemas.microsoft.com/office/drawing/2014/main" id="{B1C09A16-1E77-47F5-BDB5-3297B12CD297}"/>
              </a:ext>
            </a:extLst>
          </p:cNvPr>
          <p:cNvSpPr txBox="1"/>
          <p:nvPr/>
        </p:nvSpPr>
        <p:spPr>
          <a:xfrm>
            <a:off x="2407882" y="5961954"/>
            <a:ext cx="7376237" cy="483081"/>
          </a:xfrm>
          <a:prstGeom prst="rect">
            <a:avLst/>
          </a:prstGeom>
          <a:noFill/>
        </p:spPr>
        <p:txBody>
          <a:bodyPr wrap="square" rtlCol="0">
            <a:spAutoFit/>
          </a:bodyPr>
          <a:lstStyle/>
          <a:p>
            <a:r>
              <a:rPr lang="es-CO" sz="2539" b="1" dirty="0">
                <a:solidFill>
                  <a:schemeClr val="bg1"/>
                </a:solidFill>
                <a:latin typeface="Arial" panose="020B0604020202020204" pitchFamily="34" charset="0"/>
                <a:cs typeface="Arial" panose="020B0604020202020204" pitchFamily="34" charset="0"/>
              </a:rPr>
              <a:t>Total de vía a intervenir: 850 Metros lineales. </a:t>
            </a:r>
          </a:p>
        </p:txBody>
      </p:sp>
      <p:pic>
        <p:nvPicPr>
          <p:cNvPr id="8" name="Imagen 7" descr="Imagen que contiene exterior, pasto, coche, hombre&#10;&#10;Descripción generada automáticamente">
            <a:extLst>
              <a:ext uri="{FF2B5EF4-FFF2-40B4-BE49-F238E27FC236}">
                <a16:creationId xmlns:a16="http://schemas.microsoft.com/office/drawing/2014/main" id="{03D16F7E-002C-41F1-BFAA-810660B9A2A5}"/>
              </a:ext>
            </a:extLst>
          </p:cNvPr>
          <p:cNvPicPr>
            <a:picLocks noChangeAspect="1"/>
          </p:cNvPicPr>
          <p:nvPr/>
        </p:nvPicPr>
        <p:blipFill rotWithShape="1">
          <a:blip r:embed="rId2">
            <a:extLst>
              <a:ext uri="{28A0092B-C50C-407E-A947-70E740481C1C}">
                <a14:useLocalDpi xmlns:a14="http://schemas.microsoft.com/office/drawing/2010/main" val="0"/>
              </a:ext>
            </a:extLst>
          </a:blip>
          <a:srcRect l="16154" r="15385" b="31539"/>
          <a:stretch/>
        </p:blipFill>
        <p:spPr>
          <a:xfrm>
            <a:off x="1557080" y="1563347"/>
            <a:ext cx="4975073" cy="3731305"/>
          </a:xfrm>
          <a:prstGeom prst="rect">
            <a:avLst/>
          </a:prstGeom>
          <a:ln>
            <a:noFill/>
          </a:ln>
          <a:effectLst>
            <a:softEdge rad="112500"/>
          </a:effectLst>
        </p:spPr>
      </p:pic>
      <p:sp>
        <p:nvSpPr>
          <p:cNvPr id="6"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7" name="object 4"/>
          <p:cNvSpPr txBox="1"/>
          <p:nvPr/>
        </p:nvSpPr>
        <p:spPr>
          <a:xfrm>
            <a:off x="10259181" y="6552977"/>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561219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2305724-6A6F-4625-BDBD-C93E6A7FE767}"/>
              </a:ext>
            </a:extLst>
          </p:cNvPr>
          <p:cNvSpPr txBox="1"/>
          <p:nvPr/>
        </p:nvSpPr>
        <p:spPr>
          <a:xfrm>
            <a:off x="2179511" y="1055070"/>
            <a:ext cx="7832976" cy="594650"/>
          </a:xfrm>
          <a:prstGeom prst="rect">
            <a:avLst/>
          </a:prstGeom>
          <a:noFill/>
        </p:spPr>
        <p:txBody>
          <a:bodyPr wrap="square" rtlCol="0">
            <a:spAutoFit/>
          </a:bodyPr>
          <a:lstStyle/>
          <a:p>
            <a:pPr algn="ctr"/>
            <a:r>
              <a:rPr lang="es-CO" sz="3264" b="1" dirty="0"/>
              <a:t>6. Vereda Sabanalarga – Sector Central</a:t>
            </a:r>
          </a:p>
        </p:txBody>
      </p:sp>
      <p:pic>
        <p:nvPicPr>
          <p:cNvPr id="3" name="Imagen 2">
            <a:extLst>
              <a:ext uri="{FF2B5EF4-FFF2-40B4-BE49-F238E27FC236}">
                <a16:creationId xmlns:a16="http://schemas.microsoft.com/office/drawing/2014/main" id="{B7BB8FB7-F747-4707-9659-6FF39CFF56D3}"/>
              </a:ext>
            </a:extLst>
          </p:cNvPr>
          <p:cNvPicPr>
            <a:picLocks noChangeAspect="1"/>
          </p:cNvPicPr>
          <p:nvPr/>
        </p:nvPicPr>
        <p:blipFill rotWithShape="1">
          <a:blip r:embed="rId2">
            <a:extLst>
              <a:ext uri="{28A0092B-C50C-407E-A947-70E740481C1C}">
                <a14:useLocalDpi xmlns:a14="http://schemas.microsoft.com/office/drawing/2010/main" val="0"/>
              </a:ext>
            </a:extLst>
          </a:blip>
          <a:srcRect r="7642" b="26552"/>
          <a:stretch/>
        </p:blipFill>
        <p:spPr>
          <a:xfrm>
            <a:off x="2103416" y="2054687"/>
            <a:ext cx="7985165" cy="36794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7" name="Conector recto 6">
            <a:extLst>
              <a:ext uri="{FF2B5EF4-FFF2-40B4-BE49-F238E27FC236}">
                <a16:creationId xmlns:a16="http://schemas.microsoft.com/office/drawing/2014/main" id="{D5EE5D7F-4A3F-41BB-80F7-C1EBD9BE7716}"/>
              </a:ext>
            </a:extLst>
          </p:cNvPr>
          <p:cNvCxnSpPr/>
          <p:nvPr/>
        </p:nvCxnSpPr>
        <p:spPr>
          <a:xfrm>
            <a:off x="2468342" y="6262028"/>
            <a:ext cx="1036474" cy="0"/>
          </a:xfrm>
          <a:prstGeom prst="line">
            <a:avLst/>
          </a:prstGeom>
          <a:ln w="76200">
            <a:solidFill>
              <a:srgbClr val="F6067B"/>
            </a:solidFill>
          </a:ln>
        </p:spPr>
        <p:style>
          <a:lnRef idx="1">
            <a:schemeClr val="accent2"/>
          </a:lnRef>
          <a:fillRef idx="0">
            <a:schemeClr val="accent2"/>
          </a:fillRef>
          <a:effectRef idx="0">
            <a:schemeClr val="accent2"/>
          </a:effectRef>
          <a:fontRef idx="minor">
            <a:schemeClr val="tx1"/>
          </a:fontRef>
        </p:style>
      </p:cxnSp>
      <p:sp>
        <p:nvSpPr>
          <p:cNvPr id="5" name="CuadroTexto 4">
            <a:extLst>
              <a:ext uri="{FF2B5EF4-FFF2-40B4-BE49-F238E27FC236}">
                <a16:creationId xmlns:a16="http://schemas.microsoft.com/office/drawing/2014/main" id="{A43F9AD5-1FFE-4265-BBEC-15A2D337B6D8}"/>
              </a:ext>
            </a:extLst>
          </p:cNvPr>
          <p:cNvSpPr txBox="1"/>
          <p:nvPr/>
        </p:nvSpPr>
        <p:spPr>
          <a:xfrm>
            <a:off x="3608463" y="6125729"/>
            <a:ext cx="3295830" cy="315599"/>
          </a:xfrm>
          <a:prstGeom prst="rect">
            <a:avLst/>
          </a:prstGeom>
          <a:noFill/>
        </p:spPr>
        <p:txBody>
          <a:bodyPr wrap="square" rtlCol="0">
            <a:spAutoFit/>
          </a:bodyPr>
          <a:lstStyle/>
          <a:p>
            <a:r>
              <a:rPr lang="es-CO" sz="1451" dirty="0">
                <a:latin typeface="Arial Black" panose="020B0A04020102020204" pitchFamily="34" charset="0"/>
              </a:rPr>
              <a:t>Trayecto de </a:t>
            </a:r>
            <a:r>
              <a:rPr lang="es-CO" sz="1451" b="1" dirty="0">
                <a:latin typeface="Arial Black" panose="020B0A04020102020204" pitchFamily="34" charset="0"/>
              </a:rPr>
              <a:t>mantenimiento</a:t>
            </a:r>
          </a:p>
        </p:txBody>
      </p:sp>
      <p:cxnSp>
        <p:nvCxnSpPr>
          <p:cNvPr id="9" name="Conector recto 8">
            <a:extLst>
              <a:ext uri="{FF2B5EF4-FFF2-40B4-BE49-F238E27FC236}">
                <a16:creationId xmlns:a16="http://schemas.microsoft.com/office/drawing/2014/main" id="{D4C73862-37FE-40C4-8B4A-1A4A92C379B0}"/>
              </a:ext>
            </a:extLst>
          </p:cNvPr>
          <p:cNvCxnSpPr/>
          <p:nvPr/>
        </p:nvCxnSpPr>
        <p:spPr>
          <a:xfrm>
            <a:off x="2468342" y="6538421"/>
            <a:ext cx="1036474" cy="0"/>
          </a:xfrm>
          <a:prstGeom prst="line">
            <a:avLst/>
          </a:prstGeom>
          <a:ln w="76200">
            <a:solidFill>
              <a:srgbClr val="0003E0"/>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8FFFCE2F-F337-45F3-89BB-83C70C2F6C1D}"/>
              </a:ext>
            </a:extLst>
          </p:cNvPr>
          <p:cNvSpPr txBox="1"/>
          <p:nvPr/>
        </p:nvSpPr>
        <p:spPr>
          <a:xfrm>
            <a:off x="3573914" y="6384921"/>
            <a:ext cx="4353189" cy="315599"/>
          </a:xfrm>
          <a:prstGeom prst="rect">
            <a:avLst/>
          </a:prstGeom>
          <a:noFill/>
        </p:spPr>
        <p:txBody>
          <a:bodyPr wrap="square" rtlCol="0">
            <a:spAutoFit/>
          </a:bodyPr>
          <a:lstStyle/>
          <a:p>
            <a:r>
              <a:rPr lang="es-CO" sz="1451" dirty="0">
                <a:latin typeface="Arial Black" panose="020B0A04020102020204" pitchFamily="34" charset="0"/>
              </a:rPr>
              <a:t>Trayecto de mantenimiento con </a:t>
            </a:r>
            <a:r>
              <a:rPr lang="es-CO" sz="1451" b="1" dirty="0">
                <a:latin typeface="Arial Black" panose="020B0A04020102020204" pitchFamily="34" charset="0"/>
              </a:rPr>
              <a:t>fresado</a:t>
            </a:r>
          </a:p>
        </p:txBody>
      </p:sp>
      <p:sp>
        <p:nvSpPr>
          <p:cNvPr id="8"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10"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9813914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922CA2-A9B9-4D6A-86EA-FA16B0BF273F}"/>
              </a:ext>
            </a:extLst>
          </p:cNvPr>
          <p:cNvSpPr txBox="1"/>
          <p:nvPr/>
        </p:nvSpPr>
        <p:spPr>
          <a:xfrm>
            <a:off x="7122059" y="1062200"/>
            <a:ext cx="3454912" cy="5449825"/>
          </a:xfrm>
          <a:prstGeom prst="rect">
            <a:avLst/>
          </a:prstGeom>
          <a:noFill/>
        </p:spPr>
        <p:txBody>
          <a:bodyPr wrap="square" rtlCol="0">
            <a:spAutoFit/>
          </a:bodyPr>
          <a:lstStyle/>
          <a:p>
            <a:pPr algn="ctr"/>
            <a:r>
              <a:rPr lang="es-CO" sz="2176" b="1" dirty="0">
                <a:latin typeface="Arial" panose="020B0604020202020204" pitchFamily="34" charset="0"/>
                <a:cs typeface="Arial" panose="020B0604020202020204" pitchFamily="34" charset="0"/>
              </a:rPr>
              <a:t>Actividades a desarrollar:</a:t>
            </a:r>
          </a:p>
          <a:p>
            <a:endParaRPr lang="es-CO" sz="2176" b="1"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Mantenimiento rutinario de </a:t>
            </a:r>
            <a:r>
              <a:rPr lang="es-CO" sz="2176" b="1" dirty="0">
                <a:latin typeface="Arial" panose="020B0604020202020204" pitchFamily="34" charset="0"/>
                <a:cs typeface="Arial" panose="020B0604020202020204" pitchFamily="34" charset="0"/>
              </a:rPr>
              <a:t>4.500 ML </a:t>
            </a:r>
            <a:r>
              <a:rPr lang="es-CO" sz="2176" dirty="0">
                <a:latin typeface="Arial" panose="020B0604020202020204" pitchFamily="34" charset="0"/>
                <a:cs typeface="Arial" panose="020B0604020202020204" pitchFamily="34" charset="0"/>
              </a:rPr>
              <a:t>de vía.  </a:t>
            </a:r>
          </a:p>
          <a:p>
            <a:pPr marL="259118" indent="-259118" algn="just">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b="1" dirty="0">
                <a:latin typeface="Arial" panose="020B0604020202020204" pitchFamily="34" charset="0"/>
                <a:cs typeface="Arial" panose="020B0604020202020204" pitchFamily="34" charset="0"/>
              </a:rPr>
              <a:t> </a:t>
            </a:r>
            <a:r>
              <a:rPr lang="es-CO" sz="2176" dirty="0">
                <a:latin typeface="Arial" panose="020B0604020202020204" pitchFamily="34" charset="0"/>
                <a:cs typeface="Arial" panose="020B0604020202020204" pitchFamily="34" charset="0"/>
              </a:rPr>
              <a:t>Instalación de material fresado en </a:t>
            </a:r>
            <a:r>
              <a:rPr lang="es-CO" sz="2176" b="1" dirty="0">
                <a:latin typeface="Arial" panose="020B0604020202020204" pitchFamily="34" charset="0"/>
                <a:cs typeface="Arial" panose="020B0604020202020204" pitchFamily="34" charset="0"/>
              </a:rPr>
              <a:t>800 ML </a:t>
            </a:r>
            <a:r>
              <a:rPr lang="es-CO" sz="2176" dirty="0">
                <a:latin typeface="Arial" panose="020B0604020202020204" pitchFamily="34" charset="0"/>
                <a:cs typeface="Arial" panose="020B0604020202020204" pitchFamily="34" charset="0"/>
              </a:rPr>
              <a:t>con sus respectivas cunetas.</a:t>
            </a:r>
          </a:p>
          <a:p>
            <a:pPr algn="just"/>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Nivelación, perfilación y compactación.</a:t>
            </a:r>
          </a:p>
          <a:p>
            <a:pPr algn="just"/>
            <a:endParaRPr lang="es-CO" sz="1632" b="1" dirty="0">
              <a:latin typeface="Arial" panose="020B0604020202020204" pitchFamily="34" charset="0"/>
              <a:cs typeface="Arial" panose="020B0604020202020204" pitchFamily="34" charset="0"/>
            </a:endParaRPr>
          </a:p>
          <a:p>
            <a:endParaRPr lang="es-CO" sz="1632" dirty="0"/>
          </a:p>
          <a:p>
            <a:endParaRPr lang="es-CO" sz="1632" dirty="0"/>
          </a:p>
          <a:p>
            <a:endParaRPr lang="es-CO" sz="1632" dirty="0"/>
          </a:p>
        </p:txBody>
      </p:sp>
      <p:pic>
        <p:nvPicPr>
          <p:cNvPr id="9" name="Imagen 8" descr="Un campo de tierra&#10;&#10;Descripción generada automáticamente">
            <a:extLst>
              <a:ext uri="{FF2B5EF4-FFF2-40B4-BE49-F238E27FC236}">
                <a16:creationId xmlns:a16="http://schemas.microsoft.com/office/drawing/2014/main" id="{D6BBABBF-CFEA-4FCA-9AD7-546A4C3F9C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315" r="-3683"/>
          <a:stretch/>
        </p:blipFill>
        <p:spPr>
          <a:xfrm>
            <a:off x="947967" y="1585938"/>
            <a:ext cx="5527859" cy="3686124"/>
          </a:xfrm>
          <a:prstGeom prst="rect">
            <a:avLst/>
          </a:prstGeom>
          <a:ln>
            <a:noFill/>
          </a:ln>
          <a:effectLst>
            <a:softEdge rad="112500"/>
          </a:effectLst>
        </p:spPr>
      </p:pic>
      <p:sp>
        <p:nvSpPr>
          <p:cNvPr id="2" name="object 4">
            <a:extLst>
              <a:ext uri="{FF2B5EF4-FFF2-40B4-BE49-F238E27FC236}">
                <a16:creationId xmlns:a16="http://schemas.microsoft.com/office/drawing/2014/main" id="{9E019FE3-9B3C-4772-88E9-241422DF9875}"/>
              </a:ext>
            </a:extLst>
          </p:cNvPr>
          <p:cNvSpPr/>
          <p:nvPr/>
        </p:nvSpPr>
        <p:spPr>
          <a:xfrm>
            <a:off x="2226499" y="5925447"/>
            <a:ext cx="7739003" cy="681450"/>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sz="1632" dirty="0"/>
          </a:p>
        </p:txBody>
      </p:sp>
      <p:sp>
        <p:nvSpPr>
          <p:cNvPr id="5" name="CuadroTexto 4">
            <a:extLst>
              <a:ext uri="{FF2B5EF4-FFF2-40B4-BE49-F238E27FC236}">
                <a16:creationId xmlns:a16="http://schemas.microsoft.com/office/drawing/2014/main" id="{638A9689-B3EE-4CB3-808C-A02B91C64549}"/>
              </a:ext>
            </a:extLst>
          </p:cNvPr>
          <p:cNvSpPr txBox="1"/>
          <p:nvPr/>
        </p:nvSpPr>
        <p:spPr>
          <a:xfrm>
            <a:off x="2407882" y="6028944"/>
            <a:ext cx="7376237" cy="483081"/>
          </a:xfrm>
          <a:prstGeom prst="rect">
            <a:avLst/>
          </a:prstGeom>
          <a:noFill/>
        </p:spPr>
        <p:txBody>
          <a:bodyPr wrap="square" rtlCol="0">
            <a:spAutoFit/>
          </a:bodyPr>
          <a:lstStyle/>
          <a:p>
            <a:r>
              <a:rPr lang="es-CO" sz="2539" b="1" dirty="0">
                <a:solidFill>
                  <a:schemeClr val="bg1"/>
                </a:solidFill>
                <a:latin typeface="Arial" panose="020B0604020202020204" pitchFamily="34" charset="0"/>
                <a:cs typeface="Arial" panose="020B0604020202020204" pitchFamily="34" charset="0"/>
              </a:rPr>
              <a:t>Total de vía a intervenir: 5.300 Metros lineales. </a:t>
            </a:r>
          </a:p>
        </p:txBody>
      </p:sp>
      <p:sp>
        <p:nvSpPr>
          <p:cNvPr id="6"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7" name="object 4"/>
          <p:cNvSpPr txBox="1"/>
          <p:nvPr/>
        </p:nvSpPr>
        <p:spPr>
          <a:xfrm>
            <a:off x="10272433" y="6512025"/>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14797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48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ítulo 2"/>
          <p:cNvSpPr txBox="1">
            <a:spLocks/>
          </p:cNvSpPr>
          <p:nvPr/>
        </p:nvSpPr>
        <p:spPr>
          <a:xfrm>
            <a:off x="9834880" y="6465834"/>
            <a:ext cx="2357120" cy="483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a:t>
            </a:r>
            <a:r>
              <a:rPr lang="es-CO" sz="2000" b="1" dirty="0" err="1">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rPr>
              <a:t>JuntosPodemos</a:t>
            </a:r>
            <a:endParaRPr lang="es-CO" sz="2000" b="1"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Imagen 3"/>
          <p:cNvPicPr>
            <a:picLocks noChangeAspect="1"/>
          </p:cNvPicPr>
          <p:nvPr/>
        </p:nvPicPr>
        <p:blipFill>
          <a:blip r:embed="rId3"/>
          <a:stretch>
            <a:fillRect/>
          </a:stretch>
        </p:blipFill>
        <p:spPr>
          <a:xfrm>
            <a:off x="1" y="480484"/>
            <a:ext cx="5003236" cy="6377515"/>
          </a:xfrm>
          <a:prstGeom prst="rect">
            <a:avLst/>
          </a:prstGeom>
        </p:spPr>
      </p:pic>
      <p:pic>
        <p:nvPicPr>
          <p:cNvPr id="10" name="Imagen 9"/>
          <p:cNvPicPr>
            <a:picLocks noChangeAspect="1"/>
          </p:cNvPicPr>
          <p:nvPr/>
        </p:nvPicPr>
        <p:blipFill>
          <a:blip r:embed="rId4"/>
          <a:stretch>
            <a:fillRect/>
          </a:stretch>
        </p:blipFill>
        <p:spPr>
          <a:xfrm>
            <a:off x="5994689" y="1067666"/>
            <a:ext cx="4400550" cy="4514850"/>
          </a:xfrm>
          <a:prstGeom prst="rect">
            <a:avLst/>
          </a:prstGeom>
        </p:spPr>
      </p:pic>
    </p:spTree>
    <p:extLst>
      <p:ext uri="{BB962C8B-B14F-4D97-AF65-F5344CB8AC3E}">
        <p14:creationId xmlns:p14="http://schemas.microsoft.com/office/powerpoint/2010/main" val="2280641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B73B5D8-C573-4444-A78D-C5AB9C57DD97}"/>
              </a:ext>
            </a:extLst>
          </p:cNvPr>
          <p:cNvSpPr txBox="1"/>
          <p:nvPr/>
        </p:nvSpPr>
        <p:spPr>
          <a:xfrm>
            <a:off x="2179511" y="1356053"/>
            <a:ext cx="7832976" cy="1096967"/>
          </a:xfrm>
          <a:prstGeom prst="rect">
            <a:avLst/>
          </a:prstGeom>
          <a:noFill/>
        </p:spPr>
        <p:txBody>
          <a:bodyPr wrap="square" rtlCol="0">
            <a:spAutoFit/>
          </a:bodyPr>
          <a:lstStyle/>
          <a:p>
            <a:pPr algn="ctr"/>
            <a:r>
              <a:rPr lang="es-CO" sz="3264" b="1" dirty="0"/>
              <a:t>7. Vereda Sabanalarga – Sector Truchera las Huertas</a:t>
            </a:r>
          </a:p>
        </p:txBody>
      </p:sp>
      <p:pic>
        <p:nvPicPr>
          <p:cNvPr id="3" name="Imagen 2" descr="Mapa&#10;&#10;Descripción generada automáticamente">
            <a:extLst>
              <a:ext uri="{FF2B5EF4-FFF2-40B4-BE49-F238E27FC236}">
                <a16:creationId xmlns:a16="http://schemas.microsoft.com/office/drawing/2014/main" id="{60D5155A-B0A6-4A8E-B790-611E687F84DD}"/>
              </a:ext>
            </a:extLst>
          </p:cNvPr>
          <p:cNvPicPr>
            <a:picLocks noChangeAspect="1"/>
          </p:cNvPicPr>
          <p:nvPr/>
        </p:nvPicPr>
        <p:blipFill rotWithShape="1">
          <a:blip r:embed="rId2">
            <a:extLst>
              <a:ext uri="{28A0092B-C50C-407E-A947-70E740481C1C}">
                <a14:useLocalDpi xmlns:a14="http://schemas.microsoft.com/office/drawing/2010/main" val="0"/>
              </a:ext>
            </a:extLst>
          </a:blip>
          <a:srcRect l="9420" b="15283"/>
          <a:stretch/>
        </p:blipFill>
        <p:spPr>
          <a:xfrm>
            <a:off x="2716011" y="2462572"/>
            <a:ext cx="6759976" cy="34688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7" name="Conector recto 6">
            <a:extLst>
              <a:ext uri="{FF2B5EF4-FFF2-40B4-BE49-F238E27FC236}">
                <a16:creationId xmlns:a16="http://schemas.microsoft.com/office/drawing/2014/main" id="{A4AC0FD0-3367-4570-977C-60667019E275}"/>
              </a:ext>
            </a:extLst>
          </p:cNvPr>
          <p:cNvCxnSpPr/>
          <p:nvPr/>
        </p:nvCxnSpPr>
        <p:spPr>
          <a:xfrm>
            <a:off x="2779284" y="6192929"/>
            <a:ext cx="1036474" cy="0"/>
          </a:xfrm>
          <a:prstGeom prst="line">
            <a:avLst/>
          </a:prstGeom>
          <a:ln w="76200">
            <a:solidFill>
              <a:srgbClr val="F6067B"/>
            </a:solidFill>
          </a:ln>
        </p:spPr>
        <p:style>
          <a:lnRef idx="1">
            <a:schemeClr val="accent2"/>
          </a:lnRef>
          <a:fillRef idx="0">
            <a:schemeClr val="accent2"/>
          </a:fillRef>
          <a:effectRef idx="0">
            <a:schemeClr val="accent2"/>
          </a:effectRef>
          <a:fontRef idx="minor">
            <a:schemeClr val="tx1"/>
          </a:fontRef>
        </p:style>
      </p:cxnSp>
      <p:cxnSp>
        <p:nvCxnSpPr>
          <p:cNvPr id="8" name="Conector recto 7">
            <a:extLst>
              <a:ext uri="{FF2B5EF4-FFF2-40B4-BE49-F238E27FC236}">
                <a16:creationId xmlns:a16="http://schemas.microsoft.com/office/drawing/2014/main" id="{25DCCF72-436B-40E0-ADC1-F0D7618A4692}"/>
              </a:ext>
            </a:extLst>
          </p:cNvPr>
          <p:cNvCxnSpPr/>
          <p:nvPr/>
        </p:nvCxnSpPr>
        <p:spPr>
          <a:xfrm>
            <a:off x="2779284" y="6469322"/>
            <a:ext cx="1036474" cy="0"/>
          </a:xfrm>
          <a:prstGeom prst="line">
            <a:avLst/>
          </a:prstGeom>
          <a:ln w="76200">
            <a:solidFill>
              <a:srgbClr val="0003E0"/>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4B2B59DC-FAE7-491D-809A-8C67FF5347F2}"/>
              </a:ext>
            </a:extLst>
          </p:cNvPr>
          <p:cNvSpPr txBox="1"/>
          <p:nvPr/>
        </p:nvSpPr>
        <p:spPr>
          <a:xfrm>
            <a:off x="3827275" y="6039430"/>
            <a:ext cx="3295830" cy="315599"/>
          </a:xfrm>
          <a:prstGeom prst="rect">
            <a:avLst/>
          </a:prstGeom>
          <a:noFill/>
        </p:spPr>
        <p:txBody>
          <a:bodyPr wrap="square" rtlCol="0">
            <a:spAutoFit/>
          </a:bodyPr>
          <a:lstStyle/>
          <a:p>
            <a:r>
              <a:rPr lang="es-CO" sz="1451" dirty="0">
                <a:latin typeface="Arial Black" panose="020B0A04020102020204" pitchFamily="34" charset="0"/>
              </a:rPr>
              <a:t>Trayecto de </a:t>
            </a:r>
            <a:r>
              <a:rPr lang="es-CO" sz="1451" b="1" dirty="0">
                <a:latin typeface="Arial Black" panose="020B0A04020102020204" pitchFamily="34" charset="0"/>
              </a:rPr>
              <a:t>mantenimiento</a:t>
            </a:r>
          </a:p>
        </p:txBody>
      </p:sp>
      <p:sp>
        <p:nvSpPr>
          <p:cNvPr id="15" name="CuadroTexto 14">
            <a:extLst>
              <a:ext uri="{FF2B5EF4-FFF2-40B4-BE49-F238E27FC236}">
                <a16:creationId xmlns:a16="http://schemas.microsoft.com/office/drawing/2014/main" id="{4F85DE92-949B-42E7-97CF-C0F4F1CF48D1}"/>
              </a:ext>
            </a:extLst>
          </p:cNvPr>
          <p:cNvSpPr txBox="1"/>
          <p:nvPr/>
        </p:nvSpPr>
        <p:spPr>
          <a:xfrm>
            <a:off x="3827275" y="6346431"/>
            <a:ext cx="4353189" cy="315599"/>
          </a:xfrm>
          <a:prstGeom prst="rect">
            <a:avLst/>
          </a:prstGeom>
          <a:noFill/>
        </p:spPr>
        <p:txBody>
          <a:bodyPr wrap="square" rtlCol="0">
            <a:spAutoFit/>
          </a:bodyPr>
          <a:lstStyle/>
          <a:p>
            <a:r>
              <a:rPr lang="es-CO" sz="1451" dirty="0">
                <a:latin typeface="Arial Black" panose="020B0A04020102020204" pitchFamily="34" charset="0"/>
              </a:rPr>
              <a:t>Trayecto de mantenimiento con </a:t>
            </a:r>
            <a:r>
              <a:rPr lang="es-CO" sz="1451" b="1" dirty="0">
                <a:latin typeface="Arial Black" panose="020B0A04020102020204" pitchFamily="34" charset="0"/>
              </a:rPr>
              <a:t>fresado</a:t>
            </a:r>
          </a:p>
        </p:txBody>
      </p:sp>
      <p:sp>
        <p:nvSpPr>
          <p:cNvPr id="9"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10"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1689025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07C968-C477-4C50-8B72-C828A2D2FF27}"/>
              </a:ext>
            </a:extLst>
          </p:cNvPr>
          <p:cNvSpPr txBox="1"/>
          <p:nvPr/>
        </p:nvSpPr>
        <p:spPr>
          <a:xfrm>
            <a:off x="7238491" y="1141110"/>
            <a:ext cx="3385814" cy="5700984"/>
          </a:xfrm>
          <a:prstGeom prst="rect">
            <a:avLst/>
          </a:prstGeom>
          <a:noFill/>
        </p:spPr>
        <p:txBody>
          <a:bodyPr wrap="square" rtlCol="0">
            <a:spAutoFit/>
          </a:bodyPr>
          <a:lstStyle/>
          <a:p>
            <a:pPr algn="ctr"/>
            <a:r>
              <a:rPr lang="es-CO" sz="2176" b="1" dirty="0">
                <a:latin typeface="Arial" panose="020B0604020202020204" pitchFamily="34" charset="0"/>
                <a:cs typeface="Arial" panose="020B0604020202020204" pitchFamily="34" charset="0"/>
              </a:rPr>
              <a:t>Actividades a desarrollar:</a:t>
            </a:r>
          </a:p>
          <a:p>
            <a:endParaRPr lang="es-CO" sz="2176" b="1"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Mantenimiento rutinario de </a:t>
            </a:r>
            <a:r>
              <a:rPr lang="es-CO" sz="2176" b="1" dirty="0">
                <a:latin typeface="Arial" panose="020B0604020202020204" pitchFamily="34" charset="0"/>
                <a:cs typeface="Arial" panose="020B0604020202020204" pitchFamily="34" charset="0"/>
              </a:rPr>
              <a:t>700 ML </a:t>
            </a:r>
            <a:r>
              <a:rPr lang="es-CO" sz="2176" dirty="0">
                <a:latin typeface="Arial" panose="020B0604020202020204" pitchFamily="34" charset="0"/>
                <a:cs typeface="Arial" panose="020B0604020202020204" pitchFamily="34" charset="0"/>
              </a:rPr>
              <a:t>de vía.  </a:t>
            </a:r>
          </a:p>
          <a:p>
            <a:pPr marL="259118" indent="-259118" algn="just">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b="1" dirty="0">
                <a:latin typeface="Arial" panose="020B0604020202020204" pitchFamily="34" charset="0"/>
                <a:cs typeface="Arial" panose="020B0604020202020204" pitchFamily="34" charset="0"/>
              </a:rPr>
              <a:t> </a:t>
            </a:r>
            <a:r>
              <a:rPr lang="es-CO" sz="2176" dirty="0">
                <a:latin typeface="Arial" panose="020B0604020202020204" pitchFamily="34" charset="0"/>
                <a:cs typeface="Arial" panose="020B0604020202020204" pitchFamily="34" charset="0"/>
              </a:rPr>
              <a:t>Instalación de material fresado en </a:t>
            </a:r>
            <a:r>
              <a:rPr lang="es-CO" sz="2176" b="1" dirty="0">
                <a:latin typeface="Arial" panose="020B0604020202020204" pitchFamily="34" charset="0"/>
                <a:cs typeface="Arial" panose="020B0604020202020204" pitchFamily="34" charset="0"/>
              </a:rPr>
              <a:t>1.100 ML </a:t>
            </a:r>
            <a:r>
              <a:rPr lang="es-CO" sz="2176" dirty="0">
                <a:latin typeface="Arial" panose="020B0604020202020204" pitchFamily="34" charset="0"/>
                <a:cs typeface="Arial" panose="020B0604020202020204" pitchFamily="34" charset="0"/>
              </a:rPr>
              <a:t>con sus respectivas cunetas.</a:t>
            </a:r>
          </a:p>
          <a:p>
            <a:pPr algn="just"/>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Nivelación, perfilación y compactación.</a:t>
            </a:r>
          </a:p>
          <a:p>
            <a:endParaRPr lang="es-CO" sz="1632" b="1" dirty="0">
              <a:latin typeface="Arial" panose="020B0604020202020204" pitchFamily="34" charset="0"/>
              <a:cs typeface="Arial" panose="020B0604020202020204" pitchFamily="34" charset="0"/>
            </a:endParaRPr>
          </a:p>
          <a:p>
            <a:endParaRPr lang="es-CO" sz="1632" b="1" dirty="0">
              <a:latin typeface="Arial" panose="020B0604020202020204" pitchFamily="34" charset="0"/>
              <a:cs typeface="Arial" panose="020B0604020202020204" pitchFamily="34" charset="0"/>
            </a:endParaRPr>
          </a:p>
          <a:p>
            <a:endParaRPr lang="es-CO" sz="1632" dirty="0"/>
          </a:p>
          <a:p>
            <a:endParaRPr lang="es-CO" sz="1632" dirty="0"/>
          </a:p>
          <a:p>
            <a:endParaRPr lang="es-CO" sz="1632" dirty="0"/>
          </a:p>
        </p:txBody>
      </p:sp>
      <p:pic>
        <p:nvPicPr>
          <p:cNvPr id="5" name="Imagen 4">
            <a:extLst>
              <a:ext uri="{FF2B5EF4-FFF2-40B4-BE49-F238E27FC236}">
                <a16:creationId xmlns:a16="http://schemas.microsoft.com/office/drawing/2014/main" id="{66B6A3EF-B221-4723-8476-2E8BFB881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753" y="1468337"/>
            <a:ext cx="5228433" cy="3921325"/>
          </a:xfrm>
          <a:prstGeom prst="rect">
            <a:avLst/>
          </a:prstGeom>
          <a:ln>
            <a:noFill/>
          </a:ln>
          <a:effectLst>
            <a:softEdge rad="112500"/>
          </a:effectLst>
        </p:spPr>
      </p:pic>
      <p:sp>
        <p:nvSpPr>
          <p:cNvPr id="2" name="object 4">
            <a:extLst>
              <a:ext uri="{FF2B5EF4-FFF2-40B4-BE49-F238E27FC236}">
                <a16:creationId xmlns:a16="http://schemas.microsoft.com/office/drawing/2014/main" id="{4E2D7F5C-114E-487C-99D4-90E36AF4ECB5}"/>
              </a:ext>
            </a:extLst>
          </p:cNvPr>
          <p:cNvSpPr/>
          <p:nvPr/>
        </p:nvSpPr>
        <p:spPr>
          <a:xfrm>
            <a:off x="2226499" y="5961253"/>
            <a:ext cx="7739003" cy="681450"/>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sz="1632" dirty="0"/>
          </a:p>
        </p:txBody>
      </p:sp>
      <p:sp>
        <p:nvSpPr>
          <p:cNvPr id="7" name="CuadroTexto 6">
            <a:extLst>
              <a:ext uri="{FF2B5EF4-FFF2-40B4-BE49-F238E27FC236}">
                <a16:creationId xmlns:a16="http://schemas.microsoft.com/office/drawing/2014/main" id="{97C8995C-31F2-476F-8DE6-798B8F7BB9C7}"/>
              </a:ext>
            </a:extLst>
          </p:cNvPr>
          <p:cNvSpPr txBox="1"/>
          <p:nvPr/>
        </p:nvSpPr>
        <p:spPr>
          <a:xfrm>
            <a:off x="2407882" y="6064750"/>
            <a:ext cx="7376237" cy="483081"/>
          </a:xfrm>
          <a:prstGeom prst="rect">
            <a:avLst/>
          </a:prstGeom>
          <a:noFill/>
        </p:spPr>
        <p:txBody>
          <a:bodyPr wrap="square" rtlCol="0">
            <a:spAutoFit/>
          </a:bodyPr>
          <a:lstStyle/>
          <a:p>
            <a:r>
              <a:rPr lang="es-CO" sz="2539" b="1" dirty="0">
                <a:solidFill>
                  <a:schemeClr val="bg1"/>
                </a:solidFill>
                <a:latin typeface="Arial" panose="020B0604020202020204" pitchFamily="34" charset="0"/>
                <a:cs typeface="Arial" panose="020B0604020202020204" pitchFamily="34" charset="0"/>
              </a:rPr>
              <a:t>Total de vía a intervenir: 1.800 Metros lineales. </a:t>
            </a:r>
          </a:p>
        </p:txBody>
      </p:sp>
      <p:sp>
        <p:nvSpPr>
          <p:cNvPr id="6"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8" name="object 4"/>
          <p:cNvSpPr txBox="1"/>
          <p:nvPr/>
        </p:nvSpPr>
        <p:spPr>
          <a:xfrm>
            <a:off x="10146885" y="6547831"/>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2360153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B2C2319-08F2-4728-AE2D-0E5D2F6425F7}"/>
              </a:ext>
            </a:extLst>
          </p:cNvPr>
          <p:cNvSpPr txBox="1"/>
          <p:nvPr/>
        </p:nvSpPr>
        <p:spPr>
          <a:xfrm>
            <a:off x="2179511" y="1425151"/>
            <a:ext cx="7832976" cy="594650"/>
          </a:xfrm>
          <a:prstGeom prst="rect">
            <a:avLst/>
          </a:prstGeom>
          <a:noFill/>
        </p:spPr>
        <p:txBody>
          <a:bodyPr wrap="square" rtlCol="0">
            <a:spAutoFit/>
          </a:bodyPr>
          <a:lstStyle/>
          <a:p>
            <a:pPr algn="ctr"/>
            <a:r>
              <a:rPr lang="es-CO" sz="3264" b="1" dirty="0"/>
              <a:t>8. Vereda La Unión – Sector El Rosal </a:t>
            </a:r>
          </a:p>
        </p:txBody>
      </p:sp>
      <p:pic>
        <p:nvPicPr>
          <p:cNvPr id="3" name="Imagen 2" descr="Mapa&#10;&#10;Descripción generada automáticamente">
            <a:extLst>
              <a:ext uri="{FF2B5EF4-FFF2-40B4-BE49-F238E27FC236}">
                <a16:creationId xmlns:a16="http://schemas.microsoft.com/office/drawing/2014/main" id="{26BA9AA3-4D37-46CA-9390-1267CB72B0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5557" y="2164746"/>
            <a:ext cx="6720885" cy="38794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7" name="Conector recto 6">
            <a:extLst>
              <a:ext uri="{FF2B5EF4-FFF2-40B4-BE49-F238E27FC236}">
                <a16:creationId xmlns:a16="http://schemas.microsoft.com/office/drawing/2014/main" id="{BCE68978-37AC-4776-8246-1005791B93CF}"/>
              </a:ext>
            </a:extLst>
          </p:cNvPr>
          <p:cNvCxnSpPr/>
          <p:nvPr/>
        </p:nvCxnSpPr>
        <p:spPr>
          <a:xfrm>
            <a:off x="2779284" y="6538421"/>
            <a:ext cx="1036474" cy="0"/>
          </a:xfrm>
          <a:prstGeom prst="line">
            <a:avLst/>
          </a:prstGeom>
          <a:ln w="76200">
            <a:solidFill>
              <a:srgbClr val="F6067B"/>
            </a:solidFill>
          </a:ln>
        </p:spPr>
        <p:style>
          <a:lnRef idx="1">
            <a:schemeClr val="accent2"/>
          </a:lnRef>
          <a:fillRef idx="0">
            <a:schemeClr val="accent2"/>
          </a:fillRef>
          <a:effectRef idx="0">
            <a:schemeClr val="accent2"/>
          </a:effectRef>
          <a:fontRef idx="minor">
            <a:schemeClr val="tx1"/>
          </a:fontRef>
        </p:style>
      </p:cxnSp>
      <p:sp>
        <p:nvSpPr>
          <p:cNvPr id="5" name="CuadroTexto 4">
            <a:extLst>
              <a:ext uri="{FF2B5EF4-FFF2-40B4-BE49-F238E27FC236}">
                <a16:creationId xmlns:a16="http://schemas.microsoft.com/office/drawing/2014/main" id="{E6764032-B2CB-4552-AB87-EBA701C24014}"/>
              </a:ext>
            </a:extLst>
          </p:cNvPr>
          <p:cNvSpPr txBox="1"/>
          <p:nvPr/>
        </p:nvSpPr>
        <p:spPr>
          <a:xfrm>
            <a:off x="3815758" y="6384921"/>
            <a:ext cx="3295830" cy="315599"/>
          </a:xfrm>
          <a:prstGeom prst="rect">
            <a:avLst/>
          </a:prstGeom>
          <a:noFill/>
        </p:spPr>
        <p:txBody>
          <a:bodyPr wrap="square" rtlCol="0">
            <a:spAutoFit/>
          </a:bodyPr>
          <a:lstStyle/>
          <a:p>
            <a:r>
              <a:rPr lang="es-CO" sz="1451" dirty="0">
                <a:latin typeface="Arial Black" panose="020B0A04020102020204" pitchFamily="34" charset="0"/>
              </a:rPr>
              <a:t>Trayecto de </a:t>
            </a:r>
            <a:r>
              <a:rPr lang="es-CO" sz="1451" b="1" dirty="0">
                <a:latin typeface="Arial Black" panose="020B0A04020102020204" pitchFamily="34" charset="0"/>
              </a:rPr>
              <a:t>mantenimiento</a:t>
            </a:r>
          </a:p>
        </p:txBody>
      </p:sp>
      <p:sp>
        <p:nvSpPr>
          <p:cNvPr id="8"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9"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12400034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BBFDDCA-5947-4637-87D8-BD20E5C64B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04" r="3347" b="-404"/>
          <a:stretch/>
        </p:blipFill>
        <p:spPr>
          <a:xfrm>
            <a:off x="1358211" y="1685010"/>
            <a:ext cx="5267562" cy="3487980"/>
          </a:xfrm>
          <a:prstGeom prst="rect">
            <a:avLst/>
          </a:prstGeom>
          <a:ln>
            <a:noFill/>
          </a:ln>
          <a:effectLst>
            <a:softEdge rad="112500"/>
          </a:effectLst>
        </p:spPr>
      </p:pic>
      <p:sp>
        <p:nvSpPr>
          <p:cNvPr id="5" name="CuadroTexto 4">
            <a:extLst>
              <a:ext uri="{FF2B5EF4-FFF2-40B4-BE49-F238E27FC236}">
                <a16:creationId xmlns:a16="http://schemas.microsoft.com/office/drawing/2014/main" id="{2EBDB6E3-60E9-4866-8FAB-8ED446AB4034}"/>
              </a:ext>
            </a:extLst>
          </p:cNvPr>
          <p:cNvSpPr txBox="1"/>
          <p:nvPr/>
        </p:nvSpPr>
        <p:spPr>
          <a:xfrm>
            <a:off x="7379525" y="1729504"/>
            <a:ext cx="3316715" cy="4361643"/>
          </a:xfrm>
          <a:prstGeom prst="rect">
            <a:avLst/>
          </a:prstGeom>
          <a:noFill/>
        </p:spPr>
        <p:txBody>
          <a:bodyPr wrap="square" rtlCol="0">
            <a:spAutoFit/>
          </a:bodyPr>
          <a:lstStyle/>
          <a:p>
            <a:pPr algn="ctr"/>
            <a:r>
              <a:rPr lang="es-CO" sz="2176" b="1" dirty="0">
                <a:latin typeface="Arial" panose="020B0604020202020204" pitchFamily="34" charset="0"/>
                <a:cs typeface="Arial" panose="020B0604020202020204" pitchFamily="34" charset="0"/>
              </a:rPr>
              <a:t>Actividades a desarrollar:</a:t>
            </a:r>
          </a:p>
          <a:p>
            <a:endParaRPr lang="es-CO" sz="2176" b="1"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Mantenimiento rutinario de </a:t>
            </a:r>
            <a:r>
              <a:rPr lang="es-CO" sz="2176" b="1" dirty="0">
                <a:latin typeface="Arial" panose="020B0604020202020204" pitchFamily="34" charset="0"/>
                <a:cs typeface="Arial" panose="020B0604020202020204" pitchFamily="34" charset="0"/>
              </a:rPr>
              <a:t>1800 ML</a:t>
            </a:r>
            <a:r>
              <a:rPr lang="es-CO" sz="2176" dirty="0">
                <a:latin typeface="Arial" panose="020B0604020202020204" pitchFamily="34" charset="0"/>
                <a:cs typeface="Arial" panose="020B0604020202020204" pitchFamily="34" charset="0"/>
              </a:rPr>
              <a:t> de vía.  </a:t>
            </a:r>
          </a:p>
          <a:p>
            <a:pPr marL="259118" indent="-259118" algn="just">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Nivelación, perfilación y compactación.</a:t>
            </a:r>
          </a:p>
          <a:p>
            <a:endParaRPr lang="es-CO" sz="1632" b="1" dirty="0">
              <a:latin typeface="Arial" panose="020B0604020202020204" pitchFamily="34" charset="0"/>
              <a:cs typeface="Arial" panose="020B0604020202020204" pitchFamily="34" charset="0"/>
            </a:endParaRPr>
          </a:p>
          <a:p>
            <a:endParaRPr lang="es-CO" sz="1632" b="1" dirty="0">
              <a:latin typeface="Arial" panose="020B0604020202020204" pitchFamily="34" charset="0"/>
              <a:cs typeface="Arial" panose="020B0604020202020204" pitchFamily="34" charset="0"/>
            </a:endParaRPr>
          </a:p>
          <a:p>
            <a:endParaRPr lang="es-CO" sz="1632" dirty="0"/>
          </a:p>
          <a:p>
            <a:endParaRPr lang="es-CO" sz="1632" dirty="0"/>
          </a:p>
          <a:p>
            <a:endParaRPr lang="es-CO" sz="1632" dirty="0"/>
          </a:p>
        </p:txBody>
      </p:sp>
      <p:sp>
        <p:nvSpPr>
          <p:cNvPr id="2" name="object 4">
            <a:extLst>
              <a:ext uri="{FF2B5EF4-FFF2-40B4-BE49-F238E27FC236}">
                <a16:creationId xmlns:a16="http://schemas.microsoft.com/office/drawing/2014/main" id="{0453A995-3271-49B0-8380-30A5D890B699}"/>
              </a:ext>
            </a:extLst>
          </p:cNvPr>
          <p:cNvSpPr/>
          <p:nvPr/>
        </p:nvSpPr>
        <p:spPr>
          <a:xfrm>
            <a:off x="2045115" y="6012464"/>
            <a:ext cx="7739003" cy="681450"/>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sz="1632" dirty="0"/>
          </a:p>
        </p:txBody>
      </p:sp>
      <p:sp>
        <p:nvSpPr>
          <p:cNvPr id="7" name="CuadroTexto 6">
            <a:extLst>
              <a:ext uri="{FF2B5EF4-FFF2-40B4-BE49-F238E27FC236}">
                <a16:creationId xmlns:a16="http://schemas.microsoft.com/office/drawing/2014/main" id="{14182CCB-0275-4AA5-B324-28CCE2DBE765}"/>
              </a:ext>
            </a:extLst>
          </p:cNvPr>
          <p:cNvSpPr txBox="1"/>
          <p:nvPr/>
        </p:nvSpPr>
        <p:spPr>
          <a:xfrm>
            <a:off x="2226497" y="6112798"/>
            <a:ext cx="7376237" cy="483081"/>
          </a:xfrm>
          <a:prstGeom prst="rect">
            <a:avLst/>
          </a:prstGeom>
          <a:noFill/>
        </p:spPr>
        <p:txBody>
          <a:bodyPr wrap="square" rtlCol="0">
            <a:spAutoFit/>
          </a:bodyPr>
          <a:lstStyle/>
          <a:p>
            <a:r>
              <a:rPr lang="es-CO" sz="2539" b="1" dirty="0">
                <a:solidFill>
                  <a:schemeClr val="bg1"/>
                </a:solidFill>
                <a:latin typeface="Arial" panose="020B0604020202020204" pitchFamily="34" charset="0"/>
                <a:cs typeface="Arial" panose="020B0604020202020204" pitchFamily="34" charset="0"/>
              </a:rPr>
              <a:t>Total de vía a intervenir: 1.800 Metros lineales. </a:t>
            </a:r>
          </a:p>
        </p:txBody>
      </p:sp>
      <p:sp>
        <p:nvSpPr>
          <p:cNvPr id="6"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8"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3585920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028B08F-D14D-4AF5-B896-1DBA32BE121E}"/>
              </a:ext>
            </a:extLst>
          </p:cNvPr>
          <p:cNvSpPr txBox="1"/>
          <p:nvPr/>
        </p:nvSpPr>
        <p:spPr>
          <a:xfrm>
            <a:off x="2179512" y="1425151"/>
            <a:ext cx="7832976" cy="594650"/>
          </a:xfrm>
          <a:prstGeom prst="rect">
            <a:avLst/>
          </a:prstGeom>
          <a:noFill/>
        </p:spPr>
        <p:txBody>
          <a:bodyPr wrap="square" rtlCol="0">
            <a:spAutoFit/>
          </a:bodyPr>
          <a:lstStyle/>
          <a:p>
            <a:pPr algn="ctr"/>
            <a:r>
              <a:rPr lang="es-CO" sz="3264" b="1" dirty="0"/>
              <a:t>9. Vereda El Tambo – Sector La Virgen</a:t>
            </a:r>
          </a:p>
        </p:txBody>
      </p:sp>
      <p:sp>
        <p:nvSpPr>
          <p:cNvPr id="9" name="CuadroTexto 8">
            <a:extLst>
              <a:ext uri="{FF2B5EF4-FFF2-40B4-BE49-F238E27FC236}">
                <a16:creationId xmlns:a16="http://schemas.microsoft.com/office/drawing/2014/main" id="{F828BF03-94EB-4008-A88F-CA88A2E6BBEC}"/>
              </a:ext>
            </a:extLst>
          </p:cNvPr>
          <p:cNvSpPr txBox="1"/>
          <p:nvPr/>
        </p:nvSpPr>
        <p:spPr>
          <a:xfrm>
            <a:off x="3827275" y="6231420"/>
            <a:ext cx="3295830" cy="315599"/>
          </a:xfrm>
          <a:prstGeom prst="rect">
            <a:avLst/>
          </a:prstGeom>
          <a:noFill/>
        </p:spPr>
        <p:txBody>
          <a:bodyPr wrap="square" rtlCol="0">
            <a:spAutoFit/>
          </a:bodyPr>
          <a:lstStyle/>
          <a:p>
            <a:r>
              <a:rPr lang="es-CO" sz="1451" dirty="0">
                <a:latin typeface="Arial Black" panose="020B0A04020102020204" pitchFamily="34" charset="0"/>
              </a:rPr>
              <a:t>Trayecto de </a:t>
            </a:r>
            <a:r>
              <a:rPr lang="es-CO" sz="1451" b="1" dirty="0">
                <a:latin typeface="Arial Black" panose="020B0A04020102020204" pitchFamily="34" charset="0"/>
              </a:rPr>
              <a:t>mantenimiento</a:t>
            </a:r>
          </a:p>
        </p:txBody>
      </p:sp>
      <p:cxnSp>
        <p:nvCxnSpPr>
          <p:cNvPr id="10" name="Conector recto 9">
            <a:extLst>
              <a:ext uri="{FF2B5EF4-FFF2-40B4-BE49-F238E27FC236}">
                <a16:creationId xmlns:a16="http://schemas.microsoft.com/office/drawing/2014/main" id="{5F35AD6E-C94A-4D1A-A9D7-9D352D5DC845}"/>
              </a:ext>
            </a:extLst>
          </p:cNvPr>
          <p:cNvCxnSpPr/>
          <p:nvPr/>
        </p:nvCxnSpPr>
        <p:spPr>
          <a:xfrm>
            <a:off x="2779284" y="6384920"/>
            <a:ext cx="1036474" cy="0"/>
          </a:xfrm>
          <a:prstGeom prst="line">
            <a:avLst/>
          </a:prstGeom>
          <a:ln w="76200">
            <a:solidFill>
              <a:srgbClr val="F6067B"/>
            </a:solidFill>
          </a:ln>
        </p:spPr>
        <p:style>
          <a:lnRef idx="1">
            <a:schemeClr val="accent2"/>
          </a:lnRef>
          <a:fillRef idx="0">
            <a:schemeClr val="accent2"/>
          </a:fillRef>
          <a:effectRef idx="0">
            <a:schemeClr val="accent2"/>
          </a:effectRef>
          <a:fontRef idx="minor">
            <a:schemeClr val="tx1"/>
          </a:fontRef>
        </p:style>
      </p:cxnSp>
      <p:pic>
        <p:nvPicPr>
          <p:cNvPr id="12" name="Imagen 11" descr="Imagen que contiene texto, mapa&#10;&#10;Descripción generada automáticamente">
            <a:extLst>
              <a:ext uri="{FF2B5EF4-FFF2-40B4-BE49-F238E27FC236}">
                <a16:creationId xmlns:a16="http://schemas.microsoft.com/office/drawing/2014/main" id="{F134286B-FE9D-4F49-BF3A-909BFE6CC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0881" y="2185230"/>
            <a:ext cx="8010239" cy="38004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7"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21475606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024C6EA-F1AC-44D7-8D12-1BB320C43B7B}"/>
              </a:ext>
            </a:extLst>
          </p:cNvPr>
          <p:cNvSpPr txBox="1"/>
          <p:nvPr/>
        </p:nvSpPr>
        <p:spPr>
          <a:xfrm>
            <a:off x="7418350" y="1435185"/>
            <a:ext cx="3247617" cy="4361643"/>
          </a:xfrm>
          <a:prstGeom prst="rect">
            <a:avLst/>
          </a:prstGeom>
          <a:noFill/>
        </p:spPr>
        <p:txBody>
          <a:bodyPr wrap="square" rtlCol="0">
            <a:spAutoFit/>
          </a:bodyPr>
          <a:lstStyle/>
          <a:p>
            <a:pPr algn="ctr"/>
            <a:r>
              <a:rPr lang="es-CO" sz="2176" b="1" dirty="0">
                <a:latin typeface="Arial" panose="020B0604020202020204" pitchFamily="34" charset="0"/>
                <a:cs typeface="Arial" panose="020B0604020202020204" pitchFamily="34" charset="0"/>
              </a:rPr>
              <a:t>Actividades a desarrollar:</a:t>
            </a:r>
          </a:p>
          <a:p>
            <a:endParaRPr lang="es-CO" sz="2176" b="1"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Mantenimiento rutinario de </a:t>
            </a:r>
            <a:r>
              <a:rPr lang="es-CO" sz="2176" b="1" dirty="0">
                <a:latin typeface="Arial" panose="020B0604020202020204" pitchFamily="34" charset="0"/>
                <a:cs typeface="Arial" panose="020B0604020202020204" pitchFamily="34" charset="0"/>
              </a:rPr>
              <a:t>1400 metros</a:t>
            </a:r>
            <a:r>
              <a:rPr lang="es-CO" sz="2176" dirty="0">
                <a:latin typeface="Arial" panose="020B0604020202020204" pitchFamily="34" charset="0"/>
                <a:cs typeface="Arial" panose="020B0604020202020204" pitchFamily="34" charset="0"/>
              </a:rPr>
              <a:t> de vía.  </a:t>
            </a:r>
          </a:p>
          <a:p>
            <a:pPr marL="259118" indent="-259118" algn="just">
              <a:buFont typeface="Arial" panose="020B0604020202020204" pitchFamily="34" charset="0"/>
              <a:buChar char="•"/>
            </a:pPr>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Nivelación, perfilación y compactación.</a:t>
            </a:r>
          </a:p>
          <a:p>
            <a:endParaRPr lang="es-CO" sz="1632" b="1" dirty="0">
              <a:latin typeface="Arial" panose="020B0604020202020204" pitchFamily="34" charset="0"/>
              <a:cs typeface="Arial" panose="020B0604020202020204" pitchFamily="34" charset="0"/>
            </a:endParaRPr>
          </a:p>
          <a:p>
            <a:endParaRPr lang="es-CO" sz="1632" b="1" dirty="0">
              <a:latin typeface="Arial" panose="020B0604020202020204" pitchFamily="34" charset="0"/>
              <a:cs typeface="Arial" panose="020B0604020202020204" pitchFamily="34" charset="0"/>
            </a:endParaRPr>
          </a:p>
          <a:p>
            <a:endParaRPr lang="es-CO" sz="1632" dirty="0"/>
          </a:p>
          <a:p>
            <a:endParaRPr lang="es-CO" sz="1632" dirty="0"/>
          </a:p>
          <a:p>
            <a:endParaRPr lang="es-CO" sz="1632" dirty="0"/>
          </a:p>
        </p:txBody>
      </p:sp>
      <p:pic>
        <p:nvPicPr>
          <p:cNvPr id="6" name="Imagen 5">
            <a:extLst>
              <a:ext uri="{FF2B5EF4-FFF2-40B4-BE49-F238E27FC236}">
                <a16:creationId xmlns:a16="http://schemas.microsoft.com/office/drawing/2014/main" id="{24CA6B9C-1C4D-4FB1-9D3E-CE2B32AAE9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8068" y="1503264"/>
            <a:ext cx="5135295" cy="3851471"/>
          </a:xfrm>
          <a:prstGeom prst="rect">
            <a:avLst/>
          </a:prstGeom>
          <a:ln>
            <a:noFill/>
          </a:ln>
          <a:effectLst>
            <a:softEdge rad="112500"/>
          </a:effectLst>
        </p:spPr>
      </p:pic>
      <p:sp>
        <p:nvSpPr>
          <p:cNvPr id="2" name="object 4">
            <a:extLst>
              <a:ext uri="{FF2B5EF4-FFF2-40B4-BE49-F238E27FC236}">
                <a16:creationId xmlns:a16="http://schemas.microsoft.com/office/drawing/2014/main" id="{94F66D2E-F939-4D3E-BF78-1AE942FBCCD5}"/>
              </a:ext>
            </a:extLst>
          </p:cNvPr>
          <p:cNvSpPr/>
          <p:nvPr/>
        </p:nvSpPr>
        <p:spPr>
          <a:xfrm>
            <a:off x="2045115" y="5965565"/>
            <a:ext cx="7739003" cy="681450"/>
          </a:xfrm>
          <a:custGeom>
            <a:avLst/>
            <a:gdLst/>
            <a:ahLst/>
            <a:cxnLst/>
            <a:rect l="l" t="t" r="r" b="b"/>
            <a:pathLst>
              <a:path w="5636895" h="1723389">
                <a:moveTo>
                  <a:pt x="0" y="0"/>
                </a:moveTo>
                <a:lnTo>
                  <a:pt x="0" y="1722882"/>
                </a:lnTo>
                <a:lnTo>
                  <a:pt x="5636514" y="1722881"/>
                </a:lnTo>
                <a:lnTo>
                  <a:pt x="5636514" y="0"/>
                </a:lnTo>
                <a:lnTo>
                  <a:pt x="0" y="0"/>
                </a:lnTo>
                <a:close/>
              </a:path>
            </a:pathLst>
          </a:custGeom>
          <a:solidFill>
            <a:srgbClr val="004589"/>
          </a:solidFill>
        </p:spPr>
        <p:style>
          <a:lnRef idx="1">
            <a:schemeClr val="accent1"/>
          </a:lnRef>
          <a:fillRef idx="3">
            <a:schemeClr val="accent1"/>
          </a:fillRef>
          <a:effectRef idx="2">
            <a:schemeClr val="accent1"/>
          </a:effectRef>
          <a:fontRef idx="minor">
            <a:schemeClr val="lt1"/>
          </a:fontRef>
        </p:style>
        <p:txBody>
          <a:bodyPr wrap="square" lIns="0" tIns="0" rIns="0" bIns="0" rtlCol="0"/>
          <a:lstStyle/>
          <a:p>
            <a:endParaRPr sz="1632" dirty="0"/>
          </a:p>
        </p:txBody>
      </p:sp>
      <p:sp>
        <p:nvSpPr>
          <p:cNvPr id="3" name="CuadroTexto 2">
            <a:extLst>
              <a:ext uri="{FF2B5EF4-FFF2-40B4-BE49-F238E27FC236}">
                <a16:creationId xmlns:a16="http://schemas.microsoft.com/office/drawing/2014/main" id="{9B6A154A-7F9C-4CF8-B3C0-C054054189E1}"/>
              </a:ext>
            </a:extLst>
          </p:cNvPr>
          <p:cNvSpPr txBox="1"/>
          <p:nvPr/>
        </p:nvSpPr>
        <p:spPr>
          <a:xfrm>
            <a:off x="2407882" y="6064750"/>
            <a:ext cx="7376237" cy="483081"/>
          </a:xfrm>
          <a:prstGeom prst="rect">
            <a:avLst/>
          </a:prstGeom>
          <a:noFill/>
        </p:spPr>
        <p:txBody>
          <a:bodyPr wrap="square" rtlCol="0">
            <a:spAutoFit/>
          </a:bodyPr>
          <a:lstStyle/>
          <a:p>
            <a:r>
              <a:rPr lang="es-CO" sz="2539" b="1" dirty="0">
                <a:solidFill>
                  <a:schemeClr val="bg1"/>
                </a:solidFill>
                <a:latin typeface="Arial" panose="020B0604020202020204" pitchFamily="34" charset="0"/>
                <a:cs typeface="Arial" panose="020B0604020202020204" pitchFamily="34" charset="0"/>
              </a:rPr>
              <a:t>Total de vía a intervenir: 1.400 Metros lineales. </a:t>
            </a:r>
          </a:p>
        </p:txBody>
      </p:sp>
      <p:sp>
        <p:nvSpPr>
          <p:cNvPr id="7"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8"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3025216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028B08F-D14D-4AF5-B896-1DBA32BE121E}"/>
              </a:ext>
            </a:extLst>
          </p:cNvPr>
          <p:cNvSpPr txBox="1"/>
          <p:nvPr/>
        </p:nvSpPr>
        <p:spPr>
          <a:xfrm>
            <a:off x="2179511" y="1352331"/>
            <a:ext cx="7832976" cy="1096967"/>
          </a:xfrm>
          <a:prstGeom prst="rect">
            <a:avLst/>
          </a:prstGeom>
          <a:noFill/>
        </p:spPr>
        <p:txBody>
          <a:bodyPr wrap="square" rtlCol="0">
            <a:spAutoFit/>
          </a:bodyPr>
          <a:lstStyle/>
          <a:p>
            <a:pPr algn="ctr"/>
            <a:r>
              <a:rPr lang="es-CO" sz="3264" b="1" dirty="0"/>
              <a:t>10. Vereda La Unión (Bello) – Vereda Ovejas (San Pedro) </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739" y="2413999"/>
            <a:ext cx="6978520" cy="3617778"/>
          </a:xfrm>
          <a:prstGeom prst="rect">
            <a:avLst/>
          </a:prstGeom>
          <a:ln>
            <a:noFill/>
          </a:ln>
          <a:effectLst>
            <a:softEdge rad="112500"/>
          </a:effectLst>
        </p:spPr>
      </p:pic>
      <p:cxnSp>
        <p:nvCxnSpPr>
          <p:cNvPr id="5" name="Conector recto 4">
            <a:extLst>
              <a:ext uri="{FF2B5EF4-FFF2-40B4-BE49-F238E27FC236}">
                <a16:creationId xmlns:a16="http://schemas.microsoft.com/office/drawing/2014/main" id="{5F35AD6E-C94A-4D1A-A9D7-9D352D5DC845}"/>
              </a:ext>
            </a:extLst>
          </p:cNvPr>
          <p:cNvCxnSpPr/>
          <p:nvPr/>
        </p:nvCxnSpPr>
        <p:spPr>
          <a:xfrm>
            <a:off x="2917481" y="6262028"/>
            <a:ext cx="1036474" cy="0"/>
          </a:xfrm>
          <a:prstGeom prst="line">
            <a:avLst/>
          </a:prstGeom>
          <a:ln w="76200">
            <a:solidFill>
              <a:srgbClr val="F10603"/>
            </a:solidFill>
          </a:ln>
        </p:spPr>
        <p:style>
          <a:lnRef idx="1">
            <a:schemeClr val="accent2"/>
          </a:lnRef>
          <a:fillRef idx="0">
            <a:schemeClr val="accent2"/>
          </a:fillRef>
          <a:effectRef idx="0">
            <a:schemeClr val="accent2"/>
          </a:effectRef>
          <a:fontRef idx="minor">
            <a:schemeClr val="tx1"/>
          </a:fontRef>
        </p:style>
      </p:cxnSp>
      <p:sp>
        <p:nvSpPr>
          <p:cNvPr id="6" name="CuadroTexto 5">
            <a:extLst>
              <a:ext uri="{FF2B5EF4-FFF2-40B4-BE49-F238E27FC236}">
                <a16:creationId xmlns:a16="http://schemas.microsoft.com/office/drawing/2014/main" id="{F828BF03-94EB-4008-A88F-CA88A2E6BBEC}"/>
              </a:ext>
            </a:extLst>
          </p:cNvPr>
          <p:cNvSpPr txBox="1"/>
          <p:nvPr/>
        </p:nvSpPr>
        <p:spPr>
          <a:xfrm>
            <a:off x="3953955" y="6108528"/>
            <a:ext cx="3295830" cy="315599"/>
          </a:xfrm>
          <a:prstGeom prst="rect">
            <a:avLst/>
          </a:prstGeom>
          <a:noFill/>
        </p:spPr>
        <p:txBody>
          <a:bodyPr wrap="square" rtlCol="0">
            <a:spAutoFit/>
          </a:bodyPr>
          <a:lstStyle/>
          <a:p>
            <a:r>
              <a:rPr lang="es-CO" sz="1451" dirty="0">
                <a:latin typeface="Arial Black" panose="020B0A04020102020204" pitchFamily="34" charset="0"/>
              </a:rPr>
              <a:t>Trayecto de </a:t>
            </a:r>
            <a:r>
              <a:rPr lang="es-CO" sz="1451" b="1" dirty="0">
                <a:latin typeface="Arial Black" panose="020B0A04020102020204" pitchFamily="34" charset="0"/>
              </a:rPr>
              <a:t>pavimentación</a:t>
            </a:r>
          </a:p>
        </p:txBody>
      </p:sp>
      <p:sp>
        <p:nvSpPr>
          <p:cNvPr id="7"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8"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38373607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r="28200"/>
          <a:stretch/>
        </p:blipFill>
        <p:spPr>
          <a:xfrm>
            <a:off x="1673713" y="2227825"/>
            <a:ext cx="5206927" cy="3524010"/>
          </a:xfrm>
          <a:prstGeom prst="rect">
            <a:avLst/>
          </a:prstGeom>
          <a:ln>
            <a:noFill/>
          </a:ln>
          <a:effectLst>
            <a:softEdge rad="112500"/>
          </a:effectLst>
        </p:spPr>
      </p:pic>
      <p:sp>
        <p:nvSpPr>
          <p:cNvPr id="5" name="CuadroTexto 4">
            <a:extLst>
              <a:ext uri="{FF2B5EF4-FFF2-40B4-BE49-F238E27FC236}">
                <a16:creationId xmlns:a16="http://schemas.microsoft.com/office/drawing/2014/main" id="{2F07C968-C477-4C50-8B72-C828A2D2FF27}"/>
              </a:ext>
            </a:extLst>
          </p:cNvPr>
          <p:cNvSpPr txBox="1"/>
          <p:nvPr/>
        </p:nvSpPr>
        <p:spPr>
          <a:xfrm>
            <a:off x="7132473" y="2392527"/>
            <a:ext cx="3385814" cy="3691973"/>
          </a:xfrm>
          <a:prstGeom prst="rect">
            <a:avLst/>
          </a:prstGeom>
          <a:noFill/>
        </p:spPr>
        <p:txBody>
          <a:bodyPr wrap="square" rtlCol="0">
            <a:spAutoFit/>
          </a:bodyPr>
          <a:lstStyle/>
          <a:p>
            <a:pPr algn="ctr"/>
            <a:r>
              <a:rPr lang="es-CO" sz="2176" b="1" dirty="0">
                <a:latin typeface="Arial" panose="020B0604020202020204" pitchFamily="34" charset="0"/>
                <a:cs typeface="Arial" panose="020B0604020202020204" pitchFamily="34" charset="0"/>
              </a:rPr>
              <a:t>Actividades a desarrollar:</a:t>
            </a:r>
          </a:p>
          <a:p>
            <a:endParaRPr lang="es-CO" sz="2176" dirty="0">
              <a:latin typeface="Arial" panose="020B0604020202020204" pitchFamily="34" charset="0"/>
              <a:cs typeface="Arial" panose="020B0604020202020204" pitchFamily="34" charset="0"/>
            </a:endParaRPr>
          </a:p>
          <a:p>
            <a:pPr marL="259118" indent="-259118" algn="just">
              <a:buFont typeface="Arial" panose="020B0604020202020204" pitchFamily="34" charset="0"/>
              <a:buChar char="•"/>
            </a:pPr>
            <a:r>
              <a:rPr lang="es-CO" sz="2176" dirty="0">
                <a:latin typeface="Arial" panose="020B0604020202020204" pitchFamily="34" charset="0"/>
                <a:cs typeface="Arial" panose="020B0604020202020204" pitchFamily="34" charset="0"/>
              </a:rPr>
              <a:t>Suministro y transporte de mezcla asfáltica MDC-19 Y de emulsión asfáltica tipo CRL-1.</a:t>
            </a:r>
            <a:endParaRPr lang="es-ES" sz="2176" b="1" dirty="0">
              <a:latin typeface="Arial" panose="020B0604020202020204" pitchFamily="34" charset="0"/>
              <a:cs typeface="Arial" panose="020B0604020202020204" pitchFamily="34" charset="0"/>
            </a:endParaRPr>
          </a:p>
          <a:p>
            <a:endParaRPr lang="es-CO" sz="1632" b="1" dirty="0">
              <a:latin typeface="Arial" panose="020B0604020202020204" pitchFamily="34" charset="0"/>
              <a:cs typeface="Arial" panose="020B0604020202020204" pitchFamily="34" charset="0"/>
            </a:endParaRPr>
          </a:p>
          <a:p>
            <a:endParaRPr lang="es-CO" sz="1632" b="1" dirty="0">
              <a:latin typeface="Arial" panose="020B0604020202020204" pitchFamily="34" charset="0"/>
              <a:cs typeface="Arial" panose="020B0604020202020204" pitchFamily="34" charset="0"/>
            </a:endParaRPr>
          </a:p>
          <a:p>
            <a:endParaRPr lang="es-CO" sz="1632" dirty="0"/>
          </a:p>
          <a:p>
            <a:endParaRPr lang="es-CO" sz="1632" dirty="0"/>
          </a:p>
          <a:p>
            <a:endParaRPr lang="es-CO" sz="1632" dirty="0"/>
          </a:p>
        </p:txBody>
      </p:sp>
      <p:sp>
        <p:nvSpPr>
          <p:cNvPr id="4"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
        <p:nvSpPr>
          <p:cNvPr id="6"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dirty="0">
              <a:latin typeface="Times New Roman"/>
              <a:cs typeface="Times New Roman"/>
            </a:endParaRPr>
          </a:p>
        </p:txBody>
      </p:sp>
    </p:spTree>
    <p:extLst>
      <p:ext uri="{BB962C8B-B14F-4D97-AF65-F5344CB8AC3E}">
        <p14:creationId xmlns:p14="http://schemas.microsoft.com/office/powerpoint/2010/main" val="34024517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807249547"/>
              </p:ext>
            </p:extLst>
          </p:nvPr>
        </p:nvGraphicFramePr>
        <p:xfrm>
          <a:off x="1500968" y="998392"/>
          <a:ext cx="9190063" cy="5345540"/>
        </p:xfrm>
        <a:graphic>
          <a:graphicData uri="http://schemas.openxmlformats.org/drawingml/2006/table">
            <a:tbl>
              <a:tblPr firstRow="1" bandRow="1">
                <a:tableStyleId>{6E25E649-3F16-4E02-A733-19D2CDBF48F0}</a:tableStyleId>
              </a:tblPr>
              <a:tblGrid>
                <a:gridCol w="1463094">
                  <a:extLst>
                    <a:ext uri="{9D8B030D-6E8A-4147-A177-3AD203B41FA5}">
                      <a16:colId xmlns:a16="http://schemas.microsoft.com/office/drawing/2014/main" val="20000"/>
                    </a:ext>
                  </a:extLst>
                </a:gridCol>
                <a:gridCol w="1463094">
                  <a:extLst>
                    <a:ext uri="{9D8B030D-6E8A-4147-A177-3AD203B41FA5}">
                      <a16:colId xmlns:a16="http://schemas.microsoft.com/office/drawing/2014/main" val="20001"/>
                    </a:ext>
                  </a:extLst>
                </a:gridCol>
                <a:gridCol w="1463094">
                  <a:extLst>
                    <a:ext uri="{9D8B030D-6E8A-4147-A177-3AD203B41FA5}">
                      <a16:colId xmlns:a16="http://schemas.microsoft.com/office/drawing/2014/main" val="20002"/>
                    </a:ext>
                  </a:extLst>
                </a:gridCol>
                <a:gridCol w="1463094">
                  <a:extLst>
                    <a:ext uri="{9D8B030D-6E8A-4147-A177-3AD203B41FA5}">
                      <a16:colId xmlns:a16="http://schemas.microsoft.com/office/drawing/2014/main" val="20003"/>
                    </a:ext>
                  </a:extLst>
                </a:gridCol>
                <a:gridCol w="1682560">
                  <a:extLst>
                    <a:ext uri="{9D8B030D-6E8A-4147-A177-3AD203B41FA5}">
                      <a16:colId xmlns:a16="http://schemas.microsoft.com/office/drawing/2014/main" val="20004"/>
                    </a:ext>
                  </a:extLst>
                </a:gridCol>
                <a:gridCol w="1655127">
                  <a:extLst>
                    <a:ext uri="{9D8B030D-6E8A-4147-A177-3AD203B41FA5}">
                      <a16:colId xmlns:a16="http://schemas.microsoft.com/office/drawing/2014/main" val="20005"/>
                    </a:ext>
                  </a:extLst>
                </a:gridCol>
              </a:tblGrid>
              <a:tr h="430531">
                <a:tc>
                  <a:txBody>
                    <a:bodyPr/>
                    <a:lstStyle/>
                    <a:p>
                      <a:pPr algn="ctr"/>
                      <a:r>
                        <a:rPr lang="es-ES" sz="1300" dirty="0"/>
                        <a:t>VEREDA</a:t>
                      </a:r>
                      <a:endParaRPr lang="es-CO" sz="1300" dirty="0"/>
                    </a:p>
                  </a:txBody>
                  <a:tcPr marL="82918" marR="82918" marT="41459" marB="41459"/>
                </a:tc>
                <a:tc>
                  <a:txBody>
                    <a:bodyPr/>
                    <a:lstStyle/>
                    <a:p>
                      <a:pPr algn="ctr"/>
                      <a:r>
                        <a:rPr lang="es-ES" sz="1300" dirty="0"/>
                        <a:t>SECTOR</a:t>
                      </a:r>
                      <a:endParaRPr lang="es-CO" sz="1300" dirty="0"/>
                    </a:p>
                  </a:txBody>
                  <a:tcPr marL="82918" marR="82918" marT="41459" marB="41459"/>
                </a:tc>
                <a:tc>
                  <a:txBody>
                    <a:bodyPr/>
                    <a:lstStyle/>
                    <a:p>
                      <a:pPr algn="ctr"/>
                      <a:r>
                        <a:rPr lang="es-ES" sz="1300" dirty="0"/>
                        <a:t>UNIDAD</a:t>
                      </a:r>
                      <a:endParaRPr lang="es-CO" sz="1300" dirty="0"/>
                    </a:p>
                  </a:txBody>
                  <a:tcPr marL="82918" marR="82918" marT="41459" marB="41459"/>
                </a:tc>
                <a:tc>
                  <a:txBody>
                    <a:bodyPr/>
                    <a:lstStyle/>
                    <a:p>
                      <a:pPr algn="ctr"/>
                      <a:r>
                        <a:rPr lang="es-ES" sz="1300" dirty="0"/>
                        <a:t>FRESADO</a:t>
                      </a:r>
                      <a:endParaRPr lang="es-CO" sz="1300" dirty="0"/>
                    </a:p>
                  </a:txBody>
                  <a:tcPr marL="82918" marR="82918" marT="41459" marB="41459"/>
                </a:tc>
                <a:tc>
                  <a:txBody>
                    <a:bodyPr/>
                    <a:lstStyle/>
                    <a:p>
                      <a:pPr algn="ctr"/>
                      <a:r>
                        <a:rPr lang="es-ES" sz="1100" dirty="0"/>
                        <a:t>MANTENIMIENTO</a:t>
                      </a:r>
                      <a:r>
                        <a:rPr lang="es-ES" sz="1100" baseline="0" dirty="0"/>
                        <a:t> CON MAQUINARIA</a:t>
                      </a:r>
                      <a:endParaRPr lang="es-CO" sz="1100" dirty="0"/>
                    </a:p>
                  </a:txBody>
                  <a:tcPr marL="82918" marR="82918" marT="41459" marB="41459"/>
                </a:tc>
                <a:tc>
                  <a:txBody>
                    <a:bodyPr/>
                    <a:lstStyle/>
                    <a:p>
                      <a:pPr algn="ctr"/>
                      <a:r>
                        <a:rPr lang="es-CO" sz="1100" dirty="0"/>
                        <a:t>MANTENIMIENTO</a:t>
                      </a:r>
                      <a:r>
                        <a:rPr lang="es-CO" sz="1100" baseline="0" dirty="0"/>
                        <a:t> CON MEZCLA ASFÁLTICA</a:t>
                      </a:r>
                      <a:endParaRPr lang="es-CO" sz="1100" dirty="0"/>
                    </a:p>
                  </a:txBody>
                  <a:tcPr marL="82918" marR="82918" marT="41459" marB="41459"/>
                </a:tc>
                <a:extLst>
                  <a:ext uri="{0D108BD9-81ED-4DB2-BD59-A6C34878D82A}">
                    <a16:rowId xmlns:a16="http://schemas.microsoft.com/office/drawing/2014/main" val="10000"/>
                  </a:ext>
                </a:extLst>
              </a:tr>
              <a:tr h="331672">
                <a:tc>
                  <a:txBody>
                    <a:bodyPr/>
                    <a:lstStyle/>
                    <a:p>
                      <a:pPr algn="ctr"/>
                      <a:r>
                        <a:rPr lang="es-ES" sz="1600" b="1" dirty="0"/>
                        <a:t>La</a:t>
                      </a:r>
                      <a:r>
                        <a:rPr lang="es-ES" sz="1600" b="1" baseline="0" dirty="0"/>
                        <a:t> China</a:t>
                      </a:r>
                      <a:endParaRPr lang="es-CO" sz="1600" b="1" dirty="0"/>
                    </a:p>
                  </a:txBody>
                  <a:tcPr marL="82918" marR="82918" marT="41459" marB="41459"/>
                </a:tc>
                <a:tc>
                  <a:txBody>
                    <a:bodyPr/>
                    <a:lstStyle/>
                    <a:p>
                      <a:pPr algn="ctr"/>
                      <a:r>
                        <a:rPr lang="es-ES" sz="1600" dirty="0" err="1"/>
                        <a:t>Toby</a:t>
                      </a:r>
                      <a:endParaRPr lang="es-CO" sz="1600" dirty="0"/>
                    </a:p>
                  </a:txBody>
                  <a:tcPr marL="82918" marR="82918" marT="41459" marB="41459"/>
                </a:tc>
                <a:tc>
                  <a:txBody>
                    <a:bodyPr/>
                    <a:lstStyle/>
                    <a:p>
                      <a:pPr algn="ctr"/>
                      <a:r>
                        <a:rPr lang="es-ES" sz="1600" dirty="0"/>
                        <a:t>MTS</a:t>
                      </a:r>
                      <a:endParaRPr lang="es-CO" sz="1600" dirty="0"/>
                    </a:p>
                  </a:txBody>
                  <a:tcPr marL="82918" marR="82918" marT="41459" marB="41459"/>
                </a:tc>
                <a:tc>
                  <a:txBody>
                    <a:bodyPr/>
                    <a:lstStyle/>
                    <a:p>
                      <a:pPr algn="ctr"/>
                      <a:r>
                        <a:rPr lang="es-ES" sz="1600" dirty="0"/>
                        <a:t>0</a:t>
                      </a:r>
                      <a:endParaRPr lang="es-CO" sz="1600" dirty="0"/>
                    </a:p>
                  </a:txBody>
                  <a:tcPr marL="82918" marR="82918" marT="41459" marB="41459"/>
                </a:tc>
                <a:tc>
                  <a:txBody>
                    <a:bodyPr/>
                    <a:lstStyle/>
                    <a:p>
                      <a:pPr algn="ctr"/>
                      <a:r>
                        <a:rPr lang="es-ES" sz="1600" dirty="0"/>
                        <a:t>2.000</a:t>
                      </a:r>
                      <a:endParaRPr lang="es-CO" sz="1600" dirty="0"/>
                    </a:p>
                  </a:txBody>
                  <a:tcPr marL="82918" marR="82918" marT="41459" marB="41459"/>
                </a:tc>
                <a:tc>
                  <a:txBody>
                    <a:bodyPr/>
                    <a:lstStyle/>
                    <a:p>
                      <a:pPr algn="ctr"/>
                      <a:endParaRPr lang="es-CO" sz="1600" dirty="0"/>
                    </a:p>
                  </a:txBody>
                  <a:tcPr marL="82918" marR="82918" marT="41459" marB="41459"/>
                </a:tc>
                <a:extLst>
                  <a:ext uri="{0D108BD9-81ED-4DB2-BD59-A6C34878D82A}">
                    <a16:rowId xmlns:a16="http://schemas.microsoft.com/office/drawing/2014/main" val="10001"/>
                  </a:ext>
                </a:extLst>
              </a:tr>
              <a:tr h="331672">
                <a:tc>
                  <a:txBody>
                    <a:bodyPr/>
                    <a:lstStyle/>
                    <a:p>
                      <a:pPr algn="ctr"/>
                      <a:r>
                        <a:rPr lang="es-ES" sz="1600" b="1" dirty="0"/>
                        <a:t>Charco</a:t>
                      </a:r>
                      <a:r>
                        <a:rPr lang="es-ES" sz="1600" b="1" baseline="0" dirty="0"/>
                        <a:t> Verde</a:t>
                      </a:r>
                      <a:endParaRPr lang="es-CO" sz="1600" b="1" dirty="0"/>
                    </a:p>
                  </a:txBody>
                  <a:tcPr marL="82918" marR="82918" marT="41459" marB="41459"/>
                </a:tc>
                <a:tc>
                  <a:txBody>
                    <a:bodyPr/>
                    <a:lstStyle/>
                    <a:p>
                      <a:pPr algn="ctr"/>
                      <a:r>
                        <a:rPr lang="es-ES" sz="1600" dirty="0"/>
                        <a:t>Sabaneta</a:t>
                      </a:r>
                      <a:endParaRPr lang="es-CO" sz="1600" dirty="0"/>
                    </a:p>
                  </a:txBody>
                  <a:tcPr marL="82918" marR="82918" marT="41459" marB="41459"/>
                </a:tc>
                <a:tc>
                  <a:txBody>
                    <a:bodyPr/>
                    <a:lstStyle/>
                    <a:p>
                      <a:pPr algn="ctr"/>
                      <a:r>
                        <a:rPr lang="es-ES" sz="1600" dirty="0"/>
                        <a:t>MTS</a:t>
                      </a:r>
                      <a:endParaRPr lang="es-CO" sz="1600" dirty="0"/>
                    </a:p>
                  </a:txBody>
                  <a:tcPr marL="82918" marR="82918" marT="41459" marB="41459"/>
                </a:tc>
                <a:tc>
                  <a:txBody>
                    <a:bodyPr/>
                    <a:lstStyle/>
                    <a:p>
                      <a:pPr algn="ctr"/>
                      <a:r>
                        <a:rPr lang="es-ES" sz="1600" dirty="0"/>
                        <a:t>500</a:t>
                      </a:r>
                      <a:endParaRPr lang="es-CO" sz="1600" dirty="0"/>
                    </a:p>
                  </a:txBody>
                  <a:tcPr marL="82918" marR="82918" marT="41459" marB="41459"/>
                </a:tc>
                <a:tc>
                  <a:txBody>
                    <a:bodyPr/>
                    <a:lstStyle/>
                    <a:p>
                      <a:pPr algn="ctr"/>
                      <a:r>
                        <a:rPr lang="es-ES" sz="1600" dirty="0"/>
                        <a:t>2.300</a:t>
                      </a:r>
                      <a:endParaRPr lang="es-CO" sz="1600" dirty="0"/>
                    </a:p>
                  </a:txBody>
                  <a:tcPr marL="82918" marR="82918" marT="41459" marB="41459"/>
                </a:tc>
                <a:tc>
                  <a:txBody>
                    <a:bodyPr/>
                    <a:lstStyle/>
                    <a:p>
                      <a:pPr algn="ctr"/>
                      <a:endParaRPr lang="es-CO" sz="1600" dirty="0"/>
                    </a:p>
                  </a:txBody>
                  <a:tcPr marL="82918" marR="82918" marT="41459" marB="41459"/>
                </a:tc>
                <a:extLst>
                  <a:ext uri="{0D108BD9-81ED-4DB2-BD59-A6C34878D82A}">
                    <a16:rowId xmlns:a16="http://schemas.microsoft.com/office/drawing/2014/main" val="10002"/>
                  </a:ext>
                </a:extLst>
              </a:tr>
              <a:tr h="580425">
                <a:tc>
                  <a:txBody>
                    <a:bodyPr/>
                    <a:lstStyle/>
                    <a:p>
                      <a:pPr algn="ctr"/>
                      <a:endParaRPr lang="es-CO" sz="1600" dirty="0"/>
                    </a:p>
                  </a:txBody>
                  <a:tcPr marL="82918" marR="82918" marT="41459" marB="41459"/>
                </a:tc>
                <a:tc>
                  <a:txBody>
                    <a:bodyPr/>
                    <a:lstStyle/>
                    <a:p>
                      <a:pPr algn="ctr"/>
                      <a:r>
                        <a:rPr lang="es-ES" sz="1600" dirty="0"/>
                        <a:t>Gallinazo-Bomberos</a:t>
                      </a:r>
                      <a:endParaRPr lang="es-CO" sz="1600" dirty="0"/>
                    </a:p>
                  </a:txBody>
                  <a:tcPr marL="82918" marR="82918" marT="41459" marB="41459"/>
                </a:tc>
                <a:tc>
                  <a:txBody>
                    <a:bodyPr/>
                    <a:lstStyle/>
                    <a:p>
                      <a:pPr algn="ctr"/>
                      <a:r>
                        <a:rPr lang="es-ES" sz="1600" dirty="0"/>
                        <a:t>MTS</a:t>
                      </a:r>
                      <a:endParaRPr lang="es-CO" sz="1600" dirty="0"/>
                    </a:p>
                  </a:txBody>
                  <a:tcPr marL="82918" marR="82918" marT="41459" marB="41459"/>
                </a:tc>
                <a:tc>
                  <a:txBody>
                    <a:bodyPr/>
                    <a:lstStyle/>
                    <a:p>
                      <a:pPr algn="ctr"/>
                      <a:r>
                        <a:rPr lang="es-ES" sz="1600" dirty="0"/>
                        <a:t>500</a:t>
                      </a:r>
                      <a:endParaRPr lang="es-CO" sz="1600" dirty="0"/>
                    </a:p>
                  </a:txBody>
                  <a:tcPr marL="82918" marR="82918" marT="41459" marB="41459"/>
                </a:tc>
                <a:tc>
                  <a:txBody>
                    <a:bodyPr/>
                    <a:lstStyle/>
                    <a:p>
                      <a:pPr algn="ctr"/>
                      <a:r>
                        <a:rPr lang="es-ES" sz="1600" dirty="0"/>
                        <a:t>500</a:t>
                      </a:r>
                      <a:endParaRPr lang="es-CO" sz="1600" dirty="0"/>
                    </a:p>
                  </a:txBody>
                  <a:tcPr marL="82918" marR="82918" marT="41459" marB="41459"/>
                </a:tc>
                <a:tc>
                  <a:txBody>
                    <a:bodyPr/>
                    <a:lstStyle/>
                    <a:p>
                      <a:pPr algn="ctr"/>
                      <a:endParaRPr lang="es-CO" sz="1600" dirty="0"/>
                    </a:p>
                  </a:txBody>
                  <a:tcPr marL="82918" marR="82918" marT="41459" marB="41459"/>
                </a:tc>
                <a:extLst>
                  <a:ext uri="{0D108BD9-81ED-4DB2-BD59-A6C34878D82A}">
                    <a16:rowId xmlns:a16="http://schemas.microsoft.com/office/drawing/2014/main" val="10003"/>
                  </a:ext>
                </a:extLst>
              </a:tr>
              <a:tr h="331672">
                <a:tc>
                  <a:txBody>
                    <a:bodyPr/>
                    <a:lstStyle/>
                    <a:p>
                      <a:pPr algn="ctr"/>
                      <a:endParaRPr lang="es-CO" sz="1600"/>
                    </a:p>
                  </a:txBody>
                  <a:tcPr marL="82918" marR="82918" marT="41459" marB="41459"/>
                </a:tc>
                <a:tc>
                  <a:txBody>
                    <a:bodyPr/>
                    <a:lstStyle/>
                    <a:p>
                      <a:pPr algn="ctr"/>
                      <a:r>
                        <a:rPr lang="es-ES" sz="1600" dirty="0"/>
                        <a:t>El salado </a:t>
                      </a:r>
                      <a:endParaRPr lang="es-CO" sz="1600" dirty="0"/>
                    </a:p>
                  </a:txBody>
                  <a:tcPr marL="82918" marR="82918" marT="41459" marB="41459"/>
                </a:tc>
                <a:tc>
                  <a:txBody>
                    <a:bodyPr/>
                    <a:lstStyle/>
                    <a:p>
                      <a:pPr algn="ctr"/>
                      <a:r>
                        <a:rPr lang="es-ES" sz="1600" dirty="0"/>
                        <a:t>MTS</a:t>
                      </a:r>
                      <a:endParaRPr lang="es-CO" sz="1600" dirty="0"/>
                    </a:p>
                  </a:txBody>
                  <a:tcPr marL="82918" marR="82918" marT="41459" marB="41459"/>
                </a:tc>
                <a:tc>
                  <a:txBody>
                    <a:bodyPr/>
                    <a:lstStyle/>
                    <a:p>
                      <a:pPr algn="ctr"/>
                      <a:r>
                        <a:rPr lang="es-ES" sz="1600" dirty="0"/>
                        <a:t>0</a:t>
                      </a:r>
                      <a:endParaRPr lang="es-CO" sz="1600" dirty="0"/>
                    </a:p>
                  </a:txBody>
                  <a:tcPr marL="82918" marR="82918" marT="41459" marB="41459"/>
                </a:tc>
                <a:tc>
                  <a:txBody>
                    <a:bodyPr/>
                    <a:lstStyle/>
                    <a:p>
                      <a:pPr algn="ctr"/>
                      <a:r>
                        <a:rPr lang="es-ES" sz="1600" dirty="0"/>
                        <a:t>1.300</a:t>
                      </a:r>
                      <a:endParaRPr lang="es-CO" sz="1600" dirty="0"/>
                    </a:p>
                  </a:txBody>
                  <a:tcPr marL="82918" marR="82918" marT="41459" marB="41459"/>
                </a:tc>
                <a:tc>
                  <a:txBody>
                    <a:bodyPr/>
                    <a:lstStyle/>
                    <a:p>
                      <a:pPr algn="ctr"/>
                      <a:endParaRPr lang="es-CO" sz="1600" dirty="0"/>
                    </a:p>
                  </a:txBody>
                  <a:tcPr marL="82918" marR="82918" marT="41459" marB="41459"/>
                </a:tc>
                <a:extLst>
                  <a:ext uri="{0D108BD9-81ED-4DB2-BD59-A6C34878D82A}">
                    <a16:rowId xmlns:a16="http://schemas.microsoft.com/office/drawing/2014/main" val="10004"/>
                  </a:ext>
                </a:extLst>
              </a:tr>
              <a:tr h="331672">
                <a:tc>
                  <a:txBody>
                    <a:bodyPr/>
                    <a:lstStyle/>
                    <a:p>
                      <a:pPr algn="ctr"/>
                      <a:r>
                        <a:rPr lang="es-ES" sz="1600" b="1" dirty="0"/>
                        <a:t>Sabanalarga</a:t>
                      </a:r>
                      <a:endParaRPr lang="es-CO" sz="1600" b="1" dirty="0"/>
                    </a:p>
                  </a:txBody>
                  <a:tcPr marL="82918" marR="82918" marT="41459" marB="41459"/>
                </a:tc>
                <a:tc>
                  <a:txBody>
                    <a:bodyPr/>
                    <a:lstStyle/>
                    <a:p>
                      <a:pPr algn="ctr"/>
                      <a:r>
                        <a:rPr lang="es-ES" sz="1600" dirty="0"/>
                        <a:t>Los</a:t>
                      </a:r>
                      <a:r>
                        <a:rPr lang="es-ES" sz="1600" baseline="0" dirty="0"/>
                        <a:t> Rieles </a:t>
                      </a:r>
                      <a:endParaRPr lang="es-CO" sz="1600" dirty="0"/>
                    </a:p>
                  </a:txBody>
                  <a:tcPr marL="82918" marR="82918" marT="41459" marB="41459"/>
                </a:tc>
                <a:tc>
                  <a:txBody>
                    <a:bodyPr/>
                    <a:lstStyle/>
                    <a:p>
                      <a:pPr algn="ctr"/>
                      <a:r>
                        <a:rPr lang="es-ES" sz="1600" dirty="0"/>
                        <a:t>MTS</a:t>
                      </a:r>
                      <a:endParaRPr lang="es-CO" sz="1600" dirty="0"/>
                    </a:p>
                  </a:txBody>
                  <a:tcPr marL="82918" marR="82918" marT="41459" marB="41459"/>
                </a:tc>
                <a:tc>
                  <a:txBody>
                    <a:bodyPr/>
                    <a:lstStyle/>
                    <a:p>
                      <a:pPr algn="ctr"/>
                      <a:r>
                        <a:rPr lang="es-ES" sz="1600" dirty="0"/>
                        <a:t>350</a:t>
                      </a:r>
                      <a:endParaRPr lang="es-CO" sz="1600" dirty="0"/>
                    </a:p>
                  </a:txBody>
                  <a:tcPr marL="82918" marR="82918" marT="41459" marB="41459"/>
                </a:tc>
                <a:tc>
                  <a:txBody>
                    <a:bodyPr/>
                    <a:lstStyle/>
                    <a:p>
                      <a:pPr algn="ctr"/>
                      <a:r>
                        <a:rPr lang="es-ES" sz="1600" dirty="0"/>
                        <a:t>500</a:t>
                      </a:r>
                      <a:endParaRPr lang="es-CO" sz="1600" dirty="0"/>
                    </a:p>
                  </a:txBody>
                  <a:tcPr marL="82918" marR="82918" marT="41459" marB="41459"/>
                </a:tc>
                <a:tc>
                  <a:txBody>
                    <a:bodyPr/>
                    <a:lstStyle/>
                    <a:p>
                      <a:pPr algn="ctr"/>
                      <a:endParaRPr lang="es-CO" sz="1600" dirty="0"/>
                    </a:p>
                  </a:txBody>
                  <a:tcPr marL="82918" marR="82918" marT="41459" marB="41459"/>
                </a:tc>
                <a:extLst>
                  <a:ext uri="{0D108BD9-81ED-4DB2-BD59-A6C34878D82A}">
                    <a16:rowId xmlns:a16="http://schemas.microsoft.com/office/drawing/2014/main" val="10005"/>
                  </a:ext>
                </a:extLst>
              </a:tr>
              <a:tr h="331672">
                <a:tc>
                  <a:txBody>
                    <a:bodyPr/>
                    <a:lstStyle/>
                    <a:p>
                      <a:pPr algn="ctr"/>
                      <a:endParaRPr lang="es-CO" sz="1600"/>
                    </a:p>
                  </a:txBody>
                  <a:tcPr marL="82918" marR="82918" marT="41459" marB="41459"/>
                </a:tc>
                <a:tc>
                  <a:txBody>
                    <a:bodyPr/>
                    <a:lstStyle/>
                    <a:p>
                      <a:pPr algn="ctr"/>
                      <a:r>
                        <a:rPr lang="es-ES" sz="1600" dirty="0"/>
                        <a:t>Sector</a:t>
                      </a:r>
                      <a:r>
                        <a:rPr lang="es-ES" sz="1600" baseline="0" dirty="0"/>
                        <a:t> Central </a:t>
                      </a:r>
                      <a:endParaRPr lang="es-CO" sz="1600" dirty="0"/>
                    </a:p>
                  </a:txBody>
                  <a:tcPr marL="82918" marR="82918" marT="41459" marB="41459"/>
                </a:tc>
                <a:tc>
                  <a:txBody>
                    <a:bodyPr/>
                    <a:lstStyle/>
                    <a:p>
                      <a:pPr algn="ctr"/>
                      <a:r>
                        <a:rPr lang="es-ES" sz="1600" dirty="0"/>
                        <a:t>MTS</a:t>
                      </a:r>
                      <a:endParaRPr lang="es-CO" sz="1600" dirty="0"/>
                    </a:p>
                  </a:txBody>
                  <a:tcPr marL="82918" marR="82918" marT="41459" marB="41459"/>
                </a:tc>
                <a:tc>
                  <a:txBody>
                    <a:bodyPr/>
                    <a:lstStyle/>
                    <a:p>
                      <a:pPr algn="ctr"/>
                      <a:r>
                        <a:rPr lang="es-ES" sz="1600" dirty="0"/>
                        <a:t>800</a:t>
                      </a:r>
                      <a:endParaRPr lang="es-CO" sz="1600" dirty="0"/>
                    </a:p>
                  </a:txBody>
                  <a:tcPr marL="82918" marR="82918" marT="41459" marB="41459"/>
                </a:tc>
                <a:tc>
                  <a:txBody>
                    <a:bodyPr/>
                    <a:lstStyle/>
                    <a:p>
                      <a:pPr algn="ctr"/>
                      <a:r>
                        <a:rPr lang="es-ES" sz="1600" dirty="0"/>
                        <a:t>4.500</a:t>
                      </a:r>
                      <a:endParaRPr lang="es-CO" sz="1600" dirty="0"/>
                    </a:p>
                  </a:txBody>
                  <a:tcPr marL="82918" marR="82918" marT="41459" marB="41459"/>
                </a:tc>
                <a:tc>
                  <a:txBody>
                    <a:bodyPr/>
                    <a:lstStyle/>
                    <a:p>
                      <a:pPr algn="ctr"/>
                      <a:endParaRPr lang="es-CO" sz="1600" dirty="0"/>
                    </a:p>
                  </a:txBody>
                  <a:tcPr marL="82918" marR="82918" marT="41459" marB="41459"/>
                </a:tc>
                <a:extLst>
                  <a:ext uri="{0D108BD9-81ED-4DB2-BD59-A6C34878D82A}">
                    <a16:rowId xmlns:a16="http://schemas.microsoft.com/office/drawing/2014/main" val="10006"/>
                  </a:ext>
                </a:extLst>
              </a:tr>
              <a:tr h="580425">
                <a:tc>
                  <a:txBody>
                    <a:bodyPr/>
                    <a:lstStyle/>
                    <a:p>
                      <a:pPr algn="ctr"/>
                      <a:endParaRPr lang="es-CO" sz="1600" dirty="0"/>
                    </a:p>
                  </a:txBody>
                  <a:tcPr marL="82918" marR="82918" marT="41459" marB="41459"/>
                </a:tc>
                <a:tc>
                  <a:txBody>
                    <a:bodyPr/>
                    <a:lstStyle/>
                    <a:p>
                      <a:pPr algn="ctr"/>
                      <a:r>
                        <a:rPr lang="es-ES" sz="1600" dirty="0"/>
                        <a:t>Truchera las Huertas</a:t>
                      </a:r>
                      <a:endParaRPr lang="es-CO" sz="1600" dirty="0"/>
                    </a:p>
                  </a:txBody>
                  <a:tcPr marL="82918" marR="82918" marT="41459" marB="41459"/>
                </a:tc>
                <a:tc>
                  <a:txBody>
                    <a:bodyPr/>
                    <a:lstStyle/>
                    <a:p>
                      <a:pPr algn="ctr"/>
                      <a:r>
                        <a:rPr lang="es-ES" sz="1600" dirty="0"/>
                        <a:t>MTS</a:t>
                      </a:r>
                      <a:endParaRPr lang="es-CO" sz="1600" dirty="0"/>
                    </a:p>
                  </a:txBody>
                  <a:tcPr marL="82918" marR="82918" marT="41459" marB="41459"/>
                </a:tc>
                <a:tc>
                  <a:txBody>
                    <a:bodyPr/>
                    <a:lstStyle/>
                    <a:p>
                      <a:pPr algn="ctr"/>
                      <a:r>
                        <a:rPr lang="es-ES" sz="1600" dirty="0"/>
                        <a:t>1.100</a:t>
                      </a:r>
                      <a:endParaRPr lang="es-CO" sz="1600" dirty="0"/>
                    </a:p>
                  </a:txBody>
                  <a:tcPr marL="82918" marR="82918" marT="41459" marB="41459"/>
                </a:tc>
                <a:tc>
                  <a:txBody>
                    <a:bodyPr/>
                    <a:lstStyle/>
                    <a:p>
                      <a:pPr algn="ctr"/>
                      <a:r>
                        <a:rPr lang="es-ES" sz="1600" dirty="0"/>
                        <a:t>700</a:t>
                      </a:r>
                      <a:endParaRPr lang="es-CO" sz="1600" dirty="0"/>
                    </a:p>
                  </a:txBody>
                  <a:tcPr marL="82918" marR="82918" marT="41459" marB="41459"/>
                </a:tc>
                <a:tc>
                  <a:txBody>
                    <a:bodyPr/>
                    <a:lstStyle/>
                    <a:p>
                      <a:pPr algn="ctr"/>
                      <a:endParaRPr lang="es-CO" sz="1600" dirty="0"/>
                    </a:p>
                  </a:txBody>
                  <a:tcPr marL="82918" marR="82918" marT="41459" marB="41459"/>
                </a:tc>
                <a:extLst>
                  <a:ext uri="{0D108BD9-81ED-4DB2-BD59-A6C34878D82A}">
                    <a16:rowId xmlns:a16="http://schemas.microsoft.com/office/drawing/2014/main" val="10007"/>
                  </a:ext>
                </a:extLst>
              </a:tr>
              <a:tr h="382162">
                <a:tc>
                  <a:txBody>
                    <a:bodyPr/>
                    <a:lstStyle/>
                    <a:p>
                      <a:pPr algn="ctr"/>
                      <a:r>
                        <a:rPr lang="es-ES" sz="1600" b="1" dirty="0"/>
                        <a:t>La</a:t>
                      </a:r>
                      <a:r>
                        <a:rPr lang="es-ES" sz="1600" b="1" baseline="0" dirty="0"/>
                        <a:t> Unión</a:t>
                      </a:r>
                      <a:endParaRPr lang="es-CO" sz="1600" b="1" dirty="0"/>
                    </a:p>
                  </a:txBody>
                  <a:tcPr marL="82918" marR="82918" marT="41459" marB="41459"/>
                </a:tc>
                <a:tc>
                  <a:txBody>
                    <a:bodyPr/>
                    <a:lstStyle/>
                    <a:p>
                      <a:pPr algn="ctr"/>
                      <a:r>
                        <a:rPr lang="es-ES" sz="1600" dirty="0"/>
                        <a:t>Sector el Rosal </a:t>
                      </a:r>
                      <a:endParaRPr lang="es-CO" sz="1600" dirty="0"/>
                    </a:p>
                  </a:txBody>
                  <a:tcPr marL="82918" marR="82918" marT="41459" marB="41459"/>
                </a:tc>
                <a:tc>
                  <a:txBody>
                    <a:bodyPr/>
                    <a:lstStyle/>
                    <a:p>
                      <a:pPr algn="ctr"/>
                      <a:r>
                        <a:rPr lang="es-ES" sz="1600" dirty="0"/>
                        <a:t>MTS</a:t>
                      </a:r>
                      <a:endParaRPr lang="es-CO" sz="1600" dirty="0"/>
                    </a:p>
                  </a:txBody>
                  <a:tcPr marL="82918" marR="82918" marT="41459" marB="41459"/>
                </a:tc>
                <a:tc>
                  <a:txBody>
                    <a:bodyPr/>
                    <a:lstStyle/>
                    <a:p>
                      <a:pPr algn="ctr"/>
                      <a:r>
                        <a:rPr lang="es-ES" sz="1600" dirty="0"/>
                        <a:t>0</a:t>
                      </a:r>
                      <a:endParaRPr lang="es-CO" sz="1600" dirty="0"/>
                    </a:p>
                  </a:txBody>
                  <a:tcPr marL="82918" marR="82918" marT="41459" marB="41459"/>
                </a:tc>
                <a:tc>
                  <a:txBody>
                    <a:bodyPr/>
                    <a:lstStyle/>
                    <a:p>
                      <a:pPr algn="ctr"/>
                      <a:r>
                        <a:rPr lang="es-ES" sz="1600" dirty="0"/>
                        <a:t>1.800</a:t>
                      </a:r>
                      <a:endParaRPr lang="es-CO" sz="1600" dirty="0"/>
                    </a:p>
                  </a:txBody>
                  <a:tcPr marL="82918" marR="82918" marT="41459" marB="41459"/>
                </a:tc>
                <a:tc>
                  <a:txBody>
                    <a:bodyPr/>
                    <a:lstStyle/>
                    <a:p>
                      <a:pPr algn="ctr"/>
                      <a:endParaRPr lang="es-CO" sz="1600" dirty="0"/>
                    </a:p>
                  </a:txBody>
                  <a:tcPr marL="82918" marR="82918" marT="41459" marB="41459"/>
                </a:tc>
                <a:extLst>
                  <a:ext uri="{0D108BD9-81ED-4DB2-BD59-A6C34878D82A}">
                    <a16:rowId xmlns:a16="http://schemas.microsoft.com/office/drawing/2014/main" val="10008"/>
                  </a:ext>
                </a:extLst>
              </a:tr>
              <a:tr h="580425">
                <a:tc>
                  <a:txBody>
                    <a:bodyPr/>
                    <a:lstStyle/>
                    <a:p>
                      <a:pPr algn="ctr"/>
                      <a:endParaRPr lang="es-CO" sz="1600" b="1" dirty="0"/>
                    </a:p>
                  </a:txBody>
                  <a:tcPr marL="82918" marR="82918" marT="41459" marB="41459"/>
                </a:tc>
                <a:tc>
                  <a:txBody>
                    <a:bodyPr/>
                    <a:lstStyle/>
                    <a:p>
                      <a:pPr algn="ctr"/>
                      <a:r>
                        <a:rPr lang="es-CO" sz="1600" dirty="0"/>
                        <a:t>Vía</a:t>
                      </a:r>
                      <a:r>
                        <a:rPr lang="es-CO" sz="1600" baseline="0" dirty="0"/>
                        <a:t> La Unión – Ovejas </a:t>
                      </a:r>
                      <a:endParaRPr lang="es-CO" sz="1600" dirty="0"/>
                    </a:p>
                  </a:txBody>
                  <a:tcPr marL="82918" marR="82918" marT="41459" marB="41459"/>
                </a:tc>
                <a:tc>
                  <a:txBody>
                    <a:bodyPr/>
                    <a:lstStyle/>
                    <a:p>
                      <a:pPr algn="ctr"/>
                      <a:r>
                        <a:rPr lang="es-CO" sz="1600" dirty="0"/>
                        <a:t>MTS</a:t>
                      </a:r>
                    </a:p>
                  </a:txBody>
                  <a:tcPr marL="82918" marR="82918" marT="41459" marB="41459"/>
                </a:tc>
                <a:tc>
                  <a:txBody>
                    <a:bodyPr/>
                    <a:lstStyle/>
                    <a:p>
                      <a:pPr algn="ctr"/>
                      <a:r>
                        <a:rPr lang="es-CO" sz="1600" dirty="0"/>
                        <a:t>0</a:t>
                      </a:r>
                    </a:p>
                  </a:txBody>
                  <a:tcPr marL="82918" marR="82918" marT="41459" marB="41459"/>
                </a:tc>
                <a:tc>
                  <a:txBody>
                    <a:bodyPr/>
                    <a:lstStyle/>
                    <a:p>
                      <a:pPr algn="ctr"/>
                      <a:r>
                        <a:rPr lang="es-CO" sz="1600" dirty="0"/>
                        <a:t>0</a:t>
                      </a:r>
                    </a:p>
                  </a:txBody>
                  <a:tcPr marL="82918" marR="82918" marT="41459" marB="41459"/>
                </a:tc>
                <a:tc>
                  <a:txBody>
                    <a:bodyPr/>
                    <a:lstStyle/>
                    <a:p>
                      <a:pPr algn="ctr"/>
                      <a:r>
                        <a:rPr lang="es-CO" sz="1600" dirty="0"/>
                        <a:t>1.000</a:t>
                      </a:r>
                    </a:p>
                  </a:txBody>
                  <a:tcPr marL="82918" marR="82918" marT="41459" marB="41459"/>
                </a:tc>
                <a:extLst>
                  <a:ext uri="{0D108BD9-81ED-4DB2-BD59-A6C34878D82A}">
                    <a16:rowId xmlns:a16="http://schemas.microsoft.com/office/drawing/2014/main" val="10009"/>
                  </a:ext>
                </a:extLst>
              </a:tr>
              <a:tr h="331672">
                <a:tc>
                  <a:txBody>
                    <a:bodyPr/>
                    <a:lstStyle/>
                    <a:p>
                      <a:pPr algn="ctr"/>
                      <a:r>
                        <a:rPr lang="es-ES" sz="1600" b="1" dirty="0"/>
                        <a:t>El Tambo</a:t>
                      </a:r>
                      <a:endParaRPr lang="es-CO" sz="1600" b="1" dirty="0"/>
                    </a:p>
                  </a:txBody>
                  <a:tcPr marL="82918" marR="82918" marT="41459" marB="41459"/>
                </a:tc>
                <a:tc>
                  <a:txBody>
                    <a:bodyPr/>
                    <a:lstStyle/>
                    <a:p>
                      <a:pPr algn="ctr"/>
                      <a:r>
                        <a:rPr lang="es-ES" sz="1600" dirty="0"/>
                        <a:t>La Virgen</a:t>
                      </a:r>
                      <a:r>
                        <a:rPr lang="es-ES" sz="1600" baseline="0" dirty="0"/>
                        <a:t> </a:t>
                      </a:r>
                      <a:endParaRPr lang="es-CO" sz="1600" dirty="0"/>
                    </a:p>
                  </a:txBody>
                  <a:tcPr marL="82918" marR="82918" marT="41459" marB="41459"/>
                </a:tc>
                <a:tc>
                  <a:txBody>
                    <a:bodyPr/>
                    <a:lstStyle/>
                    <a:p>
                      <a:pPr algn="ctr"/>
                      <a:r>
                        <a:rPr lang="es-ES" sz="1600" dirty="0"/>
                        <a:t>MTS </a:t>
                      </a:r>
                      <a:endParaRPr lang="es-CO" sz="1600" dirty="0"/>
                    </a:p>
                  </a:txBody>
                  <a:tcPr marL="82918" marR="82918" marT="41459" marB="41459"/>
                </a:tc>
                <a:tc>
                  <a:txBody>
                    <a:bodyPr/>
                    <a:lstStyle/>
                    <a:p>
                      <a:pPr algn="ctr"/>
                      <a:r>
                        <a:rPr lang="es-ES" sz="1600" dirty="0"/>
                        <a:t>0</a:t>
                      </a:r>
                      <a:endParaRPr lang="es-CO" sz="1600" dirty="0"/>
                    </a:p>
                  </a:txBody>
                  <a:tcPr marL="82918" marR="82918" marT="41459" marB="41459"/>
                </a:tc>
                <a:tc>
                  <a:txBody>
                    <a:bodyPr/>
                    <a:lstStyle/>
                    <a:p>
                      <a:pPr algn="ctr"/>
                      <a:r>
                        <a:rPr lang="es-ES" sz="1600" dirty="0"/>
                        <a:t>1.400</a:t>
                      </a:r>
                      <a:endParaRPr lang="es-CO" sz="1600" dirty="0"/>
                    </a:p>
                  </a:txBody>
                  <a:tcPr marL="82918" marR="82918" marT="41459" marB="41459"/>
                </a:tc>
                <a:tc>
                  <a:txBody>
                    <a:bodyPr/>
                    <a:lstStyle/>
                    <a:p>
                      <a:pPr algn="ctr"/>
                      <a:endParaRPr lang="es-CO" sz="1600" dirty="0"/>
                    </a:p>
                  </a:txBody>
                  <a:tcPr marL="82918" marR="82918" marT="41459" marB="41459"/>
                </a:tc>
                <a:extLst>
                  <a:ext uri="{0D108BD9-81ED-4DB2-BD59-A6C34878D82A}">
                    <a16:rowId xmlns:a16="http://schemas.microsoft.com/office/drawing/2014/main" val="10010"/>
                  </a:ext>
                </a:extLst>
              </a:tr>
              <a:tr h="331672">
                <a:tc>
                  <a:txBody>
                    <a:bodyPr/>
                    <a:lstStyle/>
                    <a:p>
                      <a:endParaRPr lang="es-CO" sz="1600" dirty="0"/>
                    </a:p>
                  </a:txBody>
                  <a:tcPr marL="82918" marR="82918" marT="41459" marB="41459"/>
                </a:tc>
                <a:tc>
                  <a:txBody>
                    <a:bodyPr/>
                    <a:lstStyle/>
                    <a:p>
                      <a:endParaRPr lang="es-CO" sz="1600" dirty="0"/>
                    </a:p>
                  </a:txBody>
                  <a:tcPr marL="82918" marR="82918" marT="41459" marB="41459"/>
                </a:tc>
                <a:tc>
                  <a:txBody>
                    <a:bodyPr/>
                    <a:lstStyle/>
                    <a:p>
                      <a:pPr algn="ctr"/>
                      <a:r>
                        <a:rPr lang="es-CO" sz="1600" b="0" i="0" u="none" dirty="0">
                          <a:latin typeface="Arial" panose="020B0604020202020204" pitchFamily="34" charset="0"/>
                          <a:cs typeface="Arial" panose="020B0604020202020204" pitchFamily="34" charset="0"/>
                        </a:rPr>
                        <a:t>Subtotal</a:t>
                      </a:r>
                    </a:p>
                  </a:txBody>
                  <a:tcPr marL="82918" marR="82918" marT="41459" marB="41459"/>
                </a:tc>
                <a:tc>
                  <a:txBody>
                    <a:bodyPr/>
                    <a:lstStyle/>
                    <a:p>
                      <a:pPr algn="l"/>
                      <a:r>
                        <a:rPr lang="es-ES" sz="1600" b="1" dirty="0"/>
                        <a:t>         3.250</a:t>
                      </a:r>
                      <a:endParaRPr lang="es-CO" sz="1600" b="1" dirty="0"/>
                    </a:p>
                  </a:txBody>
                  <a:tcPr marL="82918" marR="82918" marT="41459" marB="41459">
                    <a:lnB w="12700" cap="flat" cmpd="sng" algn="ctr">
                      <a:solidFill>
                        <a:schemeClr val="tx1"/>
                      </a:solidFill>
                      <a:prstDash val="solid"/>
                      <a:round/>
                      <a:headEnd type="none" w="med" len="med"/>
                      <a:tailEnd type="none" w="med" len="med"/>
                    </a:lnB>
                  </a:tcPr>
                </a:tc>
                <a:tc>
                  <a:txBody>
                    <a:bodyPr/>
                    <a:lstStyle/>
                    <a:p>
                      <a:pPr algn="ctr"/>
                      <a:r>
                        <a:rPr lang="es-ES" sz="1600" b="1" dirty="0"/>
                        <a:t>15.000</a:t>
                      </a:r>
                      <a:endParaRPr lang="es-CO" sz="1600" b="1" dirty="0"/>
                    </a:p>
                  </a:txBody>
                  <a:tcPr marL="82918" marR="82918" marT="41459" marB="41459">
                    <a:lnB w="12700" cap="flat" cmpd="sng" algn="ctr">
                      <a:solidFill>
                        <a:schemeClr val="tx1"/>
                      </a:solidFill>
                      <a:prstDash val="solid"/>
                      <a:round/>
                      <a:headEnd type="none" w="med" len="med"/>
                      <a:tailEnd type="none" w="med" len="med"/>
                    </a:lnB>
                  </a:tcPr>
                </a:tc>
                <a:tc>
                  <a:txBody>
                    <a:bodyPr/>
                    <a:lstStyle/>
                    <a:p>
                      <a:pPr algn="ctr"/>
                      <a:r>
                        <a:rPr lang="es-CO" sz="1600" b="1" dirty="0"/>
                        <a:t>1.000</a:t>
                      </a:r>
                    </a:p>
                  </a:txBody>
                  <a:tcPr marL="82918" marR="82918" marT="41459" marB="41459">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69868">
                <a:tc>
                  <a:txBody>
                    <a:bodyPr/>
                    <a:lstStyle/>
                    <a:p>
                      <a:endParaRPr lang="es-CO" sz="1600" dirty="0"/>
                    </a:p>
                  </a:txBody>
                  <a:tcPr marL="82918" marR="82918" marT="41459" marB="41459"/>
                </a:tc>
                <a:tc>
                  <a:txBody>
                    <a:bodyPr/>
                    <a:lstStyle/>
                    <a:p>
                      <a:endParaRPr lang="es-CO" sz="1600" dirty="0"/>
                    </a:p>
                  </a:txBody>
                  <a:tcPr marL="82918" marR="82918" marT="41459" marB="41459"/>
                </a:tc>
                <a:tc>
                  <a:txBody>
                    <a:bodyPr/>
                    <a:lstStyle/>
                    <a:p>
                      <a:pPr algn="l"/>
                      <a:endParaRPr lang="es-CO" sz="1600" b="1" i="1" u="none" dirty="0">
                        <a:latin typeface="Arial" panose="020B0604020202020204" pitchFamily="34" charset="0"/>
                        <a:cs typeface="Arial" panose="020B0604020202020204" pitchFamily="34" charset="0"/>
                      </a:endParaRPr>
                    </a:p>
                  </a:txBody>
                  <a:tcPr marL="82918" marR="82918" marT="41459" marB="41459">
                    <a:lnR w="12700" cap="flat" cmpd="sng" algn="ctr">
                      <a:solidFill>
                        <a:schemeClr val="tx1"/>
                      </a:solidFill>
                      <a:prstDash val="solid"/>
                      <a:round/>
                      <a:headEnd type="none" w="med" len="med"/>
                      <a:tailEnd type="none" w="med" len="med"/>
                    </a:lnR>
                  </a:tcPr>
                </a:tc>
                <a:tc gridSpan="3">
                  <a:txBody>
                    <a:bodyPr/>
                    <a:lstStyle/>
                    <a:p>
                      <a:pPr algn="ctr"/>
                      <a:r>
                        <a:rPr lang="es-CO" sz="2500" b="1" i="1" dirty="0"/>
                        <a:t>GRAN TOTAL</a:t>
                      </a:r>
                      <a:r>
                        <a:rPr lang="es-CO" sz="2500" b="1" i="1" baseline="0" dirty="0"/>
                        <a:t>:   19.250 ML</a:t>
                      </a:r>
                      <a:endParaRPr lang="es-CO" sz="2500" b="1" i="1" dirty="0"/>
                    </a:p>
                  </a:txBody>
                  <a:tcPr marL="82918" marR="82918" marT="41459" marB="4145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hMerge="1">
                  <a:txBody>
                    <a:bodyPr/>
                    <a:lstStyle/>
                    <a:p>
                      <a:pPr algn="ctr"/>
                      <a:endParaRPr lang="es-CO"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s-CO"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3" name="object 38"/>
          <p:cNvSpPr/>
          <p:nvPr/>
        </p:nvSpPr>
        <p:spPr>
          <a:xfrm>
            <a:off x="0" y="0"/>
            <a:ext cx="12192000" cy="478289"/>
          </a:xfrm>
          <a:prstGeom prst="rect">
            <a:avLst/>
          </a:prstGeom>
          <a:blipFill>
            <a:blip r:embed="rId3" cstate="print"/>
            <a:stretch>
              <a:fillRect/>
            </a:stretch>
          </a:blipFill>
        </p:spPr>
        <p:txBody>
          <a:bodyPr wrap="square" lIns="0" tIns="0" rIns="0" bIns="0" rtlCol="0">
            <a:noAutofit/>
          </a:bodyPr>
          <a:lstStyle/>
          <a:p>
            <a:endParaRPr sz="1793"/>
          </a:p>
        </p:txBody>
      </p:sp>
    </p:spTree>
    <p:extLst>
      <p:ext uri="{BB962C8B-B14F-4D97-AF65-F5344CB8AC3E}">
        <p14:creationId xmlns:p14="http://schemas.microsoft.com/office/powerpoint/2010/main" val="27836701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sp>
        <p:nvSpPr>
          <p:cNvPr id="53" name="Rectángulo 52"/>
          <p:cNvSpPr/>
          <p:nvPr/>
        </p:nvSpPr>
        <p:spPr>
          <a:xfrm>
            <a:off x="2906054" y="3675353"/>
            <a:ext cx="6806097" cy="369332"/>
          </a:xfrm>
          <a:prstGeom prst="rect">
            <a:avLst/>
          </a:prstGeom>
        </p:spPr>
        <p:txBody>
          <a:bodyPr wrap="square">
            <a:spAutoFit/>
          </a:bodyPr>
          <a:lstStyle/>
          <a:p>
            <a:pPr lvl="1" fontAlgn="ctr"/>
            <a:r>
              <a:rPr lang="en-US" b="1" dirty="0">
                <a:solidFill>
                  <a:srgbClr val="000000"/>
                </a:solidFill>
                <a:latin typeface="Arial" panose="020B0604020202020204" pitchFamily="34" charset="0"/>
              </a:rPr>
              <a:t>ACTIVIDADES PARA LA VIGENCIA  2020</a:t>
            </a:r>
          </a:p>
        </p:txBody>
      </p:sp>
      <p:sp>
        <p:nvSpPr>
          <p:cNvPr id="5" name="CuadroTexto 4"/>
          <p:cNvSpPr txBox="1"/>
          <p:nvPr/>
        </p:nvSpPr>
        <p:spPr>
          <a:xfrm>
            <a:off x="520502" y="4172995"/>
            <a:ext cx="10505001" cy="3170099"/>
          </a:xfrm>
          <a:prstGeom prst="rect">
            <a:avLst/>
          </a:prstGeom>
          <a:noFill/>
        </p:spPr>
        <p:txBody>
          <a:bodyPr wrap="square" rtlCol="0">
            <a:spAutoFit/>
          </a:bodyPr>
          <a:lstStyle/>
          <a:p>
            <a:pPr marL="285750" indent="-285750">
              <a:buFont typeface="Arial" panose="020B0604020202020204" pitchFamily="34" charset="0"/>
              <a:buChar char="•"/>
            </a:pPr>
            <a:r>
              <a:rPr lang="es-CO" sz="2000" dirty="0"/>
              <a:t>Visitas de campo para observación y elaboración del diagnóstico del estado actual del puente peatonal Eólico que comunica la comuna 10 – Las Vegas con la Comuna 8 en el parque deportivo Tulio Ospina.</a:t>
            </a:r>
          </a:p>
          <a:p>
            <a:pPr marL="285750" indent="-285750">
              <a:buFont typeface="Arial" panose="020B0604020202020204" pitchFamily="34" charset="0"/>
              <a:buChar char="•"/>
            </a:pPr>
            <a:r>
              <a:rPr lang="es-CO" sz="2000" dirty="0"/>
              <a:t>Elaboración de presupuesto y </a:t>
            </a:r>
            <a:r>
              <a:rPr lang="es-CO" sz="2000" dirty="0" err="1"/>
              <a:t>APUs</a:t>
            </a:r>
            <a:r>
              <a:rPr lang="es-CO" sz="2000" dirty="0"/>
              <a:t> del proyecto de acuerdo a las necesidades encontradas.</a:t>
            </a:r>
          </a:p>
          <a:p>
            <a:pPr marL="285750" indent="-285750">
              <a:buFont typeface="Arial" panose="020B0604020202020204" pitchFamily="34" charset="0"/>
              <a:buChar char="•"/>
            </a:pPr>
            <a:r>
              <a:rPr lang="es-CO" sz="2000" dirty="0"/>
              <a:t>Las acciones a desarrolla son : lavado y limpieza de pintura de grafito, pintura en elementos metálicos estructurales y no estructurales, adecuación de elementos de soporte para las luminarias existentes, reparación de juntas metálicas constructivas entre puente y rampas de acceso.</a:t>
            </a:r>
          </a:p>
          <a:p>
            <a:pPr marL="285750" indent="-285750">
              <a:buFont typeface="Arial" panose="020B0604020202020204" pitchFamily="34" charset="0"/>
              <a:buChar char="•"/>
            </a:pPr>
            <a:endParaRPr lang="es-CO" sz="2000" dirty="0"/>
          </a:p>
          <a:p>
            <a:pPr marL="285750" indent="-285750">
              <a:buFont typeface="Arial" panose="020B0604020202020204" pitchFamily="34" charset="0"/>
              <a:buChar char="•"/>
            </a:pPr>
            <a:endParaRPr lang="es-CO" sz="2000" dirty="0"/>
          </a:p>
        </p:txBody>
      </p:sp>
      <p:graphicFrame>
        <p:nvGraphicFramePr>
          <p:cNvPr id="37" name="Tabla 36"/>
          <p:cNvGraphicFramePr>
            <a:graphicFrameLocks noGrp="1"/>
          </p:cNvGraphicFramePr>
          <p:nvPr>
            <p:extLst>
              <p:ext uri="{D42A27DB-BD31-4B8C-83A1-F6EECF244321}">
                <p14:modId xmlns:p14="http://schemas.microsoft.com/office/powerpoint/2010/main" val="2949542578"/>
              </p:ext>
            </p:extLst>
          </p:nvPr>
        </p:nvGraphicFramePr>
        <p:xfrm>
          <a:off x="264396" y="1592047"/>
          <a:ext cx="5658605" cy="1838260"/>
        </p:xfrm>
        <a:graphic>
          <a:graphicData uri="http://schemas.openxmlformats.org/drawingml/2006/table">
            <a:tbl>
              <a:tblPr firstRow="1" bandRow="1">
                <a:tableStyleId>{5C22544A-7EE6-4342-B048-85BDC9FD1C3A}</a:tableStyleId>
              </a:tblPr>
              <a:tblGrid>
                <a:gridCol w="5658605">
                  <a:extLst>
                    <a:ext uri="{9D8B030D-6E8A-4147-A177-3AD203B41FA5}">
                      <a16:colId xmlns:a16="http://schemas.microsoft.com/office/drawing/2014/main" val="20000"/>
                    </a:ext>
                  </a:extLst>
                </a:gridCol>
              </a:tblGrid>
              <a:tr h="1838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spc="-19" dirty="0">
                          <a:solidFill>
                            <a:srgbClr val="44536A"/>
                          </a:solidFill>
                          <a:latin typeface="+mn-lt"/>
                          <a:cs typeface="Calibri"/>
                        </a:rPr>
                        <a:t>Indicador </a:t>
                      </a:r>
                      <a:r>
                        <a:rPr lang="es-CO" sz="1600" b="1" spc="-19" dirty="0">
                          <a:solidFill>
                            <a:srgbClr val="44536A"/>
                          </a:solidFill>
                          <a:cs typeface="Calibri"/>
                        </a:rPr>
                        <a:t>de Producto</a:t>
                      </a:r>
                      <a:r>
                        <a:rPr lang="es-CO" sz="1600" b="1" spc="-19" dirty="0">
                          <a:solidFill>
                            <a:schemeClr val="accent1">
                              <a:lumMod val="75000"/>
                            </a:schemeClr>
                          </a:solidFill>
                          <a:cs typeface="Calibri"/>
                        </a:rPr>
                        <a:t>:  Mantenimiento de puentes vehiculares y peatonales.</a:t>
                      </a:r>
                      <a:endParaRPr lang="es-CO" sz="1600" dirty="0">
                        <a:solidFill>
                          <a:schemeClr val="accent1">
                            <a:lumMod val="75000"/>
                          </a:schemeClr>
                        </a:solidFill>
                      </a:endParaRPr>
                    </a:p>
                    <a:p>
                      <a:r>
                        <a:rPr lang="es-CO" sz="1600" dirty="0">
                          <a:solidFill>
                            <a:schemeClr val="tx2"/>
                          </a:solidFill>
                        </a:rPr>
                        <a:t>Periodicidad del Indicador:</a:t>
                      </a:r>
                      <a:r>
                        <a:rPr lang="es-CO" sz="1600" baseline="0" dirty="0">
                          <a:solidFill>
                            <a:schemeClr val="tx2"/>
                          </a:solidFill>
                        </a:rPr>
                        <a:t> </a:t>
                      </a:r>
                      <a:r>
                        <a:rPr lang="es-CO" sz="1600" baseline="0" dirty="0">
                          <a:solidFill>
                            <a:srgbClr val="0070C0"/>
                          </a:solidFill>
                        </a:rPr>
                        <a:t>Semestral</a:t>
                      </a:r>
                    </a:p>
                    <a:p>
                      <a:r>
                        <a:rPr lang="es-CO" sz="1600" dirty="0">
                          <a:solidFill>
                            <a:schemeClr val="tx2"/>
                          </a:solidFill>
                        </a:rPr>
                        <a:t>Valor producto esperado al final del cuatrienio:</a:t>
                      </a:r>
                      <a:r>
                        <a:rPr lang="es-CO" sz="1600" baseline="0" dirty="0">
                          <a:solidFill>
                            <a:schemeClr val="tx2"/>
                          </a:solidFill>
                        </a:rPr>
                        <a:t> </a:t>
                      </a:r>
                      <a:r>
                        <a:rPr lang="es-CO" sz="1600" baseline="0" dirty="0">
                          <a:solidFill>
                            <a:schemeClr val="accent1">
                              <a:lumMod val="75000"/>
                            </a:schemeClr>
                          </a:solidFill>
                        </a:rPr>
                        <a:t>3</a:t>
                      </a:r>
                    </a:p>
                    <a:p>
                      <a:r>
                        <a:rPr lang="es-CO" sz="1600" dirty="0">
                          <a:solidFill>
                            <a:schemeClr val="tx2"/>
                          </a:solidFill>
                        </a:rPr>
                        <a:t>Valor producto esperado al final de la vigencia 2020:</a:t>
                      </a:r>
                      <a:r>
                        <a:rPr lang="es-CO" sz="1600" baseline="0" dirty="0">
                          <a:solidFill>
                            <a:schemeClr val="tx2"/>
                          </a:solidFill>
                        </a:rPr>
                        <a:t> </a:t>
                      </a:r>
                      <a:r>
                        <a:rPr lang="es-CO" sz="1600" baseline="0" dirty="0">
                          <a:solidFill>
                            <a:schemeClr val="accent1">
                              <a:lumMod val="75000"/>
                            </a:schemeClr>
                          </a:solidFill>
                        </a:rPr>
                        <a:t>1</a:t>
                      </a:r>
                      <a:endParaRPr lang="es-CO" sz="16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2"/>
                          </a:solidFill>
                          <a:latin typeface="+mn-lt"/>
                          <a:ea typeface="+mn-ea"/>
                          <a:cs typeface="+mn-cs"/>
                        </a:rPr>
                        <a:t>Valor ejecutado</a:t>
                      </a:r>
                      <a:r>
                        <a:rPr lang="es-CO" sz="1600" b="1" kern="1200" baseline="0" dirty="0">
                          <a:solidFill>
                            <a:schemeClr val="tx2"/>
                          </a:solidFill>
                          <a:latin typeface="+mn-lt"/>
                          <a:ea typeface="+mn-ea"/>
                          <a:cs typeface="+mn-cs"/>
                        </a:rPr>
                        <a:t> vigencia </a:t>
                      </a:r>
                      <a:r>
                        <a:rPr lang="es-CO" sz="1600" b="1" kern="1200" dirty="0">
                          <a:solidFill>
                            <a:schemeClr val="tx2"/>
                          </a:solidFill>
                          <a:latin typeface="+mn-lt"/>
                          <a:ea typeface="+mn-ea"/>
                          <a:cs typeface="+mn-cs"/>
                        </a:rPr>
                        <a:t> 2020: </a:t>
                      </a:r>
                      <a:r>
                        <a:rPr lang="es-CO" sz="1600" b="1" kern="1200" dirty="0">
                          <a:solidFill>
                            <a:schemeClr val="accent1">
                              <a:lumMod val="75000"/>
                            </a:schemeClr>
                          </a:solidFill>
                          <a:latin typeface="+mn-lt"/>
                          <a:ea typeface="+mn-ea"/>
                          <a:cs typeface="+mn-cs"/>
                        </a:rPr>
                        <a:t>1</a:t>
                      </a: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39" name="Tabla 38"/>
          <p:cNvGraphicFramePr>
            <a:graphicFrameLocks noGrp="1"/>
          </p:cNvGraphicFramePr>
          <p:nvPr/>
        </p:nvGraphicFramePr>
        <p:xfrm>
          <a:off x="6220699" y="1686715"/>
          <a:ext cx="5733908" cy="1748105"/>
        </p:xfrm>
        <a:graphic>
          <a:graphicData uri="http://schemas.openxmlformats.org/drawingml/2006/table">
            <a:tbl>
              <a:tblPr>
                <a:tableStyleId>{5C22544A-7EE6-4342-B048-85BDC9FD1C3A}</a:tableStyleId>
              </a:tblPr>
              <a:tblGrid>
                <a:gridCol w="2096106">
                  <a:extLst>
                    <a:ext uri="{9D8B030D-6E8A-4147-A177-3AD203B41FA5}">
                      <a16:colId xmlns:a16="http://schemas.microsoft.com/office/drawing/2014/main" val="3688020916"/>
                    </a:ext>
                  </a:extLst>
                </a:gridCol>
                <a:gridCol w="1757110">
                  <a:extLst>
                    <a:ext uri="{9D8B030D-6E8A-4147-A177-3AD203B41FA5}">
                      <a16:colId xmlns:a16="http://schemas.microsoft.com/office/drawing/2014/main" val="286929452"/>
                    </a:ext>
                  </a:extLst>
                </a:gridCol>
                <a:gridCol w="1880692">
                  <a:extLst>
                    <a:ext uri="{9D8B030D-6E8A-4147-A177-3AD203B41FA5}">
                      <a16:colId xmlns:a16="http://schemas.microsoft.com/office/drawing/2014/main" val="3707762219"/>
                    </a:ext>
                  </a:extLst>
                </a:gridCol>
              </a:tblGrid>
              <a:tr h="655540">
                <a:tc>
                  <a:txBody>
                    <a:bodyPr/>
                    <a:lstStyle/>
                    <a:p>
                      <a:pPr lvl="0" algn="l" fontAlgn="ctr"/>
                      <a:r>
                        <a:rPr lang="en-US" sz="1400" b="1" u="none" strike="noStrike" dirty="0">
                          <a:effectLst/>
                        </a:rPr>
                        <a:t>FUENTE PRINCIPAL</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PROYECTADO</a:t>
                      </a:r>
                      <a:endParaRPr lang="en-US" sz="14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400" b="1" u="none" strike="noStrike" dirty="0">
                          <a:effectLst/>
                        </a:rPr>
                        <a:t>VALOR TOTAL  EJECUTADO</a:t>
                      </a:r>
                      <a:endParaRPr lang="en-US" sz="1400" b="1" i="0" u="none" strike="noStrike" dirty="0">
                        <a:solidFill>
                          <a:srgbClr val="FFFFFF"/>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3980858755"/>
                  </a:ext>
                </a:extLst>
              </a:tr>
              <a:tr h="1092565">
                <a:tc>
                  <a:txBody>
                    <a:bodyPr/>
                    <a:lstStyle/>
                    <a:p>
                      <a:r>
                        <a:rPr lang="es-CO" sz="1400" dirty="0"/>
                        <a:t>RP DESTINACION ESPECIFICA MANTENIMIENTO DE PUENTES</a:t>
                      </a:r>
                    </a:p>
                  </a:txBody>
                  <a:tcPr marL="108000" marR="0" marT="0" marB="0" anchor="ctr"/>
                </a:tc>
                <a:tc>
                  <a:txBody>
                    <a:bodyPr/>
                    <a:lstStyle/>
                    <a:p>
                      <a:pPr lvl="0" algn="l" fontAlgn="ctr"/>
                      <a:r>
                        <a:rPr lang="en-US" sz="1400" b="0" i="0" u="none" strike="noStrike" dirty="0">
                          <a:solidFill>
                            <a:schemeClr val="tx1"/>
                          </a:solidFill>
                          <a:effectLst/>
                          <a:latin typeface="Arial" panose="020B0604020202020204" pitchFamily="34" charset="0"/>
                        </a:rPr>
                        <a:t>$350.000.000</a:t>
                      </a:r>
                    </a:p>
                  </a:txBody>
                  <a:tcPr marL="108000" marR="0" marT="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US" sz="1400" b="0" i="0" u="none" strike="noStrike"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tx1"/>
                          </a:solidFill>
                          <a:effectLst/>
                          <a:latin typeface="Arial" panose="020B0604020202020204" pitchFamily="34" charset="0"/>
                          <a:cs typeface="Arial" panose="020B0604020202020204" pitchFamily="34" charset="0"/>
                        </a:rPr>
                        <a:t>$</a:t>
                      </a:r>
                      <a:r>
                        <a:rPr lang="es-ES" sz="1400" dirty="0">
                          <a:solidFill>
                            <a:schemeClr val="tx1"/>
                          </a:solidFill>
                          <a:latin typeface="Arial" panose="020B0604020202020204" pitchFamily="34" charset="0"/>
                          <a:cs typeface="Arial" panose="020B0604020202020204" pitchFamily="34" charset="0"/>
                        </a:rPr>
                        <a:t>349.998.324</a:t>
                      </a:r>
                    </a:p>
                    <a:p>
                      <a:pPr lvl="0" algn="l" fontAlgn="ctr"/>
                      <a:endParaRPr lang="en-US" sz="1400" b="0" i="0" u="none" strike="noStrike" dirty="0">
                        <a:solidFill>
                          <a:srgbClr val="FF0000"/>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442603286"/>
                  </a:ext>
                </a:extLst>
              </a:tr>
            </a:tbl>
          </a:graphicData>
        </a:graphic>
      </p:graphicFrame>
    </p:spTree>
    <p:extLst>
      <p:ext uri="{BB962C8B-B14F-4D97-AF65-F5344CB8AC3E}">
        <p14:creationId xmlns:p14="http://schemas.microsoft.com/office/powerpoint/2010/main" val="3408247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913224" y="1041400"/>
            <a:ext cx="10296525" cy="2387600"/>
          </a:xfrm>
        </p:spPr>
        <p:txBody>
          <a:bodyPr>
            <a:normAutofit/>
          </a:bodyPr>
          <a:lstStyle/>
          <a:p>
            <a:r>
              <a:rPr lang="en-US" sz="8000" dirty="0">
                <a:solidFill>
                  <a:schemeClr val="bg1"/>
                </a:solidFill>
              </a:rPr>
              <a:t>PLAN DE ACCIÓN </a:t>
            </a:r>
            <a:br>
              <a:rPr lang="en-US" sz="8000" dirty="0">
                <a:solidFill>
                  <a:schemeClr val="bg1"/>
                </a:solidFill>
              </a:rPr>
            </a:br>
            <a:r>
              <a:rPr lang="en-US" sz="8000" dirty="0">
                <a:solidFill>
                  <a:schemeClr val="bg1"/>
                </a:solidFill>
              </a:rPr>
              <a:t>2020-2</a:t>
            </a:r>
          </a:p>
        </p:txBody>
      </p:sp>
      <p:pic>
        <p:nvPicPr>
          <p:cNvPr id="2" name="Imagen 1"/>
          <p:cNvPicPr>
            <a:picLocks noChangeAspect="1"/>
          </p:cNvPicPr>
          <p:nvPr/>
        </p:nvPicPr>
        <p:blipFill>
          <a:blip r:embed="rId2"/>
          <a:stretch>
            <a:fillRect/>
          </a:stretch>
        </p:blipFill>
        <p:spPr>
          <a:xfrm>
            <a:off x="0" y="0"/>
            <a:ext cx="12191999" cy="6808937"/>
          </a:xfrm>
          <a:prstGeom prst="rect">
            <a:avLst/>
          </a:prstGeom>
        </p:spPr>
      </p:pic>
    </p:spTree>
    <p:extLst>
      <p:ext uri="{BB962C8B-B14F-4D97-AF65-F5344CB8AC3E}">
        <p14:creationId xmlns:p14="http://schemas.microsoft.com/office/powerpoint/2010/main" val="9609986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1716258" y="567360"/>
            <a:ext cx="9921496"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7.6.3 Infraestructura vial, Inteligencia vial, movilidad segura y sostenible por el Bello que queremos.</a:t>
            </a:r>
            <a:endParaRPr lang="es-MX" sz="2000" b="1" dirty="0">
              <a:solidFill>
                <a:schemeClr val="bg1"/>
              </a:solidFill>
              <a:latin typeface="Arial" panose="020B0604020202020204" pitchFamily="34" charset="0"/>
            </a:endParaRPr>
          </a:p>
        </p:txBody>
      </p:sp>
      <p:graphicFrame>
        <p:nvGraphicFramePr>
          <p:cNvPr id="37" name="Tabla 36"/>
          <p:cNvGraphicFramePr>
            <a:graphicFrameLocks noGrp="1"/>
          </p:cNvGraphicFramePr>
          <p:nvPr>
            <p:extLst>
              <p:ext uri="{D42A27DB-BD31-4B8C-83A1-F6EECF244321}">
                <p14:modId xmlns:p14="http://schemas.microsoft.com/office/powerpoint/2010/main" val="3049742534"/>
              </p:ext>
            </p:extLst>
          </p:nvPr>
        </p:nvGraphicFramePr>
        <p:xfrm>
          <a:off x="56051" y="798787"/>
          <a:ext cx="10022604" cy="621217"/>
        </p:xfrm>
        <a:graphic>
          <a:graphicData uri="http://schemas.openxmlformats.org/drawingml/2006/table">
            <a:tbl>
              <a:tblPr firstRow="1" bandRow="1">
                <a:tableStyleId>{5C22544A-7EE6-4342-B048-85BDC9FD1C3A}</a:tableStyleId>
              </a:tblPr>
              <a:tblGrid>
                <a:gridCol w="10022604">
                  <a:extLst>
                    <a:ext uri="{9D8B030D-6E8A-4147-A177-3AD203B41FA5}">
                      <a16:colId xmlns:a16="http://schemas.microsoft.com/office/drawing/2014/main" val="20000"/>
                    </a:ext>
                  </a:extLst>
                </a:gridCol>
              </a:tblGrid>
              <a:tr h="6212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800" b="1" spc="-19" dirty="0">
                          <a:solidFill>
                            <a:schemeClr val="accent1">
                              <a:lumMod val="75000"/>
                            </a:schemeClr>
                          </a:solidFill>
                          <a:cs typeface="Calibri"/>
                        </a:rPr>
                        <a:t>MANTENIMIENTO DE PUENTES VEHICULARES Y PEATONALES.</a:t>
                      </a:r>
                      <a:endParaRPr lang="es-CO" sz="2800" dirty="0">
                        <a:solidFill>
                          <a:schemeClr val="accent1">
                            <a:lumMod val="75000"/>
                          </a:schemeClr>
                        </a:solidFill>
                      </a:endParaRP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0" name="Tabla 39"/>
          <p:cNvGraphicFramePr>
            <a:graphicFrameLocks noGrp="1"/>
          </p:cNvGraphicFramePr>
          <p:nvPr>
            <p:extLst>
              <p:ext uri="{D42A27DB-BD31-4B8C-83A1-F6EECF244321}">
                <p14:modId xmlns:p14="http://schemas.microsoft.com/office/powerpoint/2010/main" val="3344781672"/>
              </p:ext>
            </p:extLst>
          </p:nvPr>
        </p:nvGraphicFramePr>
        <p:xfrm>
          <a:off x="601885" y="1398912"/>
          <a:ext cx="11562406" cy="822960"/>
        </p:xfrm>
        <a:graphic>
          <a:graphicData uri="http://schemas.openxmlformats.org/drawingml/2006/table">
            <a:tbl>
              <a:tblPr firstRow="1" bandRow="1">
                <a:tableStyleId>{5C22544A-7EE6-4342-B048-85BDC9FD1C3A}</a:tableStyleId>
              </a:tblPr>
              <a:tblGrid>
                <a:gridCol w="11562406">
                  <a:extLst>
                    <a:ext uri="{9D8B030D-6E8A-4147-A177-3AD203B41FA5}">
                      <a16:colId xmlns:a16="http://schemas.microsoft.com/office/drawing/2014/main" val="20000"/>
                    </a:ext>
                  </a:extLst>
                </a:gridCol>
              </a:tblGrid>
              <a:tr h="771483">
                <a:tc>
                  <a:txBody>
                    <a:bodyPr/>
                    <a:lstStyle/>
                    <a:p>
                      <a:pPr marL="0" indent="0">
                        <a:buFont typeface="Arial" panose="020B0604020202020204" pitchFamily="34" charset="0"/>
                        <a:buNone/>
                      </a:pPr>
                      <a:r>
                        <a:rPr lang="es-CO" sz="2400" dirty="0">
                          <a:solidFill>
                            <a:schemeClr val="accent1">
                              <a:lumMod val="50000"/>
                            </a:schemeClr>
                          </a:solidFill>
                        </a:rPr>
                        <a:t>Puente peatonal eólico que comunica la comuna 10 – Las Vegas con la Comuna 8 en el parque deportivo Tulio Ospina.</a:t>
                      </a:r>
                    </a:p>
                  </a:txBody>
                  <a:tcPr>
                    <a:solidFill>
                      <a:schemeClr val="accent2">
                        <a:lumMod val="60000"/>
                        <a:lumOff val="40000"/>
                      </a:schemeClr>
                    </a:solidFill>
                  </a:tcPr>
                </a:tc>
                <a:extLst>
                  <a:ext uri="{0D108BD9-81ED-4DB2-BD59-A6C34878D82A}">
                    <a16:rowId xmlns:a16="http://schemas.microsoft.com/office/drawing/2014/main" val="10000"/>
                  </a:ext>
                </a:extLst>
              </a:tr>
            </a:tbl>
          </a:graphicData>
        </a:graphic>
      </p:graphicFrame>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481" y="2408097"/>
            <a:ext cx="4727859" cy="3545894"/>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111" y="3702515"/>
            <a:ext cx="2221878" cy="2962503"/>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9688" y="3056188"/>
            <a:ext cx="2049544" cy="2732726"/>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2223" y="2918065"/>
            <a:ext cx="2192103" cy="2922804"/>
          </a:xfrm>
          <a:prstGeom prst="rect">
            <a:avLst/>
          </a:prstGeom>
        </p:spPr>
      </p:pic>
    </p:spTree>
    <p:extLst>
      <p:ext uri="{BB962C8B-B14F-4D97-AF65-F5344CB8AC3E}">
        <p14:creationId xmlns:p14="http://schemas.microsoft.com/office/powerpoint/2010/main" val="25059499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agen 1" descr="04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9051"/>
            <a:ext cx="12192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20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78289"/>
            <a:ext cx="12192000" cy="1062560"/>
          </a:xfrm>
          <a:prstGeom prst="rect">
            <a:avLst/>
          </a:prstGeom>
          <a:solidFill>
            <a:srgbClr val="004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bject 38"/>
          <p:cNvSpPr/>
          <p:nvPr/>
        </p:nvSpPr>
        <p:spPr>
          <a:xfrm>
            <a:off x="0" y="0"/>
            <a:ext cx="12192000" cy="478289"/>
          </a:xfrm>
          <a:prstGeom prst="rect">
            <a:avLst/>
          </a:prstGeom>
          <a:blipFill>
            <a:blip r:embed="rId2" cstate="print"/>
            <a:stretch>
              <a:fillRect/>
            </a:stretch>
          </a:blipFill>
        </p:spPr>
        <p:txBody>
          <a:bodyPr wrap="square" lIns="0" tIns="0" rIns="0" bIns="0" rtlCol="0">
            <a:noAutofit/>
          </a:bodyPr>
          <a:lstStyle/>
          <a:p>
            <a:endParaRPr sz="1793"/>
          </a:p>
        </p:txBody>
      </p:sp>
      <p:sp>
        <p:nvSpPr>
          <p:cNvPr id="36" name="object 36"/>
          <p:cNvSpPr/>
          <p:nvPr/>
        </p:nvSpPr>
        <p:spPr>
          <a:xfrm>
            <a:off x="370974" y="3041941"/>
            <a:ext cx="5254329" cy="0"/>
          </a:xfrm>
          <a:custGeom>
            <a:avLst/>
            <a:gdLst/>
            <a:ahLst/>
            <a:cxnLst/>
            <a:rect l="l" t="t" r="r" b="b"/>
            <a:pathLst>
              <a:path w="5273789">
                <a:moveTo>
                  <a:pt x="0" y="0"/>
                </a:moveTo>
                <a:lnTo>
                  <a:pt x="5273789" y="0"/>
                </a:lnTo>
              </a:path>
            </a:pathLst>
          </a:custGeom>
          <a:ln w="38100">
            <a:solidFill>
              <a:srgbClr val="FFFFFF"/>
            </a:solidFill>
          </a:ln>
        </p:spPr>
        <p:txBody>
          <a:bodyPr wrap="square" lIns="0" tIns="0" rIns="0" bIns="0" rtlCol="0">
            <a:noAutofit/>
          </a:bodyPr>
          <a:lstStyle/>
          <a:p>
            <a:endParaRPr sz="1793"/>
          </a:p>
        </p:txBody>
      </p:sp>
      <p:sp>
        <p:nvSpPr>
          <p:cNvPr id="13" name="object 13"/>
          <p:cNvSpPr txBox="1"/>
          <p:nvPr/>
        </p:nvSpPr>
        <p:spPr>
          <a:xfrm>
            <a:off x="5877481" y="3662214"/>
            <a:ext cx="5760273"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2" name="object 12"/>
          <p:cNvSpPr txBox="1"/>
          <p:nvPr/>
        </p:nvSpPr>
        <p:spPr>
          <a:xfrm>
            <a:off x="5877481" y="3965889"/>
            <a:ext cx="260618"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10" name="object 10"/>
          <p:cNvSpPr txBox="1"/>
          <p:nvPr/>
        </p:nvSpPr>
        <p:spPr>
          <a:xfrm>
            <a:off x="7578927" y="3965889"/>
            <a:ext cx="345310"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8" name="object 8"/>
          <p:cNvSpPr txBox="1"/>
          <p:nvPr/>
        </p:nvSpPr>
        <p:spPr>
          <a:xfrm>
            <a:off x="8197381" y="3965889"/>
            <a:ext cx="485027"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7" name="object 7"/>
          <p:cNvSpPr txBox="1"/>
          <p:nvPr/>
        </p:nvSpPr>
        <p:spPr>
          <a:xfrm>
            <a:off x="8689559" y="3965889"/>
            <a:ext cx="102259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6" name="object 6"/>
          <p:cNvSpPr txBox="1"/>
          <p:nvPr/>
        </p:nvSpPr>
        <p:spPr>
          <a:xfrm>
            <a:off x="9714738" y="3965889"/>
            <a:ext cx="401602" cy="278874"/>
          </a:xfrm>
          <a:prstGeom prst="rect">
            <a:avLst/>
          </a:prstGeom>
        </p:spPr>
        <p:txBody>
          <a:bodyPr wrap="square" lIns="0" tIns="0" rIns="0" bIns="0" rtlCol="0">
            <a:noAutofit/>
          </a:bodyPr>
          <a:lstStyle/>
          <a:p>
            <a:pPr marL="12653">
              <a:lnSpc>
                <a:spcPts val="2142"/>
              </a:lnSpc>
              <a:spcBef>
                <a:spcPts val="107"/>
              </a:spcBef>
            </a:pPr>
            <a:endParaRPr sz="1993" dirty="0">
              <a:latin typeface="Arial"/>
              <a:cs typeface="Arial"/>
            </a:endParaRPr>
          </a:p>
        </p:txBody>
      </p:sp>
      <p:sp>
        <p:nvSpPr>
          <p:cNvPr id="4" name="object 4"/>
          <p:cNvSpPr txBox="1"/>
          <p:nvPr/>
        </p:nvSpPr>
        <p:spPr>
          <a:xfrm>
            <a:off x="9927877" y="6485279"/>
            <a:ext cx="2195252" cy="278875"/>
          </a:xfrm>
          <a:prstGeom prst="rect">
            <a:avLst/>
          </a:prstGeom>
        </p:spPr>
        <p:txBody>
          <a:bodyPr wrap="square" lIns="0" tIns="0" rIns="0" bIns="0" rtlCol="0">
            <a:noAutofit/>
          </a:bodyPr>
          <a:lstStyle/>
          <a:p>
            <a:pPr marL="12653">
              <a:lnSpc>
                <a:spcPts val="2097"/>
              </a:lnSpc>
              <a:spcBef>
                <a:spcPts val="105"/>
              </a:spcBef>
            </a:pPr>
            <a:r>
              <a:rPr sz="1993" b="1" dirty="0">
                <a:solidFill>
                  <a:srgbClr val="2D75B6"/>
                </a:solidFill>
                <a:latin typeface="Times New Roman"/>
                <a:cs typeface="Times New Roman"/>
              </a:rPr>
              <a:t>#Junt</a:t>
            </a:r>
            <a:r>
              <a:rPr sz="1993" b="1" spc="-4" dirty="0">
                <a:solidFill>
                  <a:srgbClr val="2D75B6"/>
                </a:solidFill>
                <a:latin typeface="Times New Roman"/>
                <a:cs typeface="Times New Roman"/>
              </a:rPr>
              <a:t>o</a:t>
            </a:r>
            <a:r>
              <a:rPr sz="1993" b="1" dirty="0">
                <a:solidFill>
                  <a:srgbClr val="2D75B6"/>
                </a:solidFill>
                <a:latin typeface="Times New Roman"/>
                <a:cs typeface="Times New Roman"/>
              </a:rPr>
              <a:t>sPodemos</a:t>
            </a:r>
            <a:endParaRPr sz="1993">
              <a:latin typeface="Times New Roman"/>
              <a:cs typeface="Times New Roman"/>
            </a:endParaRPr>
          </a:p>
        </p:txBody>
      </p:sp>
      <p:sp>
        <p:nvSpPr>
          <p:cNvPr id="49" name="Subtítulo 2"/>
          <p:cNvSpPr txBox="1">
            <a:spLocks/>
          </p:cNvSpPr>
          <p:nvPr/>
        </p:nvSpPr>
        <p:spPr>
          <a:xfrm>
            <a:off x="218876" y="630499"/>
            <a:ext cx="1738281" cy="547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2400" b="1" dirty="0">
                <a:solidFill>
                  <a:schemeClr val="bg1"/>
                </a:solidFill>
              </a:rPr>
              <a:t>PROGRAMA</a:t>
            </a:r>
          </a:p>
        </p:txBody>
      </p:sp>
      <p:sp>
        <p:nvSpPr>
          <p:cNvPr id="50" name="Rectángulo 49"/>
          <p:cNvSpPr/>
          <p:nvPr/>
        </p:nvSpPr>
        <p:spPr>
          <a:xfrm>
            <a:off x="2371044" y="637700"/>
            <a:ext cx="9266710" cy="707886"/>
          </a:xfrm>
          <a:prstGeom prst="rect">
            <a:avLst/>
          </a:prstGeom>
        </p:spPr>
        <p:txBody>
          <a:bodyPr wrap="square">
            <a:spAutoFit/>
          </a:bodyPr>
          <a:lstStyle/>
          <a:p>
            <a:pPr lvl="1" fontAlgn="ctr"/>
            <a:r>
              <a:rPr lang="es-CO" sz="2000" b="1" dirty="0">
                <a:solidFill>
                  <a:schemeClr val="bg1"/>
                </a:solidFill>
                <a:latin typeface="Arial" panose="020B0604020202020204" pitchFamily="34" charset="0"/>
              </a:rPr>
              <a:t>2.3.2 Espacios innovadores para crecer y aprender, amigables,</a:t>
            </a:r>
          </a:p>
          <a:p>
            <a:pPr lvl="1" fontAlgn="ctr"/>
            <a:r>
              <a:rPr lang="es-CO" sz="2000" b="1" dirty="0">
                <a:solidFill>
                  <a:schemeClr val="bg1"/>
                </a:solidFill>
                <a:latin typeface="Arial" panose="020B0604020202020204" pitchFamily="34" charset="0"/>
              </a:rPr>
              <a:t>dignos y seguros.</a:t>
            </a:r>
            <a:endParaRPr lang="es-MX" sz="2000" b="1" dirty="0">
              <a:solidFill>
                <a:schemeClr val="bg1"/>
              </a:solidFill>
              <a:latin typeface="Arial" panose="020B0604020202020204" pitchFamily="34" charset="0"/>
            </a:endParaRPr>
          </a:p>
        </p:txBody>
      </p:sp>
      <p:sp>
        <p:nvSpPr>
          <p:cNvPr id="53" name="Rectángulo 52"/>
          <p:cNvSpPr/>
          <p:nvPr/>
        </p:nvSpPr>
        <p:spPr>
          <a:xfrm>
            <a:off x="3118177" y="4213330"/>
            <a:ext cx="8568406" cy="400110"/>
          </a:xfrm>
          <a:prstGeom prst="rect">
            <a:avLst/>
          </a:prstGeom>
        </p:spPr>
        <p:txBody>
          <a:bodyPr wrap="square">
            <a:spAutoFit/>
          </a:bodyPr>
          <a:lstStyle/>
          <a:p>
            <a:pPr lvl="1" fontAlgn="ctr"/>
            <a:r>
              <a:rPr lang="en-US" sz="2000" b="1" dirty="0">
                <a:solidFill>
                  <a:srgbClr val="000000"/>
                </a:solidFill>
                <a:latin typeface="Arial" panose="020B0604020202020204" pitchFamily="34" charset="0"/>
              </a:rPr>
              <a:t>ACTIVIDADES PARA LA VIGENCIA  2020</a:t>
            </a:r>
          </a:p>
        </p:txBody>
      </p:sp>
      <p:sp>
        <p:nvSpPr>
          <p:cNvPr id="5" name="CuadroTexto 4"/>
          <p:cNvSpPr txBox="1"/>
          <p:nvPr/>
        </p:nvSpPr>
        <p:spPr>
          <a:xfrm>
            <a:off x="315744" y="4681580"/>
            <a:ext cx="11357587" cy="1477328"/>
          </a:xfrm>
          <a:prstGeom prst="rect">
            <a:avLst/>
          </a:prstGeom>
          <a:noFill/>
        </p:spPr>
        <p:txBody>
          <a:bodyPr wrap="square" rtlCol="0">
            <a:spAutoFit/>
          </a:bodyPr>
          <a:lstStyle/>
          <a:p>
            <a:pPr marL="285750" indent="-285750">
              <a:buFont typeface="Arial" panose="020B0604020202020204" pitchFamily="34" charset="0"/>
              <a:buChar char="•"/>
            </a:pPr>
            <a:r>
              <a:rPr lang="es-CO" dirty="0"/>
              <a:t>Visitas de diagnóstico para el mejoramiento de 20 escenarios deportivos.</a:t>
            </a:r>
          </a:p>
          <a:p>
            <a:pPr marL="285750" indent="-285750">
              <a:buFont typeface="Arial" panose="020B0604020202020204" pitchFamily="34" charset="0"/>
              <a:buChar char="•"/>
            </a:pPr>
            <a:r>
              <a:rPr lang="es-CO" dirty="0"/>
              <a:t>Elaboración de los respectivos presupuestos y </a:t>
            </a:r>
            <a:r>
              <a:rPr lang="es-CO" dirty="0" err="1"/>
              <a:t>APUs</a:t>
            </a:r>
            <a:r>
              <a:rPr lang="es-CO" dirty="0"/>
              <a:t> de cada uno de los escenarios visitados.</a:t>
            </a:r>
          </a:p>
          <a:p>
            <a:pPr marL="285750" indent="-285750">
              <a:buFont typeface="Arial" panose="020B0604020202020204" pitchFamily="34" charset="0"/>
              <a:buChar char="•"/>
            </a:pPr>
            <a:r>
              <a:rPr lang="es-CO" dirty="0"/>
              <a:t>Las acciones ejecutadas se dirigen a la recuperación de los escenarios deportivos con las siguientes intervenciones: Demarcaciones, recuperación del cerramiento de las placas, mantenimiento de los arcos y las porterías, limpieza y mejoramiento de cubiertas y bajantes, mejoramiento de unidades sanitarias, entre otras.</a:t>
            </a:r>
          </a:p>
        </p:txBody>
      </p:sp>
      <p:graphicFrame>
        <p:nvGraphicFramePr>
          <p:cNvPr id="37" name="Tabla 36"/>
          <p:cNvGraphicFramePr>
            <a:graphicFrameLocks noGrp="1"/>
          </p:cNvGraphicFramePr>
          <p:nvPr>
            <p:extLst>
              <p:ext uri="{D42A27DB-BD31-4B8C-83A1-F6EECF244321}">
                <p14:modId xmlns:p14="http://schemas.microsoft.com/office/powerpoint/2010/main" val="4249363299"/>
              </p:ext>
            </p:extLst>
          </p:nvPr>
        </p:nvGraphicFramePr>
        <p:xfrm>
          <a:off x="263146" y="1624808"/>
          <a:ext cx="5432578" cy="2286000"/>
        </p:xfrm>
        <a:graphic>
          <a:graphicData uri="http://schemas.openxmlformats.org/drawingml/2006/table">
            <a:tbl>
              <a:tblPr firstRow="1" bandRow="1">
                <a:tableStyleId>{5C22544A-7EE6-4342-B048-85BDC9FD1C3A}</a:tableStyleId>
              </a:tblPr>
              <a:tblGrid>
                <a:gridCol w="5432578">
                  <a:extLst>
                    <a:ext uri="{9D8B030D-6E8A-4147-A177-3AD203B41FA5}">
                      <a16:colId xmlns:a16="http://schemas.microsoft.com/office/drawing/2014/main" val="20000"/>
                    </a:ext>
                  </a:extLst>
                </a:gridCol>
              </a:tblGrid>
              <a:tr h="11758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spc="-19" dirty="0">
                          <a:solidFill>
                            <a:srgbClr val="44536A"/>
                          </a:solidFill>
                          <a:latin typeface="+mn-lt"/>
                          <a:cs typeface="Calibri"/>
                        </a:rPr>
                        <a:t>Indicador </a:t>
                      </a:r>
                      <a:r>
                        <a:rPr lang="es-CO" sz="1600" b="1" spc="-19" dirty="0">
                          <a:solidFill>
                            <a:srgbClr val="44536A"/>
                          </a:solidFill>
                          <a:cs typeface="Calibri"/>
                        </a:rPr>
                        <a:t>de Producto: Número de escenarios deportivos intervenidos</a:t>
                      </a:r>
                    </a:p>
                    <a:p>
                      <a:endParaRPr lang="es-CO" sz="1600" dirty="0">
                        <a:solidFill>
                          <a:schemeClr val="tx2"/>
                        </a:solidFill>
                      </a:endParaRPr>
                    </a:p>
                    <a:p>
                      <a:r>
                        <a:rPr lang="es-CO" sz="1600" dirty="0">
                          <a:solidFill>
                            <a:schemeClr val="tx2"/>
                          </a:solidFill>
                        </a:rPr>
                        <a:t>Periodicidad del Indicador:</a:t>
                      </a:r>
                      <a:r>
                        <a:rPr lang="es-CO" sz="1600" baseline="0" dirty="0">
                          <a:solidFill>
                            <a:schemeClr val="tx2"/>
                          </a:solidFill>
                        </a:rPr>
                        <a:t> </a:t>
                      </a:r>
                      <a:r>
                        <a:rPr lang="es-CO" sz="1600" baseline="0" dirty="0">
                          <a:solidFill>
                            <a:srgbClr val="0070C0"/>
                          </a:solidFill>
                        </a:rPr>
                        <a:t>Semestral</a:t>
                      </a:r>
                    </a:p>
                    <a:p>
                      <a:r>
                        <a:rPr lang="es-CO" sz="1600" dirty="0">
                          <a:solidFill>
                            <a:schemeClr val="tx2"/>
                          </a:solidFill>
                        </a:rPr>
                        <a:t>Valor producto esperado al final del cuatrienio:</a:t>
                      </a:r>
                      <a:r>
                        <a:rPr lang="es-CO" sz="1600" baseline="0" dirty="0">
                          <a:solidFill>
                            <a:schemeClr val="tx2"/>
                          </a:solidFill>
                        </a:rPr>
                        <a:t> </a:t>
                      </a:r>
                      <a:r>
                        <a:rPr lang="es-CO" sz="1600" baseline="0" dirty="0">
                          <a:solidFill>
                            <a:srgbClr val="0070C0"/>
                          </a:solidFill>
                        </a:rPr>
                        <a:t>80</a:t>
                      </a:r>
                    </a:p>
                    <a:p>
                      <a:r>
                        <a:rPr lang="es-CO" sz="1600" dirty="0">
                          <a:solidFill>
                            <a:schemeClr val="tx2"/>
                          </a:solidFill>
                        </a:rPr>
                        <a:t>Valor producto esperado al final de la vigencia 2020: </a:t>
                      </a:r>
                      <a:r>
                        <a:rPr lang="es-CO" sz="1600" dirty="0">
                          <a:solidFill>
                            <a:schemeClr val="accent1">
                              <a:lumMod val="75000"/>
                            </a:schemeClr>
                          </a:solidFill>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kern="1200" dirty="0">
                          <a:solidFill>
                            <a:schemeClr val="tx2"/>
                          </a:solidFill>
                          <a:latin typeface="+mn-lt"/>
                          <a:ea typeface="+mn-ea"/>
                          <a:cs typeface="+mn-cs"/>
                        </a:rPr>
                        <a:t>Valor ejecutado</a:t>
                      </a:r>
                      <a:r>
                        <a:rPr lang="es-CO" sz="1600" b="1" kern="1200" baseline="0" dirty="0">
                          <a:solidFill>
                            <a:schemeClr val="tx2"/>
                          </a:solidFill>
                          <a:latin typeface="+mn-lt"/>
                          <a:ea typeface="+mn-ea"/>
                          <a:cs typeface="+mn-cs"/>
                        </a:rPr>
                        <a:t> vigencia </a:t>
                      </a:r>
                      <a:r>
                        <a:rPr lang="es-CO" sz="1600" b="1" kern="1200" dirty="0">
                          <a:solidFill>
                            <a:schemeClr val="tx2"/>
                          </a:solidFill>
                          <a:latin typeface="+mn-lt"/>
                          <a:ea typeface="+mn-ea"/>
                          <a:cs typeface="+mn-cs"/>
                        </a:rPr>
                        <a:t> 2020: </a:t>
                      </a:r>
                      <a:r>
                        <a:rPr lang="es-CO" sz="1600" b="1" kern="1200" dirty="0">
                          <a:solidFill>
                            <a:schemeClr val="accent1">
                              <a:lumMod val="75000"/>
                            </a:schemeClr>
                          </a:solidFill>
                          <a:latin typeface="+mn-lt"/>
                          <a:ea typeface="+mn-ea"/>
                          <a:cs typeface="+mn-cs"/>
                        </a:rPr>
                        <a:t>20</a:t>
                      </a:r>
                    </a:p>
                    <a:p>
                      <a:endParaRPr lang="es-CO" sz="1600" dirty="0">
                        <a:solidFill>
                          <a:srgbClr val="0070C0"/>
                        </a:solidFill>
                      </a:endParaRPr>
                    </a:p>
                    <a:p>
                      <a:r>
                        <a:rPr lang="es-CO" sz="1600" baseline="0" dirty="0">
                          <a:solidFill>
                            <a:schemeClr val="tx2"/>
                          </a:solidFill>
                        </a:rPr>
                        <a:t>Valor actualizado con vigencias futuras: $  3.820.887,749</a:t>
                      </a:r>
                      <a:endParaRPr lang="es-CO" sz="1600" baseline="0" dirty="0">
                        <a:solidFill>
                          <a:srgbClr val="0070C0"/>
                        </a:solidFill>
                      </a:endParaRPr>
                    </a:p>
                  </a:txBody>
                  <a:tcPr>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40" name="Tabla 39"/>
          <p:cNvGraphicFramePr>
            <a:graphicFrameLocks noGrp="1"/>
          </p:cNvGraphicFramePr>
          <p:nvPr>
            <p:extLst>
              <p:ext uri="{D42A27DB-BD31-4B8C-83A1-F6EECF244321}">
                <p14:modId xmlns:p14="http://schemas.microsoft.com/office/powerpoint/2010/main" val="993544149"/>
              </p:ext>
            </p:extLst>
          </p:nvPr>
        </p:nvGraphicFramePr>
        <p:xfrm>
          <a:off x="6046748" y="1647318"/>
          <a:ext cx="5702233" cy="2238882"/>
        </p:xfrm>
        <a:graphic>
          <a:graphicData uri="http://schemas.openxmlformats.org/drawingml/2006/table">
            <a:tbl>
              <a:tblPr>
                <a:tableStyleId>{5C22544A-7EE6-4342-B048-85BDC9FD1C3A}</a:tableStyleId>
              </a:tblPr>
              <a:tblGrid>
                <a:gridCol w="2019820">
                  <a:extLst>
                    <a:ext uri="{9D8B030D-6E8A-4147-A177-3AD203B41FA5}">
                      <a16:colId xmlns:a16="http://schemas.microsoft.com/office/drawing/2014/main" val="3688020916"/>
                    </a:ext>
                  </a:extLst>
                </a:gridCol>
                <a:gridCol w="1874878">
                  <a:extLst>
                    <a:ext uri="{9D8B030D-6E8A-4147-A177-3AD203B41FA5}">
                      <a16:colId xmlns:a16="http://schemas.microsoft.com/office/drawing/2014/main" val="286929452"/>
                    </a:ext>
                  </a:extLst>
                </a:gridCol>
                <a:gridCol w="1807535">
                  <a:extLst>
                    <a:ext uri="{9D8B030D-6E8A-4147-A177-3AD203B41FA5}">
                      <a16:colId xmlns:a16="http://schemas.microsoft.com/office/drawing/2014/main" val="3707762219"/>
                    </a:ext>
                  </a:extLst>
                </a:gridCol>
              </a:tblGrid>
              <a:tr h="772032">
                <a:tc>
                  <a:txBody>
                    <a:bodyPr/>
                    <a:lstStyle/>
                    <a:p>
                      <a:pPr lvl="0" algn="l" fontAlgn="ctr"/>
                      <a:r>
                        <a:rPr lang="en-US" sz="1600" b="1" u="none" strike="noStrike" dirty="0">
                          <a:effectLst/>
                        </a:rPr>
                        <a:t>FUENTE PRINCIPAL</a:t>
                      </a:r>
                      <a:endParaRPr lang="en-US" sz="16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600" b="1" u="none" strike="noStrike" dirty="0">
                          <a:effectLst/>
                        </a:rPr>
                        <a:t>VALOR PROYECTADO</a:t>
                      </a:r>
                      <a:endParaRPr lang="en-US" sz="1600" b="1" i="0" u="none" strike="noStrike" dirty="0">
                        <a:solidFill>
                          <a:srgbClr val="FFFFFF"/>
                        </a:solidFill>
                        <a:effectLst/>
                        <a:latin typeface="Arial" panose="020B0604020202020204" pitchFamily="34" charset="0"/>
                      </a:endParaRPr>
                    </a:p>
                  </a:txBody>
                  <a:tcPr marL="108000" marR="0" marT="0" marB="0" anchor="ctr"/>
                </a:tc>
                <a:tc>
                  <a:txBody>
                    <a:bodyPr/>
                    <a:lstStyle/>
                    <a:p>
                      <a:pPr lvl="0" algn="l" fontAlgn="ctr"/>
                      <a:r>
                        <a:rPr lang="en-US" sz="1600" b="1" u="none" strike="noStrike" dirty="0">
                          <a:effectLst/>
                        </a:rPr>
                        <a:t>VALOR TOTAL  EJECUTADO</a:t>
                      </a:r>
                      <a:endParaRPr lang="en-US" sz="1600" b="1" i="0" u="none" strike="noStrike" dirty="0">
                        <a:solidFill>
                          <a:srgbClr val="FFFFFF"/>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3980858755"/>
                  </a:ext>
                </a:extLst>
              </a:tr>
              <a:tr h="1466850">
                <a:tc>
                  <a:txBody>
                    <a:bodyPr/>
                    <a:lstStyle/>
                    <a:p>
                      <a:pPr lvl="0" algn="l" fontAlgn="ctr"/>
                      <a:r>
                        <a:rPr lang="es-CO" sz="1600" b="0" i="0" u="none" strike="noStrike" dirty="0">
                          <a:solidFill>
                            <a:schemeClr val="dk1"/>
                          </a:solidFill>
                          <a:effectLst/>
                          <a:latin typeface="+mn-lt"/>
                        </a:rPr>
                        <a:t>SGP PG Deportes</a:t>
                      </a:r>
                      <a:endParaRPr lang="en-US" sz="1600" b="0" i="0" u="none" strike="noStrike" dirty="0">
                        <a:solidFill>
                          <a:srgbClr val="000000"/>
                        </a:solidFill>
                        <a:effectLst/>
                        <a:latin typeface="Arial" panose="020B0604020202020204" pitchFamily="34" charset="0"/>
                      </a:endParaRPr>
                    </a:p>
                  </a:txBody>
                  <a:tcPr marL="108000" marR="0" marT="0" marB="0" anchor="ctr"/>
                </a:tc>
                <a:tc>
                  <a:txBody>
                    <a:bodyPr/>
                    <a:lstStyle/>
                    <a:p>
                      <a:pPr lvl="0" algn="l" fontAlgn="ctr"/>
                      <a:r>
                        <a:rPr lang="en-US" sz="1600" u="none" strike="noStrike" dirty="0">
                          <a:effectLst/>
                        </a:rPr>
                        <a:t> $327.594.229 </a:t>
                      </a:r>
                      <a:endParaRPr lang="en-US" sz="1600" b="0" i="0" u="none" strike="noStrike" dirty="0">
                        <a:solidFill>
                          <a:srgbClr val="000000"/>
                        </a:solidFill>
                        <a:effectLst/>
                        <a:latin typeface="Arial" panose="020B0604020202020204" pitchFamily="34" charset="0"/>
                      </a:endParaRPr>
                    </a:p>
                  </a:txBody>
                  <a:tcPr marL="108000" marR="0" marT="0" marB="0" anchor="ctr"/>
                </a:tc>
                <a:tc>
                  <a:txBody>
                    <a:bodyPr/>
                    <a:lstStyle/>
                    <a:p>
                      <a:pPr lvl="0" algn="l" fontAlgn="ctr"/>
                      <a:r>
                        <a:rPr lang="en-US" sz="1600" u="none" strike="noStrike" dirty="0">
                          <a:effectLst/>
                        </a:rPr>
                        <a:t>$326.891.370</a:t>
                      </a:r>
                      <a:endParaRPr lang="en-US" sz="1600" b="0" i="0" u="none" strike="noStrike" dirty="0">
                        <a:solidFill>
                          <a:srgbClr val="000000"/>
                        </a:solidFill>
                        <a:effectLst/>
                        <a:latin typeface="Arial" panose="020B0604020202020204" pitchFamily="34" charset="0"/>
                      </a:endParaRPr>
                    </a:p>
                  </a:txBody>
                  <a:tcPr marL="108000" marR="0" marT="0" marB="0" anchor="ctr"/>
                </a:tc>
                <a:extLst>
                  <a:ext uri="{0D108BD9-81ED-4DB2-BD59-A6C34878D82A}">
                    <a16:rowId xmlns:a16="http://schemas.microsoft.com/office/drawing/2014/main" val="442603286"/>
                  </a:ext>
                </a:extLst>
              </a:tr>
            </a:tbl>
          </a:graphicData>
        </a:graphic>
      </p:graphicFrame>
    </p:spTree>
    <p:extLst>
      <p:ext uri="{BB962C8B-B14F-4D97-AF65-F5344CB8AC3E}">
        <p14:creationId xmlns:p14="http://schemas.microsoft.com/office/powerpoint/2010/main" val="128521004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4360</TotalTime>
  <Words>5003</Words>
  <Application>Microsoft Office PowerPoint</Application>
  <PresentationFormat>Panorámica</PresentationFormat>
  <Paragraphs>760</Paragraphs>
  <Slides>81</Slides>
  <Notes>9</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81</vt:i4>
      </vt:variant>
    </vt:vector>
  </HeadingPairs>
  <TitlesOfParts>
    <vt:vector size="91" baseType="lpstr">
      <vt:lpstr>Arial</vt:lpstr>
      <vt:lpstr>Arial Black</vt:lpstr>
      <vt:lpstr>Arial Narrow</vt:lpstr>
      <vt:lpstr>Calibri</vt:lpstr>
      <vt:lpstr>Calibri Light</vt:lpstr>
      <vt:lpstr>Open Sans</vt:lpstr>
      <vt:lpstr>Open Sans ExtraBold</vt:lpstr>
      <vt:lpstr>Segoe UI</vt:lpstr>
      <vt:lpstr>Times New Roman</vt:lpstr>
      <vt:lpstr>Tema de Office</vt:lpstr>
      <vt:lpstr>Presentación de PowerPoint</vt:lpstr>
      <vt:lpstr>INFORME DE GESTIÓN</vt:lpstr>
      <vt:lpstr>Presentación de PowerPoint</vt:lpstr>
      <vt:lpstr>Presentación de PowerPoint</vt:lpstr>
      <vt:lpstr>Presentación de PowerPoint</vt:lpstr>
      <vt:lpstr>Presentación de PowerPoint</vt:lpstr>
      <vt:lpstr>Presentación de PowerPoint</vt:lpstr>
      <vt:lpstr>PLAN DE ACCIÓN  2020-2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 DE ACCIÓN  2020-2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 DE ACCIÓN  2020-2</vt:lpstr>
      <vt:lpstr>Presentación de PowerPoint</vt:lpstr>
      <vt:lpstr>Presentación de PowerPoint</vt:lpstr>
      <vt:lpstr>Presentación de PowerPoint</vt:lpstr>
      <vt:lpstr>PLAN DE ACCIÓN  2020-2</vt:lpstr>
      <vt:lpstr>Presentación de PowerPoint</vt:lpstr>
      <vt:lpstr>PLAN DE ACCIÓN  2020-2</vt:lpstr>
      <vt:lpstr>Presentación de PowerPoint</vt:lpstr>
      <vt:lpstr>Presentación de PowerPoint</vt:lpstr>
      <vt:lpstr>Presentación de PowerPoint</vt:lpstr>
      <vt:lpstr>PLAN DE ACCIÓN  2020-2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Orden lógico de ejecución de los sectores a intervenir en el corregimiento de San Félix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Pinto Tridimenciudad</dc:creator>
  <cp:lastModifiedBy>David Tobon Tabares</cp:lastModifiedBy>
  <cp:revision>202</cp:revision>
  <dcterms:created xsi:type="dcterms:W3CDTF">2020-05-04T22:54:32Z</dcterms:created>
  <dcterms:modified xsi:type="dcterms:W3CDTF">2020-11-17T21:49:51Z</dcterms:modified>
</cp:coreProperties>
</file>