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71" r:id="rId2"/>
    <p:sldId id="299" r:id="rId3"/>
    <p:sldId id="278" r:id="rId4"/>
    <p:sldId id="301" r:id="rId5"/>
    <p:sldId id="302" r:id="rId6"/>
    <p:sldId id="303" r:id="rId7"/>
    <p:sldId id="281" r:id="rId8"/>
    <p:sldId id="282" r:id="rId9"/>
    <p:sldId id="324" r:id="rId10"/>
    <p:sldId id="325" r:id="rId11"/>
    <p:sldId id="326" r:id="rId12"/>
    <p:sldId id="327" r:id="rId13"/>
    <p:sldId id="328" r:id="rId14"/>
    <p:sldId id="315" r:id="rId15"/>
    <p:sldId id="320" r:id="rId16"/>
    <p:sldId id="330" r:id="rId17"/>
    <p:sldId id="329" r:id="rId18"/>
    <p:sldId id="331" r:id="rId19"/>
    <p:sldId id="332" r:id="rId20"/>
    <p:sldId id="333" r:id="rId21"/>
    <p:sldId id="334" r:id="rId22"/>
    <p:sldId id="335" r:id="rId23"/>
    <p:sldId id="336" r:id="rId24"/>
    <p:sldId id="337" r:id="rId25"/>
    <p:sldId id="339" r:id="rId26"/>
    <p:sldId id="340" r:id="rId27"/>
    <p:sldId id="341" r:id="rId28"/>
    <p:sldId id="342" r:id="rId29"/>
    <p:sldId id="343" r:id="rId30"/>
    <p:sldId id="344" r:id="rId31"/>
    <p:sldId id="345" r:id="rId32"/>
    <p:sldId id="346" r:id="rId33"/>
    <p:sldId id="347" r:id="rId34"/>
    <p:sldId id="348" r:id="rId35"/>
    <p:sldId id="319" r:id="rId36"/>
    <p:sldId id="349" r:id="rId37"/>
    <p:sldId id="323" r:id="rId38"/>
    <p:sldId id="350" r:id="rId39"/>
    <p:sldId id="351" r:id="rId40"/>
    <p:sldId id="352" r:id="rId41"/>
    <p:sldId id="353" r:id="rId42"/>
    <p:sldId id="354" r:id="rId43"/>
    <p:sldId id="355" r:id="rId44"/>
    <p:sldId id="356" r:id="rId45"/>
    <p:sldId id="273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1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47982-E54D-4E23-8D9F-EED0E3C68D22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4BB84-ECAB-49EE-9513-8D71E2DB7C39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90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A4B9-DFBF-4839-92E3-756C36A017C8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73D7-128D-420B-B9B2-435AD8890DC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25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A4B9-DFBF-4839-92E3-756C36A017C8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73D7-128D-420B-B9B2-435AD8890DC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05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A4B9-DFBF-4839-92E3-756C36A017C8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73D7-128D-420B-B9B2-435AD8890DC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80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A4B9-DFBF-4839-92E3-756C36A017C8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73D7-128D-420B-B9B2-435AD8890DC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43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A4B9-DFBF-4839-92E3-756C36A017C8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73D7-128D-420B-B9B2-435AD8890DC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931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A4B9-DFBF-4839-92E3-756C36A017C8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73D7-128D-420B-B9B2-435AD8890DC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40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A4B9-DFBF-4839-92E3-756C36A017C8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73D7-128D-420B-B9B2-435AD8890DC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46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A4B9-DFBF-4839-92E3-756C36A017C8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73D7-128D-420B-B9B2-435AD8890DC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130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A4B9-DFBF-4839-92E3-756C36A017C8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73D7-128D-420B-B9B2-435AD8890DC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23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A4B9-DFBF-4839-92E3-756C36A017C8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73D7-128D-420B-B9B2-435AD8890DC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96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A4B9-DFBF-4839-92E3-756C36A017C8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73D7-128D-420B-B9B2-435AD8890DC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358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4A4B9-DFBF-4839-92E3-756C36A017C8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A73D7-128D-420B-B9B2-435AD8890DC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3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n 1" descr="00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5" y="0"/>
            <a:ext cx="121454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76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3" name="object 13"/>
          <p:cNvSpPr txBox="1"/>
          <p:nvPr/>
        </p:nvSpPr>
        <p:spPr>
          <a:xfrm>
            <a:off x="521138" y="4095710"/>
            <a:ext cx="11312826" cy="21172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 algn="just">
              <a:lnSpc>
                <a:spcPts val="2142"/>
              </a:lnSpc>
              <a:spcBef>
                <a:spcPts val="107"/>
              </a:spcBef>
            </a:pPr>
            <a:endParaRPr lang="es-ES" sz="199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9102" y="3417249"/>
            <a:ext cx="5761525" cy="23304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3233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6.4.1 BELLO DIGITAL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-234919" y="1880756"/>
            <a:ext cx="7550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EVIDENCIAS PROGRAMAS INSCRITOS Y EN FUNCIONAMIENTO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91" y="2254302"/>
            <a:ext cx="4874376" cy="450985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869" y="2254302"/>
            <a:ext cx="4597320" cy="450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0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3" name="object 13"/>
          <p:cNvSpPr txBox="1"/>
          <p:nvPr/>
        </p:nvSpPr>
        <p:spPr>
          <a:xfrm>
            <a:off x="521138" y="4095710"/>
            <a:ext cx="11312826" cy="21172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 algn="just">
              <a:lnSpc>
                <a:spcPts val="2142"/>
              </a:lnSpc>
              <a:spcBef>
                <a:spcPts val="107"/>
              </a:spcBef>
            </a:pPr>
            <a:endParaRPr lang="es-ES" sz="199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9102" y="3417249"/>
            <a:ext cx="5761525" cy="23304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3233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6.4.1 BELLO DIGITAL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-234919" y="1880756"/>
            <a:ext cx="7550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EVIDENCIAS DIVULGACIÓN PROGRAMAS EN LOS VIVE DIGITAL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63" y="2605440"/>
            <a:ext cx="3057310" cy="310597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305" y="2581613"/>
            <a:ext cx="3067201" cy="3129799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268" y="2540426"/>
            <a:ext cx="3005765" cy="312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53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3" name="object 13"/>
          <p:cNvSpPr txBox="1"/>
          <p:nvPr/>
        </p:nvSpPr>
        <p:spPr>
          <a:xfrm>
            <a:off x="521138" y="4095710"/>
            <a:ext cx="11312826" cy="21172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 algn="just">
              <a:lnSpc>
                <a:spcPts val="2142"/>
              </a:lnSpc>
              <a:spcBef>
                <a:spcPts val="107"/>
              </a:spcBef>
            </a:pPr>
            <a:endParaRPr lang="es-ES" sz="199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9102" y="3417249"/>
            <a:ext cx="5761525" cy="23304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3233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6.4.1 BELLO DIGITAL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-234919" y="1880756"/>
            <a:ext cx="7550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EVIDENCIAS DIVULGACIÓN PROGRAMAS EN LOS VIVE DIGITAL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1" y="2516186"/>
            <a:ext cx="3231471" cy="323147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990" y="2492914"/>
            <a:ext cx="3290303" cy="329030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017" y="2492914"/>
            <a:ext cx="3327497" cy="332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37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3" name="object 13"/>
          <p:cNvSpPr txBox="1"/>
          <p:nvPr/>
        </p:nvSpPr>
        <p:spPr>
          <a:xfrm>
            <a:off x="521138" y="4095710"/>
            <a:ext cx="11312826" cy="21172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 algn="just">
              <a:lnSpc>
                <a:spcPts val="2142"/>
              </a:lnSpc>
              <a:spcBef>
                <a:spcPts val="107"/>
              </a:spcBef>
            </a:pPr>
            <a:endParaRPr lang="es-ES" sz="199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9102" y="3417249"/>
            <a:ext cx="5761525" cy="23304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3233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6.4.1 BELLO DIGITAL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-234919" y="1880756"/>
            <a:ext cx="7550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EVIDENCIAS DIVULGACIÓN PROGRAMAS EN LOS VIVE DIGITAL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70" y="2522388"/>
            <a:ext cx="3440751" cy="344075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934" y="2522387"/>
            <a:ext cx="3503455" cy="350345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704" y="2522386"/>
            <a:ext cx="3517341" cy="351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431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bject 39"/>
          <p:cNvSpPr/>
          <p:nvPr/>
        </p:nvSpPr>
        <p:spPr>
          <a:xfrm>
            <a:off x="0" y="3579222"/>
            <a:ext cx="12192000" cy="2449679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793" dirty="0" smtClean="0">
                <a:solidFill>
                  <a:srgbClr val="202124"/>
                </a:solidFill>
                <a:latin typeface="Roboto"/>
              </a:rPr>
              <a:t>Se ha realizado sensibilización junto a los proveedores privados para que lleguen a mas hogares en el municipio de Bello.</a:t>
            </a:r>
          </a:p>
          <a:p>
            <a:endParaRPr lang="es-ES" sz="1793" dirty="0">
              <a:solidFill>
                <a:srgbClr val="202124"/>
              </a:solidFill>
              <a:latin typeface="Roboto"/>
            </a:endParaRPr>
          </a:p>
          <a:p>
            <a:r>
              <a:rPr lang="es-ES" sz="1793" dirty="0" smtClean="0">
                <a:solidFill>
                  <a:srgbClr val="202124"/>
                </a:solidFill>
                <a:latin typeface="Roboto"/>
              </a:rPr>
              <a:t>Por temas de pandemia y virtualidad están llegando a los proveedores con promociones que le convienen a la comunidad y mas a los niños en el tema de estudio en casa.</a:t>
            </a:r>
          </a:p>
          <a:p>
            <a:endParaRPr lang="es-ES" sz="1793" dirty="0">
              <a:solidFill>
                <a:srgbClr val="202124"/>
              </a:solidFill>
              <a:latin typeface="Roboto"/>
            </a:endParaRPr>
          </a:p>
          <a:p>
            <a:r>
              <a:rPr lang="es-ES" sz="1793" dirty="0" smtClean="0">
                <a:solidFill>
                  <a:srgbClr val="202124"/>
                </a:solidFill>
                <a:latin typeface="Roboto"/>
              </a:rPr>
              <a:t>Para el caso del municipio tenemos dos proveedores para servicios de Internet, UNE e INFOTIC.</a:t>
            </a:r>
          </a:p>
          <a:p>
            <a:endParaRPr lang="es-ES" sz="1793" dirty="0" smtClean="0">
              <a:solidFill>
                <a:srgbClr val="202124"/>
              </a:solidFill>
              <a:latin typeface="Roboto"/>
            </a:endParaRPr>
          </a:p>
          <a:p>
            <a:r>
              <a:rPr lang="es-ES" sz="1793" dirty="0" smtClean="0">
                <a:solidFill>
                  <a:srgbClr val="202124"/>
                </a:solidFill>
                <a:latin typeface="Roboto"/>
              </a:rPr>
              <a:t>Actualmente sobre el territorio tenemos a CLARO, UNE. TELEFONICA, DIRECTV Y OTROS PARA LA RURALIDAD.</a:t>
            </a:r>
          </a:p>
          <a:p>
            <a:endParaRPr lang="es-ES" sz="1793" b="1" dirty="0">
              <a:solidFill>
                <a:srgbClr val="202124"/>
              </a:solidFill>
              <a:latin typeface="Roboto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98413" y="1736137"/>
            <a:ext cx="5471834" cy="1305803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7" name="object 27"/>
          <p:cNvSpPr/>
          <p:nvPr/>
        </p:nvSpPr>
        <p:spPr>
          <a:xfrm>
            <a:off x="5701602" y="1736086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35" y="1736086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1" name="object 31"/>
          <p:cNvSpPr/>
          <p:nvPr/>
        </p:nvSpPr>
        <p:spPr>
          <a:xfrm>
            <a:off x="5701602" y="2363530"/>
            <a:ext cx="1877198" cy="678410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ES" sz="1100" b="1" dirty="0"/>
              <a:t>VF Estrategia de Gobierno en línea “cantidad de sitios públicos con acceso a internet gratis en Bello”</a:t>
            </a:r>
            <a:endParaRPr sz="1100" b="1" dirty="0"/>
          </a:p>
        </p:txBody>
      </p:sp>
      <p:sp>
        <p:nvSpPr>
          <p:cNvPr id="32" name="object 32"/>
          <p:cNvSpPr/>
          <p:nvPr/>
        </p:nvSpPr>
        <p:spPr>
          <a:xfrm>
            <a:off x="7578927" y="2363530"/>
            <a:ext cx="1498927" cy="678410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CO" sz="1600" b="1" dirty="0"/>
              <a:t>  $17.400.000</a:t>
            </a:r>
            <a:endParaRPr lang="es-ES" sz="1600" b="1" dirty="0"/>
          </a:p>
        </p:txBody>
      </p:sp>
      <p:sp>
        <p:nvSpPr>
          <p:cNvPr id="33" name="object 33"/>
          <p:cNvSpPr/>
          <p:nvPr/>
        </p:nvSpPr>
        <p:spPr>
          <a:xfrm>
            <a:off x="10460292" y="2925233"/>
            <a:ext cx="1731708" cy="678410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10472676" y="2324341"/>
            <a:ext cx="1719324" cy="1137316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ES" sz="1600" b="1" dirty="0"/>
              <a:t>Operadores privados prestando servicios en el municipio</a:t>
            </a:r>
            <a:endParaRPr sz="1600" b="1" dirty="0"/>
          </a:p>
        </p:txBody>
      </p:sp>
      <p:sp>
        <p:nvSpPr>
          <p:cNvPr id="22" name="object 22"/>
          <p:cNvSpPr txBox="1"/>
          <p:nvPr/>
        </p:nvSpPr>
        <p:spPr>
          <a:xfrm>
            <a:off x="5797386" y="1965286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0372" y="1965286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74473" y="1891663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77481" y="3662213"/>
            <a:ext cx="5760273" cy="266020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9102" y="3417249"/>
            <a:ext cx="5761525" cy="23304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767" y="1736138"/>
            <a:ext cx="5534421" cy="130580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594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594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594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594" b="1">
                <a:latin typeface="Calibri"/>
                <a:cs typeface="Calibri"/>
              </a:rPr>
              <a:t>:</a:t>
            </a:r>
            <a:r>
              <a:rPr sz="1594" b="1" spc="-22">
                <a:latin typeface="Calibri"/>
                <a:cs typeface="Calibri"/>
              </a:rPr>
              <a:t> </a:t>
            </a:r>
            <a:r>
              <a:rPr lang="es-CO" sz="1594" b="1" spc="-22" dirty="0">
                <a:latin typeface="Calibri"/>
                <a:cs typeface="Calibri"/>
              </a:rPr>
              <a:t>SEMESTRAL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0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4" baseline="1706" dirty="0" err="1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4" baseline="1706" dirty="0" err="1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391" b="1" baseline="1706" dirty="0" err="1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baseline="1706" err="1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4" baseline="1706" err="1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391" b="1" baseline="1706" err="1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9" baseline="1706" err="1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5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391" b="1" spc="-9" baseline="1706" dirty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sz="2391" b="1" spc="-49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3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-19" baseline="1706" dirty="0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sz="2391" b="1" spc="-4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391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3</a:t>
            </a:r>
            <a:endParaRPr sz="1594" dirty="0">
              <a:latin typeface="Calibri"/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3233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6.4.1 BELLO DIGITAL</a:t>
            </a:r>
          </a:p>
        </p:txBody>
      </p:sp>
      <p:sp>
        <p:nvSpPr>
          <p:cNvPr id="53" name="Rectángulo 52"/>
          <p:cNvSpPr/>
          <p:nvPr/>
        </p:nvSpPr>
        <p:spPr>
          <a:xfrm>
            <a:off x="-427503" y="3136005"/>
            <a:ext cx="69397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 PARA LA VIGENCIA 2020</a:t>
            </a:r>
          </a:p>
        </p:txBody>
      </p:sp>
    </p:spTree>
    <p:extLst>
      <p:ext uri="{BB962C8B-B14F-4D97-AF65-F5344CB8AC3E}">
        <p14:creationId xmlns:p14="http://schemas.microsoft.com/office/powerpoint/2010/main" val="1285210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bject 39"/>
          <p:cNvSpPr/>
          <p:nvPr/>
        </p:nvSpPr>
        <p:spPr>
          <a:xfrm>
            <a:off x="218876" y="4101734"/>
            <a:ext cx="11972973" cy="2349339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meta para el año 2020 son 1000, hasta el momento van instalados 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3467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hogares apoyados en el programa MINTIC – CLARO</a:t>
            </a:r>
            <a:endParaRPr lang="es-C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realizó la gestión del programa en la ciudad de Bogotá con la dirección de Gobierno digital.</a:t>
            </a:r>
            <a:endParaRPr lang="es-C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realizó un formulario de inscripción para la ciudadanía en la página web del municipio, con esta inscripción se realizaba un filtro según unas condiciones como que fueran familias de estrato 1 y 2, que no tuvieran servicio de internet entre otros.</a:t>
            </a:r>
            <a:endParaRPr lang="es-C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98413" y="1736137"/>
            <a:ext cx="5471834" cy="1305803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7" name="object 27"/>
          <p:cNvSpPr/>
          <p:nvPr/>
        </p:nvSpPr>
        <p:spPr>
          <a:xfrm>
            <a:off x="5701602" y="1736086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35" y="1736086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1" name="object 31"/>
          <p:cNvSpPr/>
          <p:nvPr/>
        </p:nvSpPr>
        <p:spPr>
          <a:xfrm>
            <a:off x="5701602" y="2363530"/>
            <a:ext cx="1702733" cy="678410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ES" sz="1600" b="1" dirty="0"/>
              <a:t>GESTION</a:t>
            </a:r>
            <a:endParaRPr sz="1600" b="1" dirty="0"/>
          </a:p>
        </p:txBody>
      </p:sp>
      <p:sp>
        <p:nvSpPr>
          <p:cNvPr id="32" name="object 32"/>
          <p:cNvSpPr/>
          <p:nvPr/>
        </p:nvSpPr>
        <p:spPr>
          <a:xfrm>
            <a:off x="7485017" y="2363530"/>
            <a:ext cx="1659251" cy="678410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600" b="1" dirty="0"/>
              <a:t>GESTION</a:t>
            </a:r>
          </a:p>
        </p:txBody>
      </p:sp>
      <p:sp>
        <p:nvSpPr>
          <p:cNvPr id="33" name="object 33"/>
          <p:cNvSpPr/>
          <p:nvPr/>
        </p:nvSpPr>
        <p:spPr>
          <a:xfrm>
            <a:off x="10460292" y="2925233"/>
            <a:ext cx="1731708" cy="678410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10472676" y="2324341"/>
            <a:ext cx="1719324" cy="1777396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600" b="1" dirty="0"/>
              <a:t>Número de hogares de estratos 1 y 2 beneficiados mediante</a:t>
            </a:r>
          </a:p>
          <a:p>
            <a:r>
              <a:rPr lang="es-ES" sz="1600" b="1" dirty="0"/>
              <a:t>gestión para facilidades de acceso a internet.</a:t>
            </a:r>
            <a:endParaRPr sz="1600" b="1"/>
          </a:p>
        </p:txBody>
      </p:sp>
      <p:sp>
        <p:nvSpPr>
          <p:cNvPr id="22" name="object 22"/>
          <p:cNvSpPr txBox="1"/>
          <p:nvPr/>
        </p:nvSpPr>
        <p:spPr>
          <a:xfrm>
            <a:off x="5797386" y="1965286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0372" y="1965286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74473" y="1891663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77481" y="3662213"/>
            <a:ext cx="5760273" cy="266020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0974" y="4101736"/>
            <a:ext cx="11189653" cy="24558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767" y="1736138"/>
            <a:ext cx="5534421" cy="130580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594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594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594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594" b="1" dirty="0">
                <a:latin typeface="Calibri"/>
                <a:cs typeface="Calibri"/>
              </a:rPr>
              <a:t>:</a:t>
            </a:r>
            <a:r>
              <a:rPr sz="1594" b="1" spc="-22" dirty="0">
                <a:latin typeface="Calibri"/>
                <a:cs typeface="Calibri"/>
              </a:rPr>
              <a:t> </a:t>
            </a:r>
            <a:r>
              <a:rPr lang="es-CO" sz="1594" b="1" spc="-22" dirty="0">
                <a:latin typeface="Calibri"/>
                <a:cs typeface="Calibri"/>
              </a:rPr>
              <a:t>Anual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0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4" baseline="1706" dirty="0" err="1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4" baseline="1706" dirty="0" err="1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391" b="1" baseline="1706" dirty="0" err="1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baseline="1706" err="1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4" baseline="1706" err="1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391" b="1" baseline="1706" err="1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9" baseline="1706" err="1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4000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391" b="1" spc="-9" baseline="1706" dirty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sz="2391" b="1" spc="-49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1000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-19" baseline="1706" dirty="0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sz="2391" b="1" spc="-4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391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600</a:t>
            </a:r>
            <a:endParaRPr sz="1594" dirty="0">
              <a:latin typeface="Calibri"/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3233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6.4.1 BELLO DIGITAL</a:t>
            </a:r>
          </a:p>
        </p:txBody>
      </p:sp>
      <p:sp>
        <p:nvSpPr>
          <p:cNvPr id="53" name="Rectángulo 52"/>
          <p:cNvSpPr/>
          <p:nvPr/>
        </p:nvSpPr>
        <p:spPr>
          <a:xfrm>
            <a:off x="287384" y="3308036"/>
            <a:ext cx="5282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lvl="1"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</p:txBody>
      </p:sp>
    </p:spTree>
    <p:extLst>
      <p:ext uri="{BB962C8B-B14F-4D97-AF65-F5344CB8AC3E}">
        <p14:creationId xmlns:p14="http://schemas.microsoft.com/office/powerpoint/2010/main" val="1285210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3" name="object 13"/>
          <p:cNvSpPr txBox="1"/>
          <p:nvPr/>
        </p:nvSpPr>
        <p:spPr>
          <a:xfrm>
            <a:off x="521138" y="4095710"/>
            <a:ext cx="11312826" cy="21172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 algn="just">
              <a:lnSpc>
                <a:spcPts val="2142"/>
              </a:lnSpc>
              <a:spcBef>
                <a:spcPts val="107"/>
              </a:spcBef>
            </a:pPr>
            <a:endParaRPr lang="es-ES" sz="199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9102" y="3417249"/>
            <a:ext cx="5761525" cy="23304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3233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6.4.1 BELLO DIGITAL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-234919" y="1880756"/>
            <a:ext cx="7550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EVIDENCIAS NUMERO DE HOGARES CON SERVICIO DE INTERNET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" y="2296693"/>
            <a:ext cx="8108990" cy="401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9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bject 39"/>
          <p:cNvSpPr/>
          <p:nvPr/>
        </p:nvSpPr>
        <p:spPr>
          <a:xfrm>
            <a:off x="370974" y="4062549"/>
            <a:ext cx="11820875" cy="2388524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600" dirty="0">
                <a:latin typeface="Arial"/>
                <a:cs typeface="Arial"/>
              </a:rPr>
              <a:t>Se radicó ante MINTIC un proyecto para todo el tratamiento y manejo de los datos que componen las PQRSDF</a:t>
            </a:r>
          </a:p>
          <a:p>
            <a:endParaRPr lang="es-ES" sz="1600" dirty="0">
              <a:solidFill>
                <a:srgbClr val="202124"/>
              </a:solidFill>
              <a:latin typeface="Arial"/>
              <a:cs typeface="Arial"/>
            </a:endParaRPr>
          </a:p>
          <a:p>
            <a:r>
              <a:rPr lang="es-ES" sz="1600" dirty="0">
                <a:solidFill>
                  <a:srgbClr val="202124"/>
                </a:solidFill>
                <a:latin typeface="Arial"/>
                <a:cs typeface="Arial"/>
              </a:rPr>
              <a:t>Este proyecto permite establecer por medio de la Analítica de datos cuales son las necesidades de los ciudadanos con respecto a los servicios que requieren de la alcaldía y las propias de los barrios y comunas.</a:t>
            </a:r>
          </a:p>
          <a:p>
            <a:endParaRPr lang="es-ES" sz="1600" dirty="0">
              <a:solidFill>
                <a:srgbClr val="202124"/>
              </a:solidFill>
              <a:latin typeface="Arial"/>
              <a:cs typeface="Arial"/>
            </a:endParaRPr>
          </a:p>
          <a:p>
            <a:r>
              <a:rPr lang="es-ES" sz="1600" dirty="0">
                <a:solidFill>
                  <a:srgbClr val="202124"/>
                </a:solidFill>
                <a:latin typeface="Arial"/>
                <a:cs typeface="Arial"/>
              </a:rPr>
              <a:t>Permitirá tener reportería y datos concretos sobre las PQRSDF.</a:t>
            </a:r>
          </a:p>
          <a:p>
            <a:endParaRPr lang="es-ES" sz="1600" dirty="0">
              <a:solidFill>
                <a:srgbClr val="202124"/>
              </a:solidFill>
              <a:latin typeface="Arial"/>
              <a:cs typeface="Arial"/>
            </a:endParaRPr>
          </a:p>
          <a:p>
            <a:r>
              <a:rPr lang="es-ES" sz="1600" dirty="0">
                <a:solidFill>
                  <a:srgbClr val="202124"/>
                </a:solidFill>
                <a:latin typeface="Arial"/>
                <a:cs typeface="Arial"/>
              </a:rPr>
              <a:t>El producto final de este proyecto será entregado el día 30 de Noviembre.</a:t>
            </a:r>
          </a:p>
          <a:p>
            <a:endParaRPr lang="es-ES" sz="1600" dirty="0">
              <a:solidFill>
                <a:srgbClr val="202124"/>
              </a:solidFill>
              <a:latin typeface="Arial"/>
              <a:cs typeface="Arial"/>
            </a:endParaRPr>
          </a:p>
          <a:p>
            <a:r>
              <a:rPr lang="es-ES" sz="1600" dirty="0">
                <a:solidFill>
                  <a:srgbClr val="202124"/>
                </a:solidFill>
                <a:latin typeface="Arial"/>
                <a:cs typeface="Arial"/>
              </a:rPr>
              <a:t>Adicional a este proyecto hemos realizado proyectos de gran impacto para la administración y ciudadanía.</a:t>
            </a:r>
          </a:p>
          <a:p>
            <a:endParaRPr lang="es-ES" sz="1793" dirty="0">
              <a:solidFill>
                <a:srgbClr val="202124"/>
              </a:solidFill>
              <a:latin typeface="Roboto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98413" y="1736137"/>
            <a:ext cx="5471834" cy="1305803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7" name="object 27"/>
          <p:cNvSpPr/>
          <p:nvPr/>
        </p:nvSpPr>
        <p:spPr>
          <a:xfrm>
            <a:off x="5701602" y="1736086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35" y="1736086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1" name="object 31"/>
          <p:cNvSpPr/>
          <p:nvPr/>
        </p:nvSpPr>
        <p:spPr>
          <a:xfrm>
            <a:off x="5701602" y="2363530"/>
            <a:ext cx="2096924" cy="678410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ES" sz="1600" b="1" dirty="0"/>
              <a:t>GESTION</a:t>
            </a:r>
            <a:endParaRPr sz="1600" b="1" dirty="0"/>
          </a:p>
        </p:txBody>
      </p:sp>
      <p:sp>
        <p:nvSpPr>
          <p:cNvPr id="32" name="object 32"/>
          <p:cNvSpPr/>
          <p:nvPr/>
        </p:nvSpPr>
        <p:spPr>
          <a:xfrm>
            <a:off x="7798526" y="2363530"/>
            <a:ext cx="1345742" cy="678410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600" b="1" dirty="0"/>
              <a:t>GESTION</a:t>
            </a:r>
          </a:p>
        </p:txBody>
      </p:sp>
      <p:sp>
        <p:nvSpPr>
          <p:cNvPr id="33" name="object 33"/>
          <p:cNvSpPr/>
          <p:nvPr/>
        </p:nvSpPr>
        <p:spPr>
          <a:xfrm>
            <a:off x="10460292" y="2925233"/>
            <a:ext cx="1731708" cy="678410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9927877" y="2324340"/>
            <a:ext cx="2264123" cy="1725145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600" b="1" dirty="0"/>
              <a:t>Número de proyectos de gestión en plataformas y</a:t>
            </a:r>
          </a:p>
          <a:p>
            <a:r>
              <a:rPr lang="es-ES" sz="1600" b="1" dirty="0"/>
              <a:t>componentes tic para el fortalecimiento de plataformas</a:t>
            </a:r>
          </a:p>
          <a:p>
            <a:r>
              <a:rPr lang="es-ES" sz="1600" b="1" dirty="0"/>
              <a:t>virtuales y teletrabajo radicados.</a:t>
            </a:r>
            <a:endParaRPr sz="1600" b="1" dirty="0"/>
          </a:p>
        </p:txBody>
      </p:sp>
      <p:sp>
        <p:nvSpPr>
          <p:cNvPr id="22" name="object 22"/>
          <p:cNvSpPr txBox="1"/>
          <p:nvPr/>
        </p:nvSpPr>
        <p:spPr>
          <a:xfrm>
            <a:off x="5797386" y="1965286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0372" y="1965286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74473" y="1891663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77481" y="3662213"/>
            <a:ext cx="5760273" cy="266020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59913" y="3286620"/>
            <a:ext cx="5761525" cy="23304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767" y="1736138"/>
            <a:ext cx="5534421" cy="130580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594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594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594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594" b="1" dirty="0">
                <a:latin typeface="Calibri"/>
                <a:cs typeface="Calibri"/>
              </a:rPr>
              <a:t>:</a:t>
            </a:r>
            <a:r>
              <a:rPr sz="1594" b="1" spc="-22" dirty="0">
                <a:latin typeface="Calibri"/>
                <a:cs typeface="Calibri"/>
              </a:rPr>
              <a:t> </a:t>
            </a:r>
            <a:r>
              <a:rPr lang="es-CO" sz="1594" b="1" spc="-22" dirty="0">
                <a:latin typeface="Calibri"/>
                <a:cs typeface="Calibri"/>
              </a:rPr>
              <a:t>Anual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0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4" baseline="1706" dirty="0" err="1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4" baseline="1706" dirty="0" err="1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391" b="1" baseline="1706" dirty="0" err="1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baseline="1706" err="1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4" baseline="1706" err="1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391" b="1" baseline="1706" err="1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9" baseline="1706" err="1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1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391" b="1" spc="-9" baseline="1706" dirty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sz="2391" b="1" spc="-49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0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-19" baseline="1706" dirty="0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sz="2391" b="1" spc="-4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391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0</a:t>
            </a:r>
            <a:endParaRPr sz="1594" dirty="0">
              <a:latin typeface="Calibri"/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3233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6.4.1 BELLO DIGITAL</a:t>
            </a:r>
          </a:p>
        </p:txBody>
      </p:sp>
      <p:sp>
        <p:nvSpPr>
          <p:cNvPr id="53" name="Rectángulo 52"/>
          <p:cNvSpPr/>
          <p:nvPr/>
        </p:nvSpPr>
        <p:spPr>
          <a:xfrm>
            <a:off x="287384" y="3308036"/>
            <a:ext cx="5282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lvl="1"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</p:txBody>
      </p:sp>
    </p:spTree>
    <p:extLst>
      <p:ext uri="{BB962C8B-B14F-4D97-AF65-F5344CB8AC3E}">
        <p14:creationId xmlns:p14="http://schemas.microsoft.com/office/powerpoint/2010/main" val="1793836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3" name="object 13"/>
          <p:cNvSpPr txBox="1"/>
          <p:nvPr/>
        </p:nvSpPr>
        <p:spPr>
          <a:xfrm>
            <a:off x="521138" y="4095710"/>
            <a:ext cx="11312826" cy="21172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 algn="just">
              <a:lnSpc>
                <a:spcPts val="2142"/>
              </a:lnSpc>
              <a:spcBef>
                <a:spcPts val="107"/>
              </a:spcBef>
            </a:pPr>
            <a:endParaRPr lang="es-ES" sz="199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9102" y="3417249"/>
            <a:ext cx="5761525" cy="23304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3233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6.4.1 BELLO DIGITAL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-234919" y="1880756"/>
            <a:ext cx="7550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EVIDENCIA CORREO ELECTRÓNICO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720" y="1657213"/>
            <a:ext cx="3613473" cy="51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48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3" name="object 13"/>
          <p:cNvSpPr txBox="1"/>
          <p:nvPr/>
        </p:nvSpPr>
        <p:spPr>
          <a:xfrm>
            <a:off x="521138" y="4095710"/>
            <a:ext cx="11312826" cy="21172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 algn="just">
              <a:lnSpc>
                <a:spcPts val="2142"/>
              </a:lnSpc>
              <a:spcBef>
                <a:spcPts val="107"/>
              </a:spcBef>
            </a:pPr>
            <a:endParaRPr lang="es-ES" sz="199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9102" y="3417249"/>
            <a:ext cx="5761525" cy="23304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3233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6.4.1 BELLO DIGITAL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-234919" y="1880756"/>
            <a:ext cx="7550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PROYECTOS REALIZADOS:</a:t>
            </a:r>
          </a:p>
        </p:txBody>
      </p:sp>
      <p:sp>
        <p:nvSpPr>
          <p:cNvPr id="16" name="object 39"/>
          <p:cNvSpPr/>
          <p:nvPr/>
        </p:nvSpPr>
        <p:spPr>
          <a:xfrm>
            <a:off x="370974" y="2465532"/>
            <a:ext cx="11659917" cy="3656618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793" dirty="0">
                <a:solidFill>
                  <a:srgbClr val="202124"/>
                </a:solidFill>
                <a:latin typeface="Roboto"/>
              </a:rPr>
              <a:t>Sistema Administrativo de Usuarios y Contenidos </a:t>
            </a:r>
          </a:p>
          <a:p>
            <a:r>
              <a:rPr lang="es-ES" sz="1793" dirty="0">
                <a:solidFill>
                  <a:srgbClr val="202124"/>
                </a:solidFill>
                <a:latin typeface="Roboto"/>
              </a:rPr>
              <a:t>Administración de la información Interna o Externa </a:t>
            </a:r>
          </a:p>
          <a:p>
            <a:r>
              <a:rPr lang="es-ES" sz="1793" dirty="0">
                <a:solidFill>
                  <a:srgbClr val="202124"/>
                </a:solidFill>
                <a:latin typeface="Roboto"/>
              </a:rPr>
              <a:t>Formulario de contacto Municipio de Bello</a:t>
            </a:r>
          </a:p>
          <a:p>
            <a:r>
              <a:rPr lang="es-ES" sz="1793" dirty="0">
                <a:solidFill>
                  <a:srgbClr val="202124"/>
                </a:solidFill>
                <a:latin typeface="Roboto"/>
              </a:rPr>
              <a:t>Inscripción ayudas Bello Solidario </a:t>
            </a:r>
          </a:p>
          <a:p>
            <a:r>
              <a:rPr lang="es-ES" sz="1793" dirty="0" err="1">
                <a:solidFill>
                  <a:srgbClr val="202124"/>
                </a:solidFill>
                <a:latin typeface="Roboto"/>
              </a:rPr>
              <a:t>Landing</a:t>
            </a:r>
            <a:r>
              <a:rPr lang="es-ES" sz="1793" dirty="0">
                <a:solidFill>
                  <a:srgbClr val="202124"/>
                </a:solidFill>
                <a:latin typeface="Roboto"/>
              </a:rPr>
              <a:t> Page Bello me Cuida</a:t>
            </a:r>
          </a:p>
          <a:p>
            <a:r>
              <a:rPr lang="es-ES" sz="1793" dirty="0">
                <a:solidFill>
                  <a:srgbClr val="202124"/>
                </a:solidFill>
                <a:latin typeface="Roboto"/>
              </a:rPr>
              <a:t>Formato denuncia ciudadana Secretaría de Medio Ambiente </a:t>
            </a:r>
          </a:p>
          <a:p>
            <a:r>
              <a:rPr lang="es-ES" sz="1793" dirty="0">
                <a:solidFill>
                  <a:srgbClr val="202124"/>
                </a:solidFill>
                <a:latin typeface="Roboto"/>
              </a:rPr>
              <a:t>Semana de la seguridad social </a:t>
            </a:r>
          </a:p>
          <a:p>
            <a:r>
              <a:rPr lang="es-ES" sz="1793" dirty="0">
                <a:solidFill>
                  <a:srgbClr val="202124"/>
                </a:solidFill>
                <a:latin typeface="Roboto"/>
              </a:rPr>
              <a:t>Convocatoria Nacional de Alfabetización</a:t>
            </a:r>
          </a:p>
          <a:p>
            <a:r>
              <a:rPr lang="es-ES" sz="1793" dirty="0">
                <a:solidFill>
                  <a:srgbClr val="202124"/>
                </a:solidFill>
                <a:latin typeface="Roboto"/>
              </a:rPr>
              <a:t>Proceso de retorno ciudadanos venezolanos </a:t>
            </a:r>
          </a:p>
          <a:p>
            <a:r>
              <a:rPr lang="es-ES" sz="1793" dirty="0">
                <a:solidFill>
                  <a:srgbClr val="202124"/>
                </a:solidFill>
                <a:latin typeface="Roboto"/>
              </a:rPr>
              <a:t>Afiliación seguridad social ciudadanos venezolanos </a:t>
            </a:r>
          </a:p>
          <a:p>
            <a:r>
              <a:rPr lang="es-ES" sz="1793" dirty="0">
                <a:solidFill>
                  <a:srgbClr val="202124"/>
                </a:solidFill>
                <a:latin typeface="Roboto"/>
              </a:rPr>
              <a:t>Subsidios de Internet para Estratos 1 y 2 </a:t>
            </a:r>
            <a:r>
              <a:rPr lang="es-ES" sz="1793" dirty="0" err="1">
                <a:solidFill>
                  <a:srgbClr val="202124"/>
                </a:solidFill>
                <a:latin typeface="Roboto"/>
              </a:rPr>
              <a:t>Mintic</a:t>
            </a:r>
            <a:r>
              <a:rPr lang="es-ES" sz="1793" dirty="0">
                <a:solidFill>
                  <a:srgbClr val="202124"/>
                </a:solidFill>
                <a:latin typeface="Roboto"/>
              </a:rPr>
              <a:t> </a:t>
            </a:r>
          </a:p>
          <a:p>
            <a:r>
              <a:rPr lang="es-ES" sz="1793" dirty="0">
                <a:solidFill>
                  <a:srgbClr val="202124"/>
                </a:solidFill>
                <a:latin typeface="Roboto"/>
              </a:rPr>
              <a:t>Formulario Covid-19</a:t>
            </a:r>
          </a:p>
          <a:p>
            <a:r>
              <a:rPr lang="es-ES" sz="1793" dirty="0" err="1">
                <a:solidFill>
                  <a:srgbClr val="202124"/>
                </a:solidFill>
                <a:latin typeface="Roboto"/>
              </a:rPr>
              <a:t>Micrositio</a:t>
            </a:r>
            <a:r>
              <a:rPr lang="es-ES" sz="1793" dirty="0">
                <a:solidFill>
                  <a:srgbClr val="202124"/>
                </a:solidFill>
                <a:latin typeface="Roboto"/>
              </a:rPr>
              <a:t> Programa Estímulos 2020 Secretaría de Cultura</a:t>
            </a:r>
          </a:p>
        </p:txBody>
      </p:sp>
    </p:spTree>
    <p:extLst>
      <p:ext uri="{BB962C8B-B14F-4D97-AF65-F5344CB8AC3E}">
        <p14:creationId xmlns:p14="http://schemas.microsoft.com/office/powerpoint/2010/main" val="858118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4"/>
          <a:stretch/>
        </p:blipFill>
        <p:spPr>
          <a:xfrm>
            <a:off x="1" y="1"/>
            <a:ext cx="12191999" cy="6848271"/>
          </a:xfrm>
          <a:prstGeom prst="rect">
            <a:avLst/>
          </a:prstGeom>
        </p:spPr>
      </p:pic>
      <p:pic>
        <p:nvPicPr>
          <p:cNvPr id="7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4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ítulo 2"/>
          <p:cNvSpPr txBox="1">
            <a:spLocks/>
          </p:cNvSpPr>
          <p:nvPr/>
        </p:nvSpPr>
        <p:spPr>
          <a:xfrm>
            <a:off x="9834880" y="6465834"/>
            <a:ext cx="2357120" cy="483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</a:t>
            </a:r>
            <a:r>
              <a:rPr lang="es-CO" sz="20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JuntosPodemos</a:t>
            </a:r>
            <a:endParaRPr lang="es-CO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43191" y="5013575"/>
            <a:ext cx="51362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Una apuesta por nuestra</a:t>
            </a:r>
          </a:p>
          <a:p>
            <a:r>
              <a:rPr lang="es-E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activación económica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803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3" name="object 13"/>
          <p:cNvSpPr txBox="1"/>
          <p:nvPr/>
        </p:nvSpPr>
        <p:spPr>
          <a:xfrm>
            <a:off x="521138" y="4095710"/>
            <a:ext cx="11312826" cy="21172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 algn="just">
              <a:lnSpc>
                <a:spcPts val="2142"/>
              </a:lnSpc>
              <a:spcBef>
                <a:spcPts val="107"/>
              </a:spcBef>
            </a:pPr>
            <a:endParaRPr lang="es-ES" sz="199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9102" y="3417249"/>
            <a:ext cx="5761525" cy="23304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3233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6.4.1 BELLO DIGITAL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-234919" y="1880756"/>
            <a:ext cx="7550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PROYECTOS REALIZADOS:</a:t>
            </a:r>
          </a:p>
        </p:txBody>
      </p:sp>
      <p:sp>
        <p:nvSpPr>
          <p:cNvPr id="16" name="object 39"/>
          <p:cNvSpPr/>
          <p:nvPr/>
        </p:nvSpPr>
        <p:spPr>
          <a:xfrm>
            <a:off x="370974" y="2465532"/>
            <a:ext cx="11659917" cy="2655108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793">
                <a:solidFill>
                  <a:srgbClr val="202124"/>
                </a:solidFill>
                <a:latin typeface="Roboto"/>
              </a:rPr>
              <a:t>Micrositio Programa Beneficios por deudas</a:t>
            </a:r>
          </a:p>
          <a:p>
            <a:r>
              <a:rPr lang="es-ES" sz="1793">
                <a:solidFill>
                  <a:srgbClr val="202124"/>
                </a:solidFill>
                <a:latin typeface="Roboto"/>
              </a:rPr>
              <a:t>Formulario PTAR</a:t>
            </a:r>
          </a:p>
          <a:p>
            <a:r>
              <a:rPr lang="es-ES" sz="1793">
                <a:solidFill>
                  <a:srgbClr val="202124"/>
                </a:solidFill>
                <a:latin typeface="Roboto"/>
              </a:rPr>
              <a:t>Aplicación Web para el programa de oferta cultural de la Secretaría de Cultural del Municipio de Bello </a:t>
            </a:r>
          </a:p>
          <a:p>
            <a:r>
              <a:rPr lang="es-ES" sz="1793">
                <a:solidFill>
                  <a:srgbClr val="202124"/>
                </a:solidFill>
                <a:latin typeface="Roboto"/>
              </a:rPr>
              <a:t>Aplicación de registros de inscripción para cupos estudiantes Secretaría de Educación</a:t>
            </a:r>
          </a:p>
          <a:p>
            <a:r>
              <a:rPr lang="es-ES" sz="1793">
                <a:solidFill>
                  <a:srgbClr val="202124"/>
                </a:solidFill>
                <a:latin typeface="Roboto"/>
              </a:rPr>
              <a:t>Sitio Web de Preinscripción para el Proyecto Galileo 2.0 </a:t>
            </a:r>
          </a:p>
          <a:p>
            <a:r>
              <a:rPr lang="es-ES" sz="1793">
                <a:solidFill>
                  <a:srgbClr val="202124"/>
                </a:solidFill>
                <a:latin typeface="Roboto"/>
              </a:rPr>
              <a:t>Aplicación para realizar la inscripción de Sufragantes del Cabildo Adulto Mayor </a:t>
            </a:r>
            <a:endParaRPr lang="es-ES" sz="1793" dirty="0">
              <a:solidFill>
                <a:srgbClr val="202124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221285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3" name="object 13"/>
          <p:cNvSpPr txBox="1"/>
          <p:nvPr/>
        </p:nvSpPr>
        <p:spPr>
          <a:xfrm>
            <a:off x="521138" y="4095710"/>
            <a:ext cx="11312826" cy="21172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 algn="just">
              <a:lnSpc>
                <a:spcPts val="2142"/>
              </a:lnSpc>
              <a:spcBef>
                <a:spcPts val="107"/>
              </a:spcBef>
            </a:pPr>
            <a:endParaRPr lang="es-ES" sz="199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9102" y="3417249"/>
            <a:ext cx="5761525" cy="23304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3233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6.4.1 BELLO DIGITAL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-234919" y="1880756"/>
            <a:ext cx="7550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EVIDENCIAS DE LOS PROYECTOS: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063" y="2609764"/>
            <a:ext cx="1161097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06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3" name="object 13"/>
          <p:cNvSpPr txBox="1"/>
          <p:nvPr/>
        </p:nvSpPr>
        <p:spPr>
          <a:xfrm>
            <a:off x="521138" y="4095710"/>
            <a:ext cx="11312826" cy="21172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 algn="just">
              <a:lnSpc>
                <a:spcPts val="2142"/>
              </a:lnSpc>
              <a:spcBef>
                <a:spcPts val="107"/>
              </a:spcBef>
            </a:pPr>
            <a:endParaRPr lang="es-ES" sz="199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9102" y="3417249"/>
            <a:ext cx="5761525" cy="23304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3233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6.4.1 BELLO DIGITAL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-234919" y="1880756"/>
            <a:ext cx="7550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EVIDENCIAS DE LOS PROYECTOS: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74" y="2192624"/>
            <a:ext cx="11477625" cy="429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99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3" name="object 13"/>
          <p:cNvSpPr txBox="1"/>
          <p:nvPr/>
        </p:nvSpPr>
        <p:spPr>
          <a:xfrm>
            <a:off x="521138" y="4095710"/>
            <a:ext cx="11312826" cy="21172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 algn="just">
              <a:lnSpc>
                <a:spcPts val="2142"/>
              </a:lnSpc>
              <a:spcBef>
                <a:spcPts val="107"/>
              </a:spcBef>
            </a:pPr>
            <a:endParaRPr lang="es-ES" sz="199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9102" y="3417249"/>
            <a:ext cx="5761525" cy="23304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3233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6.4.1 BELLO DIGITAL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-234919" y="1880756"/>
            <a:ext cx="7550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EVIDENCIAS DE LOS PROYECTOS: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27" y="2219310"/>
            <a:ext cx="10760647" cy="416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83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3" name="object 13"/>
          <p:cNvSpPr txBox="1"/>
          <p:nvPr/>
        </p:nvSpPr>
        <p:spPr>
          <a:xfrm>
            <a:off x="521138" y="4095710"/>
            <a:ext cx="11312826" cy="21172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 algn="just">
              <a:lnSpc>
                <a:spcPts val="2142"/>
              </a:lnSpc>
              <a:spcBef>
                <a:spcPts val="107"/>
              </a:spcBef>
            </a:pPr>
            <a:endParaRPr lang="es-ES" sz="199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9102" y="3417249"/>
            <a:ext cx="5761525" cy="23304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3233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6.4.1 BELLO DIGITAL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-234919" y="1880756"/>
            <a:ext cx="7550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EVIDENCIAS DE LOS PROYECTOS: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595" y="2382806"/>
            <a:ext cx="8005014" cy="389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227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3" name="object 13"/>
          <p:cNvSpPr txBox="1"/>
          <p:nvPr/>
        </p:nvSpPr>
        <p:spPr>
          <a:xfrm>
            <a:off x="521138" y="4095710"/>
            <a:ext cx="11312826" cy="21172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 algn="just">
              <a:lnSpc>
                <a:spcPts val="2142"/>
              </a:lnSpc>
              <a:spcBef>
                <a:spcPts val="107"/>
              </a:spcBef>
            </a:pPr>
            <a:endParaRPr lang="es-ES" sz="199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9102" y="3417249"/>
            <a:ext cx="5761525" cy="23304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3233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6.4.1 BELLO DIGITAL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-234919" y="1880756"/>
            <a:ext cx="7550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EVIDENCIAS DE LOS PROYECTOS: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847" y="2227745"/>
            <a:ext cx="10181059" cy="425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22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3" name="object 13"/>
          <p:cNvSpPr txBox="1"/>
          <p:nvPr/>
        </p:nvSpPr>
        <p:spPr>
          <a:xfrm>
            <a:off x="521138" y="4095710"/>
            <a:ext cx="11312826" cy="21172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 algn="just">
              <a:lnSpc>
                <a:spcPts val="2142"/>
              </a:lnSpc>
              <a:spcBef>
                <a:spcPts val="107"/>
              </a:spcBef>
            </a:pPr>
            <a:endParaRPr lang="es-ES" sz="199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9102" y="3417249"/>
            <a:ext cx="5761525" cy="23304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3233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6.4.1 BELLO DIGITAL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-234919" y="1880756"/>
            <a:ext cx="7550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EVIDENCIAS DE LOS PROYECTOS: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045" y="2332600"/>
            <a:ext cx="8216197" cy="387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27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3" name="object 13"/>
          <p:cNvSpPr txBox="1"/>
          <p:nvPr/>
        </p:nvSpPr>
        <p:spPr>
          <a:xfrm>
            <a:off x="521138" y="4095710"/>
            <a:ext cx="11312826" cy="21172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 algn="just">
              <a:lnSpc>
                <a:spcPts val="2142"/>
              </a:lnSpc>
              <a:spcBef>
                <a:spcPts val="107"/>
              </a:spcBef>
            </a:pPr>
            <a:endParaRPr lang="es-ES" sz="199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9102" y="3417249"/>
            <a:ext cx="5761525" cy="23304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3233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6.4.1 BELLO DIGITAL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-234919" y="1880756"/>
            <a:ext cx="7550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EVIDENCIAS DE LOS PROYECTOS: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912" y="2219310"/>
            <a:ext cx="6734175" cy="399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8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3" name="object 13"/>
          <p:cNvSpPr txBox="1"/>
          <p:nvPr/>
        </p:nvSpPr>
        <p:spPr>
          <a:xfrm>
            <a:off x="521138" y="4095710"/>
            <a:ext cx="11312826" cy="21172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 algn="just">
              <a:lnSpc>
                <a:spcPts val="2142"/>
              </a:lnSpc>
              <a:spcBef>
                <a:spcPts val="107"/>
              </a:spcBef>
            </a:pPr>
            <a:endParaRPr lang="es-ES" sz="199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9102" y="3417249"/>
            <a:ext cx="5761525" cy="23304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3233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6.4.1 BELLO DIGITAL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-234919" y="1880756"/>
            <a:ext cx="7550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EVIDENCIAS DE LOS PROYECTOS: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876" y="2219310"/>
            <a:ext cx="9995627" cy="380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79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3" name="object 13"/>
          <p:cNvSpPr txBox="1"/>
          <p:nvPr/>
        </p:nvSpPr>
        <p:spPr>
          <a:xfrm>
            <a:off x="521138" y="4095710"/>
            <a:ext cx="11312826" cy="21172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 algn="just">
              <a:lnSpc>
                <a:spcPts val="2142"/>
              </a:lnSpc>
              <a:spcBef>
                <a:spcPts val="107"/>
              </a:spcBef>
            </a:pPr>
            <a:endParaRPr lang="es-ES" sz="199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9102" y="3417249"/>
            <a:ext cx="5761525" cy="23304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3233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6.4.1 BELLO DIGITAL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-234919" y="1880756"/>
            <a:ext cx="7550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EVIDENCIAS DE LOS PROYECTOS: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89" y="2466406"/>
            <a:ext cx="11420475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87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21"/>
          <a:stretch/>
        </p:blipFill>
        <p:spPr>
          <a:xfrm>
            <a:off x="-1" y="432816"/>
            <a:ext cx="6177281" cy="6404864"/>
          </a:xfrm>
          <a:prstGeom prst="rect">
            <a:avLst/>
          </a:prstGeom>
        </p:spPr>
      </p:pic>
      <p:pic>
        <p:nvPicPr>
          <p:cNvPr id="6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4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ítulo 2"/>
          <p:cNvSpPr txBox="1">
            <a:spLocks/>
          </p:cNvSpPr>
          <p:nvPr/>
        </p:nvSpPr>
        <p:spPr>
          <a:xfrm>
            <a:off x="9834880" y="6467717"/>
            <a:ext cx="2357120" cy="483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</a:t>
            </a:r>
            <a:r>
              <a:rPr lang="es-CO" sz="2000" b="1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JuntosPodemos</a:t>
            </a:r>
            <a:endParaRPr lang="es-CO" sz="20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85CC36E-E489-4D59-9DF3-B671CC45B1DA}"/>
              </a:ext>
            </a:extLst>
          </p:cNvPr>
          <p:cNvSpPr txBox="1"/>
          <p:nvPr/>
        </p:nvSpPr>
        <p:spPr>
          <a:xfrm>
            <a:off x="2036774" y="5882942"/>
            <a:ext cx="2565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2020-2023</a:t>
            </a:r>
          </a:p>
        </p:txBody>
      </p:sp>
    </p:spTree>
    <p:extLst>
      <p:ext uri="{BB962C8B-B14F-4D97-AF65-F5344CB8AC3E}">
        <p14:creationId xmlns:p14="http://schemas.microsoft.com/office/powerpoint/2010/main" val="2158535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3" name="object 13"/>
          <p:cNvSpPr txBox="1"/>
          <p:nvPr/>
        </p:nvSpPr>
        <p:spPr>
          <a:xfrm>
            <a:off x="521138" y="4095710"/>
            <a:ext cx="11312826" cy="21172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 algn="just">
              <a:lnSpc>
                <a:spcPts val="2142"/>
              </a:lnSpc>
              <a:spcBef>
                <a:spcPts val="107"/>
              </a:spcBef>
            </a:pPr>
            <a:endParaRPr lang="es-ES" sz="199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9102" y="3417249"/>
            <a:ext cx="5761525" cy="23304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3233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6.4.1 BELLO DIGITAL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-234919" y="1880756"/>
            <a:ext cx="7550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EVIDENCIAS DE LOS PROYECTOS: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13" y="2440277"/>
            <a:ext cx="11496675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245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3" name="object 13"/>
          <p:cNvSpPr txBox="1"/>
          <p:nvPr/>
        </p:nvSpPr>
        <p:spPr>
          <a:xfrm>
            <a:off x="521138" y="4095710"/>
            <a:ext cx="11312826" cy="21172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 algn="just">
              <a:lnSpc>
                <a:spcPts val="2142"/>
              </a:lnSpc>
              <a:spcBef>
                <a:spcPts val="107"/>
              </a:spcBef>
            </a:pPr>
            <a:endParaRPr lang="es-ES" sz="199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9102" y="3417249"/>
            <a:ext cx="5761525" cy="23304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3233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6.4.1 BELLO DIGITAL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-234919" y="1880756"/>
            <a:ext cx="7550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EVIDENCIAS DE LOS PROYECTOS: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63" y="2219310"/>
            <a:ext cx="10625873" cy="404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032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3" name="object 13"/>
          <p:cNvSpPr txBox="1"/>
          <p:nvPr/>
        </p:nvSpPr>
        <p:spPr>
          <a:xfrm>
            <a:off x="521138" y="4095710"/>
            <a:ext cx="11312826" cy="21172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 algn="just">
              <a:lnSpc>
                <a:spcPts val="2142"/>
              </a:lnSpc>
              <a:spcBef>
                <a:spcPts val="107"/>
              </a:spcBef>
            </a:pPr>
            <a:endParaRPr lang="es-ES" sz="199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9102" y="3417249"/>
            <a:ext cx="5761525" cy="23304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3233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6.4.1 BELLO DIGITAL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-234919" y="1880756"/>
            <a:ext cx="7550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EVIDENCIAS DE LOS PROYECTOS: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13" y="2440277"/>
            <a:ext cx="1142047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947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3" name="object 13"/>
          <p:cNvSpPr txBox="1"/>
          <p:nvPr/>
        </p:nvSpPr>
        <p:spPr>
          <a:xfrm>
            <a:off x="521138" y="4095710"/>
            <a:ext cx="11312826" cy="21172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 algn="just">
              <a:lnSpc>
                <a:spcPts val="2142"/>
              </a:lnSpc>
              <a:spcBef>
                <a:spcPts val="107"/>
              </a:spcBef>
            </a:pPr>
            <a:endParaRPr lang="es-ES" sz="199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9102" y="3417249"/>
            <a:ext cx="5761525" cy="23304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3233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6.4.1 BELLO DIGITAL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-234919" y="1880756"/>
            <a:ext cx="7550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EVIDENCIAS DE LOS PROYECTOS: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773" y="2343504"/>
            <a:ext cx="10288453" cy="391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498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3" name="object 13"/>
          <p:cNvSpPr txBox="1"/>
          <p:nvPr/>
        </p:nvSpPr>
        <p:spPr>
          <a:xfrm>
            <a:off x="521138" y="4095710"/>
            <a:ext cx="11312826" cy="21172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 algn="just">
              <a:lnSpc>
                <a:spcPts val="2142"/>
              </a:lnSpc>
              <a:spcBef>
                <a:spcPts val="107"/>
              </a:spcBef>
            </a:pPr>
            <a:endParaRPr lang="es-ES" sz="199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9102" y="3417249"/>
            <a:ext cx="5761525" cy="23304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3233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6.4.1 BELLO DIGITAL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-234919" y="1880756"/>
            <a:ext cx="7550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EVIDENCIAS DE LOS PROYECTOS: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456" y="2132602"/>
            <a:ext cx="8807087" cy="435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142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bject 39"/>
          <p:cNvSpPr/>
          <p:nvPr/>
        </p:nvSpPr>
        <p:spPr>
          <a:xfrm>
            <a:off x="370974" y="3965889"/>
            <a:ext cx="11189653" cy="2485184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793" dirty="0">
                <a:solidFill>
                  <a:srgbClr val="202124"/>
                </a:solidFill>
                <a:latin typeface="Roboto"/>
              </a:rPr>
              <a:t>Realizar convenios con las instituciones educativas como SENA, UNIMINUTO, CENSA.</a:t>
            </a:r>
          </a:p>
          <a:p>
            <a:endParaRPr lang="es-ES" sz="1793" dirty="0">
              <a:solidFill>
                <a:srgbClr val="202124"/>
              </a:solidFill>
              <a:latin typeface="Roboto"/>
            </a:endParaRPr>
          </a:p>
          <a:p>
            <a:r>
              <a:rPr lang="es-ES" sz="1793" dirty="0">
                <a:solidFill>
                  <a:srgbClr val="202124"/>
                </a:solidFill>
                <a:latin typeface="Roboto"/>
              </a:rPr>
              <a:t>Realizar la promoción e inscripción a los programas.</a:t>
            </a:r>
          </a:p>
          <a:p>
            <a:endParaRPr lang="es-ES" sz="1793" dirty="0">
              <a:solidFill>
                <a:srgbClr val="202124"/>
              </a:solidFill>
              <a:latin typeface="Roboto"/>
            </a:endParaRPr>
          </a:p>
          <a:p>
            <a:r>
              <a:rPr lang="es-ES" sz="1793" dirty="0">
                <a:solidFill>
                  <a:srgbClr val="202124"/>
                </a:solidFill>
                <a:latin typeface="Roboto"/>
              </a:rPr>
              <a:t>Organizar los grupos de estudio y las capacidades por programa ofrecido.</a:t>
            </a:r>
          </a:p>
          <a:p>
            <a:endParaRPr lang="es-ES" sz="1793" dirty="0">
              <a:solidFill>
                <a:srgbClr val="202124"/>
              </a:solidFill>
              <a:latin typeface="Roboto"/>
            </a:endParaRPr>
          </a:p>
          <a:p>
            <a:r>
              <a:rPr lang="es-ES" sz="1793" dirty="0">
                <a:solidFill>
                  <a:srgbClr val="202124"/>
                </a:solidFill>
                <a:latin typeface="Roboto"/>
              </a:rPr>
              <a:t>Para la vigencia actual sobre pasamos la meta con las técnicas en Sistemas, Redes de datos, Desarrollo de Software y la implementación de infraestructura.</a:t>
            </a:r>
            <a:endParaRPr lang="es-ES" sz="1793" dirty="0">
              <a:solidFill>
                <a:srgbClr val="FF0000"/>
              </a:solidFill>
              <a:latin typeface="Roboto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98413" y="1736137"/>
            <a:ext cx="5471834" cy="1305803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7" name="object 27"/>
          <p:cNvSpPr/>
          <p:nvPr/>
        </p:nvSpPr>
        <p:spPr>
          <a:xfrm>
            <a:off x="5701602" y="1736086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35" y="1736086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1" name="object 31"/>
          <p:cNvSpPr/>
          <p:nvPr/>
        </p:nvSpPr>
        <p:spPr>
          <a:xfrm>
            <a:off x="5701603" y="2363530"/>
            <a:ext cx="1798770" cy="678410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ES" sz="1793" dirty="0"/>
              <a:t>Recursos Propios RP     </a:t>
            </a:r>
            <a:endParaRPr sz="1600" b="1" dirty="0"/>
          </a:p>
        </p:txBody>
      </p:sp>
      <p:sp>
        <p:nvSpPr>
          <p:cNvPr id="32" name="object 32"/>
          <p:cNvSpPr/>
          <p:nvPr/>
        </p:nvSpPr>
        <p:spPr>
          <a:xfrm>
            <a:off x="7404335" y="2342921"/>
            <a:ext cx="2745378" cy="678410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600" b="1" dirty="0"/>
              <a:t>         $55.034.700   </a:t>
            </a:r>
          </a:p>
        </p:txBody>
      </p:sp>
      <p:sp>
        <p:nvSpPr>
          <p:cNvPr id="33" name="object 33"/>
          <p:cNvSpPr/>
          <p:nvPr/>
        </p:nvSpPr>
        <p:spPr>
          <a:xfrm>
            <a:off x="10460292" y="2925233"/>
            <a:ext cx="1731708" cy="678410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10149840" y="2324340"/>
            <a:ext cx="2042160" cy="1437763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600" b="1" dirty="0"/>
              <a:t>Número de personas beneficiadas con programas de</a:t>
            </a:r>
          </a:p>
          <a:p>
            <a:r>
              <a:rPr lang="es-ES" sz="1600" b="1" dirty="0"/>
              <a:t>capacitación de la 4ta revolución industrial. </a:t>
            </a:r>
            <a:r>
              <a:rPr lang="es-ES" sz="1600" dirty="0"/>
              <a:t> </a:t>
            </a:r>
            <a:r>
              <a:rPr lang="es-CO" sz="1600" b="1" dirty="0"/>
              <a:t> </a:t>
            </a:r>
            <a:endParaRPr sz="1600" b="1"/>
          </a:p>
        </p:txBody>
      </p:sp>
      <p:sp>
        <p:nvSpPr>
          <p:cNvPr id="22" name="object 22"/>
          <p:cNvSpPr txBox="1"/>
          <p:nvPr/>
        </p:nvSpPr>
        <p:spPr>
          <a:xfrm>
            <a:off x="5797386" y="1965286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0372" y="1965286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75" baseline="1950" dirty="0">
                <a:latin typeface="Calibri"/>
                <a:cs typeface="Calibri"/>
              </a:rPr>
              <a:t>     </a:t>
            </a: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74473" y="1891663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77481" y="3662213"/>
            <a:ext cx="5760273" cy="266020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9102" y="4376057"/>
            <a:ext cx="5761525" cy="19724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767" y="1736138"/>
            <a:ext cx="5534421" cy="130580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594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594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594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594" b="1">
                <a:latin typeface="Calibri"/>
                <a:cs typeface="Calibri"/>
              </a:rPr>
              <a:t>:</a:t>
            </a:r>
            <a:r>
              <a:rPr sz="1594" b="1" spc="-22">
                <a:latin typeface="Calibri"/>
                <a:cs typeface="Calibri"/>
              </a:rPr>
              <a:t> </a:t>
            </a:r>
            <a:r>
              <a:rPr lang="es-CO" sz="1594" b="1" spc="-22" dirty="0">
                <a:latin typeface="Calibri"/>
                <a:cs typeface="Calibri"/>
              </a:rPr>
              <a:t>Semestral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0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4" baseline="1706" dirty="0" err="1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4" baseline="1706" dirty="0" err="1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391" b="1" baseline="1706" dirty="0" err="1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baseline="1706" err="1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4" baseline="1706" err="1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391" b="1" baseline="1706" err="1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9" baseline="1706" err="1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2000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391" b="1" spc="-9" baseline="1706" dirty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sz="2391" b="1" spc="-49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100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-19" baseline="1706" dirty="0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sz="2391" b="1" spc="-4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391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150</a:t>
            </a:r>
            <a:endParaRPr sz="1594" dirty="0">
              <a:latin typeface="Calibri"/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2582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6.4.2 BELLO 4.0</a:t>
            </a:r>
          </a:p>
        </p:txBody>
      </p:sp>
      <p:sp>
        <p:nvSpPr>
          <p:cNvPr id="53" name="Rectángulo 52"/>
          <p:cNvSpPr/>
          <p:nvPr/>
        </p:nvSpPr>
        <p:spPr>
          <a:xfrm>
            <a:off x="287384" y="3308036"/>
            <a:ext cx="52828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lvl="1"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  <a:p>
            <a:pPr lvl="1" fontAlgn="ctr"/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fontAlgn="ctr"/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2100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3" name="object 13"/>
          <p:cNvSpPr txBox="1"/>
          <p:nvPr/>
        </p:nvSpPr>
        <p:spPr>
          <a:xfrm>
            <a:off x="521138" y="4095710"/>
            <a:ext cx="11312826" cy="21172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 algn="just">
              <a:lnSpc>
                <a:spcPts val="2142"/>
              </a:lnSpc>
              <a:spcBef>
                <a:spcPts val="107"/>
              </a:spcBef>
            </a:pPr>
            <a:endParaRPr lang="es-ES" sz="199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9102" y="3417249"/>
            <a:ext cx="5761525" cy="23304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2582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6.4.2 BELLO 4.0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-234919" y="1880756"/>
            <a:ext cx="7550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EVIDENCIAS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39" y="2440277"/>
            <a:ext cx="3914684" cy="39146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48" y="2440277"/>
            <a:ext cx="4456944" cy="410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7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bject 39"/>
          <p:cNvSpPr/>
          <p:nvPr/>
        </p:nvSpPr>
        <p:spPr>
          <a:xfrm>
            <a:off x="370974" y="4158905"/>
            <a:ext cx="11462989" cy="2326374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600" dirty="0">
                <a:latin typeface="Arial"/>
                <a:cs typeface="Arial"/>
              </a:rPr>
              <a:t>Se propuso el plan de mejoramiento para el Software del municipio</a:t>
            </a:r>
            <a:r>
              <a:rPr lang="es-CO" sz="1600" dirty="0" smtClean="0">
                <a:latin typeface="Arial"/>
                <a:cs typeface="Arial"/>
              </a:rPr>
              <a:t>.</a:t>
            </a:r>
          </a:p>
          <a:p>
            <a:endParaRPr lang="es-ES" sz="1600" dirty="0">
              <a:latin typeface="Arial"/>
              <a:cs typeface="Arial"/>
            </a:endParaRPr>
          </a:p>
          <a:p>
            <a:r>
              <a:rPr lang="es-ES" sz="1600" dirty="0" smtClean="0">
                <a:latin typeface="Arial"/>
                <a:cs typeface="Arial"/>
              </a:rPr>
              <a:t>Se evidencian las inconsistencias y las fallas del software</a:t>
            </a:r>
            <a:endParaRPr lang="es-CO" sz="1600" dirty="0">
              <a:latin typeface="Arial"/>
              <a:cs typeface="Arial"/>
            </a:endParaRPr>
          </a:p>
          <a:p>
            <a:endParaRPr lang="es-ES" sz="1600" dirty="0">
              <a:solidFill>
                <a:srgbClr val="202124"/>
              </a:solidFill>
              <a:latin typeface="Arial"/>
              <a:cs typeface="Arial"/>
            </a:endParaRPr>
          </a:p>
          <a:p>
            <a:r>
              <a:rPr lang="es-ES" sz="1600" dirty="0">
                <a:solidFill>
                  <a:srgbClr val="202124"/>
                </a:solidFill>
                <a:latin typeface="Arial"/>
                <a:cs typeface="Arial"/>
              </a:rPr>
              <a:t>Se puso en ejecución el seguimiento de Tickets de incidencias del software.</a:t>
            </a:r>
          </a:p>
          <a:p>
            <a:endParaRPr lang="es-ES" sz="1600" dirty="0">
              <a:solidFill>
                <a:srgbClr val="202124"/>
              </a:solidFill>
              <a:latin typeface="Arial"/>
              <a:cs typeface="Arial"/>
            </a:endParaRPr>
          </a:p>
          <a:p>
            <a:r>
              <a:rPr lang="es-ES" sz="1600" dirty="0">
                <a:solidFill>
                  <a:srgbClr val="202124"/>
                </a:solidFill>
                <a:latin typeface="Arial"/>
                <a:cs typeface="Arial"/>
              </a:rPr>
              <a:t>Se ha realizado el seguimiento a la infraestructura de los servidores.</a:t>
            </a:r>
          </a:p>
          <a:p>
            <a:endParaRPr lang="es-ES" sz="1600" dirty="0">
              <a:solidFill>
                <a:srgbClr val="202124"/>
              </a:solidFill>
              <a:latin typeface="Arial"/>
              <a:cs typeface="Arial"/>
            </a:endParaRPr>
          </a:p>
          <a:p>
            <a:r>
              <a:rPr lang="es-ES" sz="1600" dirty="0">
                <a:solidFill>
                  <a:srgbClr val="202124"/>
                </a:solidFill>
                <a:latin typeface="Arial"/>
                <a:cs typeface="Arial"/>
              </a:rPr>
              <a:t>Se ha solicitado copias de la Base de datos y las configuraciones.</a:t>
            </a:r>
          </a:p>
          <a:p>
            <a:endParaRPr lang="es-ES" sz="1600" dirty="0">
              <a:solidFill>
                <a:srgbClr val="202124"/>
              </a:solidFill>
              <a:latin typeface="Arial"/>
              <a:cs typeface="Arial"/>
            </a:endParaRPr>
          </a:p>
          <a:p>
            <a:endParaRPr lang="es-ES" sz="2400" dirty="0">
              <a:solidFill>
                <a:srgbClr val="202124"/>
              </a:solidFill>
              <a:latin typeface="Roboto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98413" y="1736137"/>
            <a:ext cx="5471834" cy="1305803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7" name="object 27"/>
          <p:cNvSpPr/>
          <p:nvPr/>
        </p:nvSpPr>
        <p:spPr>
          <a:xfrm>
            <a:off x="5701602" y="1736086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35" y="1736086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1" name="object 31"/>
          <p:cNvSpPr/>
          <p:nvPr/>
        </p:nvSpPr>
        <p:spPr>
          <a:xfrm>
            <a:off x="5701602" y="2363530"/>
            <a:ext cx="1702733" cy="678410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ES" sz="1600" b="1" dirty="0"/>
              <a:t>Recurso propios RP</a:t>
            </a:r>
            <a:endParaRPr sz="1600" b="1" dirty="0"/>
          </a:p>
        </p:txBody>
      </p:sp>
      <p:sp>
        <p:nvSpPr>
          <p:cNvPr id="32" name="object 32"/>
          <p:cNvSpPr/>
          <p:nvPr/>
        </p:nvSpPr>
        <p:spPr>
          <a:xfrm>
            <a:off x="7404335" y="2363530"/>
            <a:ext cx="2409049" cy="678410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600" b="1" dirty="0"/>
              <a:t>   $560.711.500</a:t>
            </a:r>
          </a:p>
        </p:txBody>
      </p:sp>
      <p:sp>
        <p:nvSpPr>
          <p:cNvPr id="33" name="object 33"/>
          <p:cNvSpPr/>
          <p:nvPr/>
        </p:nvSpPr>
        <p:spPr>
          <a:xfrm>
            <a:off x="10460292" y="2925233"/>
            <a:ext cx="1731708" cy="678410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9823269" y="2324342"/>
            <a:ext cx="2368731" cy="1738208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600" b="1" dirty="0"/>
              <a:t>Software de ERP municipal fortalecido y adaptado a las</a:t>
            </a:r>
          </a:p>
          <a:p>
            <a:r>
              <a:rPr lang="es-ES" sz="1600" b="1" dirty="0"/>
              <a:t>necesidades técnicas, operativas y de seguridad de la</a:t>
            </a:r>
          </a:p>
          <a:p>
            <a:r>
              <a:rPr lang="es-ES" sz="1600" b="1" dirty="0"/>
              <a:t>Entidad.</a:t>
            </a:r>
            <a:endParaRPr sz="1600" b="1"/>
          </a:p>
        </p:txBody>
      </p:sp>
      <p:sp>
        <p:nvSpPr>
          <p:cNvPr id="22" name="object 22"/>
          <p:cNvSpPr txBox="1"/>
          <p:nvPr/>
        </p:nvSpPr>
        <p:spPr>
          <a:xfrm>
            <a:off x="5797386" y="1965286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0372" y="1965286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74473" y="1891663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55858" y="3662213"/>
            <a:ext cx="5760273" cy="266020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34234" y="4271554"/>
            <a:ext cx="3736783" cy="14891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767" y="1736138"/>
            <a:ext cx="5534421" cy="130580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594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594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594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594" b="1" dirty="0">
                <a:latin typeface="Calibri"/>
                <a:cs typeface="Calibri"/>
              </a:rPr>
              <a:t>:</a:t>
            </a:r>
            <a:r>
              <a:rPr sz="1594" b="1" spc="-22" dirty="0">
                <a:latin typeface="Calibri"/>
                <a:cs typeface="Calibri"/>
              </a:rPr>
              <a:t> </a:t>
            </a:r>
            <a:r>
              <a:rPr lang="es-CO" sz="1594" b="1" spc="-22" dirty="0">
                <a:latin typeface="Calibri"/>
                <a:cs typeface="Calibri"/>
              </a:rPr>
              <a:t>Anual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0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4" baseline="1706" dirty="0" err="1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4" baseline="1706" dirty="0" err="1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391" b="1" baseline="1706" dirty="0" err="1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baseline="1706" err="1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4" baseline="1706" err="1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391" b="1" baseline="1706" err="1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9" baseline="1706" err="1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1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391" b="1" spc="-9" baseline="1706" dirty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sz="2391" b="1" spc="-49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1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-19" baseline="1706" dirty="0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sz="2391" b="1" spc="-4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391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1</a:t>
            </a:r>
            <a:endParaRPr sz="1594" dirty="0">
              <a:latin typeface="Calibri"/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4" y="637700"/>
            <a:ext cx="94629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de ERP municipal fortalecido y adaptado a las necesidades técnicas, operativas y de seguridad de la </a:t>
            </a:r>
            <a:r>
              <a:rPr lang="es-CO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entidad.</a:t>
            </a:r>
            <a:endParaRPr lang="es-MX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ángulo 52"/>
          <p:cNvSpPr/>
          <p:nvPr/>
        </p:nvSpPr>
        <p:spPr>
          <a:xfrm>
            <a:off x="287384" y="3308036"/>
            <a:ext cx="5282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lvl="1"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</p:txBody>
      </p:sp>
    </p:spTree>
    <p:extLst>
      <p:ext uri="{BB962C8B-B14F-4D97-AF65-F5344CB8AC3E}">
        <p14:creationId xmlns:p14="http://schemas.microsoft.com/office/powerpoint/2010/main" val="12852100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3" name="object 13"/>
          <p:cNvSpPr txBox="1"/>
          <p:nvPr/>
        </p:nvSpPr>
        <p:spPr>
          <a:xfrm>
            <a:off x="521138" y="4095710"/>
            <a:ext cx="11312826" cy="21172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 algn="just">
              <a:lnSpc>
                <a:spcPts val="2142"/>
              </a:lnSpc>
              <a:spcBef>
                <a:spcPts val="107"/>
              </a:spcBef>
            </a:pPr>
            <a:endParaRPr lang="es-ES" sz="199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9102" y="3417249"/>
            <a:ext cx="5761525" cy="23304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91895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GESTIÓN Y ACOMPAÑAMIENTOS DE LAS TIC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-234919" y="1880756"/>
            <a:ext cx="117955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b="1" dirty="0"/>
              <a:t>Se desarrolló y se dispuso la infraestructura para que Bello Solidario entregará de forma automática y sin intervención de las personas los Bonos solidarios.</a:t>
            </a: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fontAlgn="ctr"/>
            <a:endParaRPr lang="es-CO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474" y="3028950"/>
            <a:ext cx="8582403" cy="800100"/>
          </a:xfrm>
          <a:prstGeom prst="rect">
            <a:avLst/>
          </a:prstGeom>
        </p:spPr>
      </p:pic>
      <p:pic>
        <p:nvPicPr>
          <p:cNvPr id="18" name="Imagen 17"/>
          <p:cNvPicPr/>
          <p:nvPr/>
        </p:nvPicPr>
        <p:blipFill>
          <a:blip r:embed="rId4"/>
          <a:stretch>
            <a:fillRect/>
          </a:stretch>
        </p:blipFill>
        <p:spPr>
          <a:xfrm>
            <a:off x="3279101" y="3965889"/>
            <a:ext cx="5612130" cy="270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244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3" name="object 13"/>
          <p:cNvSpPr txBox="1"/>
          <p:nvPr/>
        </p:nvSpPr>
        <p:spPr>
          <a:xfrm>
            <a:off x="521138" y="4095710"/>
            <a:ext cx="11312826" cy="21172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 algn="just">
              <a:lnSpc>
                <a:spcPts val="2142"/>
              </a:lnSpc>
              <a:spcBef>
                <a:spcPts val="107"/>
              </a:spcBef>
            </a:pPr>
            <a:endParaRPr lang="es-ES" sz="199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9102" y="3417249"/>
            <a:ext cx="5761525" cy="23304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91895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GESTIÓN Y ACOMPAÑAMIENTOS DE LAS TIC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653143" y="1880756"/>
            <a:ext cx="109074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/>
              <a:t>Se cruzaron los datos, se realizaron las validaciones correspondientes y se programó de forma automática con procesos de inteligencia de datos y geo referenciación la distribución de los bonos en el territorio Bellanita.</a:t>
            </a:r>
          </a:p>
          <a:p>
            <a:pPr lvl="1" fontAlgn="ctr"/>
            <a:endParaRPr lang="es-CO" dirty="0"/>
          </a:p>
        </p:txBody>
      </p:sp>
      <p:pic>
        <p:nvPicPr>
          <p:cNvPr id="17" name="Imagen 16"/>
          <p:cNvPicPr/>
          <p:nvPr/>
        </p:nvPicPr>
        <p:blipFill>
          <a:blip r:embed="rId3"/>
          <a:stretch>
            <a:fillRect/>
          </a:stretch>
        </p:blipFill>
        <p:spPr>
          <a:xfrm>
            <a:off x="502905" y="2924320"/>
            <a:ext cx="4990465" cy="3736975"/>
          </a:xfrm>
          <a:prstGeom prst="rect">
            <a:avLst/>
          </a:prstGeom>
        </p:spPr>
      </p:pic>
      <p:pic>
        <p:nvPicPr>
          <p:cNvPr id="19" name="Imagen 18"/>
          <p:cNvPicPr/>
          <p:nvPr/>
        </p:nvPicPr>
        <p:blipFill>
          <a:blip r:embed="rId4"/>
          <a:stretch>
            <a:fillRect/>
          </a:stretch>
        </p:blipFill>
        <p:spPr>
          <a:xfrm>
            <a:off x="5840521" y="2832473"/>
            <a:ext cx="5198745" cy="323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22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299364" cy="6858000"/>
          </a:xfrm>
          <a:prstGeom prst="rect">
            <a:avLst/>
          </a:prstGeom>
        </p:spPr>
      </p:pic>
      <p:pic>
        <p:nvPicPr>
          <p:cNvPr id="5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4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ítulo 2"/>
          <p:cNvSpPr txBox="1">
            <a:spLocks/>
          </p:cNvSpPr>
          <p:nvPr/>
        </p:nvSpPr>
        <p:spPr>
          <a:xfrm>
            <a:off x="9834880" y="6465834"/>
            <a:ext cx="2357120" cy="483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</a:t>
            </a:r>
            <a:r>
              <a:rPr lang="es-CO" sz="2000" b="1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JuntosPodemos</a:t>
            </a:r>
            <a:endParaRPr lang="es-CO" sz="20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8" r="53816" b="31072"/>
          <a:stretch/>
        </p:blipFill>
        <p:spPr>
          <a:xfrm>
            <a:off x="5477000" y="734006"/>
            <a:ext cx="6537366" cy="538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840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3" name="object 13"/>
          <p:cNvSpPr txBox="1"/>
          <p:nvPr/>
        </p:nvSpPr>
        <p:spPr>
          <a:xfrm>
            <a:off x="521138" y="4095710"/>
            <a:ext cx="11312826" cy="21172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 algn="just">
              <a:lnSpc>
                <a:spcPts val="2142"/>
              </a:lnSpc>
              <a:spcBef>
                <a:spcPts val="107"/>
              </a:spcBef>
            </a:pPr>
            <a:endParaRPr lang="es-ES" sz="199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9102" y="3417249"/>
            <a:ext cx="5761525" cy="23304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91895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GESTIÓN Y ACOMPAÑAMIENTOS DE LAS TIC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653143" y="2378783"/>
            <a:ext cx="109074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s-CO" b="1" dirty="0"/>
              <a:t>Proceso de renovación de equipos e impresoras.</a:t>
            </a:r>
          </a:p>
          <a:p>
            <a:pPr marL="285750" indent="-285750" algn="just">
              <a:buFontTx/>
              <a:buChar char="-"/>
            </a:pPr>
            <a:r>
              <a:rPr lang="es-ES" b="1" dirty="0"/>
              <a:t>Gestión ante computadores para educar para la renovación de equipos de computo en las instituciones educativas.</a:t>
            </a:r>
          </a:p>
          <a:p>
            <a:pPr marL="285750" indent="-285750" algn="just">
              <a:buFontTx/>
              <a:buChar char="-"/>
            </a:pPr>
            <a:r>
              <a:rPr lang="es-ES" b="1" dirty="0"/>
              <a:t>Análisis y gestión para el mejoramiento de internet en las diferentes sedes e instituciones educativas.</a:t>
            </a:r>
          </a:p>
          <a:p>
            <a:pPr marL="285750" indent="-285750" algn="just">
              <a:buFontTx/>
              <a:buChar char="-"/>
            </a:pPr>
            <a:r>
              <a:rPr lang="es-ES" b="1" dirty="0"/>
              <a:t>Gestión ante el gobierno Nacional para la implementación de zonas de internet publicas en la ruralidad.</a:t>
            </a:r>
          </a:p>
          <a:p>
            <a:pPr marL="285750" indent="-285750" algn="just">
              <a:buFontTx/>
              <a:buChar char="-"/>
            </a:pPr>
            <a:r>
              <a:rPr lang="es-ES" b="1" dirty="0"/>
              <a:t>Disponibilidad del 100% de los servicios tecnológicos en la pandemia para el teletrabajo de mas de 700 funcionarios de la alcaldía.</a:t>
            </a:r>
          </a:p>
          <a:p>
            <a:pPr marL="285750" indent="-285750" algn="just">
              <a:buFontTx/>
              <a:buChar char="-"/>
            </a:pPr>
            <a:r>
              <a:rPr lang="es-ES" b="1" dirty="0"/>
              <a:t>Análisis de infraestructura y datos para renovación y fortalecimiento.</a:t>
            </a:r>
          </a:p>
          <a:p>
            <a:pPr marL="285750" indent="-285750" algn="just">
              <a:buFontTx/>
              <a:buChar char="-"/>
            </a:pPr>
            <a:r>
              <a:rPr lang="es-ES" b="1" dirty="0"/>
              <a:t> Creación de políticas de seguridad para la web y mejoramiento de configuraciones.</a:t>
            </a:r>
          </a:p>
          <a:p>
            <a:pPr marL="285750" indent="-285750" algn="just">
              <a:buFontTx/>
              <a:buChar char="-"/>
            </a:pPr>
            <a:r>
              <a:rPr lang="es-ES" b="1" dirty="0"/>
              <a:t>Fortalecimiento de los formularios de contáctenos.</a:t>
            </a:r>
          </a:p>
          <a:p>
            <a:pPr marL="285750" indent="-285750" algn="just">
              <a:buFontTx/>
              <a:buChar char="-"/>
            </a:pPr>
            <a:r>
              <a:rPr lang="es-ES" b="1" dirty="0"/>
              <a:t>Creación de micro sitio de transparencia para la rendición de informes y políticas de datos.</a:t>
            </a:r>
          </a:p>
          <a:p>
            <a:pPr marL="285750" indent="-285750" algn="just">
              <a:buFontTx/>
              <a:buChar char="-"/>
            </a:pPr>
            <a:r>
              <a:rPr lang="es-ES" b="1" dirty="0"/>
              <a:t>Mejoramiento de la estructura visual y de desarrollo de la pagina web del Municipio.</a:t>
            </a:r>
          </a:p>
          <a:p>
            <a:pPr marL="285750" indent="-285750">
              <a:buFontTx/>
              <a:buChar char="-"/>
            </a:pPr>
            <a:endParaRPr lang="es-CO" b="1" dirty="0"/>
          </a:p>
          <a:p>
            <a:pPr lvl="1" font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645928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3" name="object 13"/>
          <p:cNvSpPr txBox="1"/>
          <p:nvPr/>
        </p:nvSpPr>
        <p:spPr>
          <a:xfrm>
            <a:off x="521138" y="4095710"/>
            <a:ext cx="11312826" cy="21172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 algn="just">
              <a:lnSpc>
                <a:spcPts val="2142"/>
              </a:lnSpc>
              <a:spcBef>
                <a:spcPts val="107"/>
              </a:spcBef>
            </a:pPr>
            <a:endParaRPr lang="es-ES" sz="199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9102" y="3417249"/>
            <a:ext cx="5761525" cy="23304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91895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GESTIÓN Y ACOMPAÑAMIENTOS DE LAS TIC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653143" y="1880756"/>
            <a:ext cx="1090748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s-ES" b="1" dirty="0"/>
              <a:t>Acompañamiento a todos los funcionarios en teletrabajo para los soportes remotos.</a:t>
            </a:r>
          </a:p>
          <a:p>
            <a:pPr marL="285750" indent="-285750" algn="just">
              <a:buFontTx/>
              <a:buChar char="-"/>
            </a:pPr>
            <a:r>
              <a:rPr lang="es-ES" b="1" dirty="0"/>
              <a:t>Desarrollo de software de alto impacto en los proceso de la administración, Galileo, Cultura, Hacienda.</a:t>
            </a:r>
          </a:p>
          <a:p>
            <a:pPr marL="285750" indent="-285750" algn="just">
              <a:buFontTx/>
              <a:buChar char="-"/>
            </a:pPr>
            <a:r>
              <a:rPr lang="es-ES" b="1" dirty="0"/>
              <a:t>Mejoramiento de la estructura del botón de pagos para los ciudadanos.</a:t>
            </a:r>
          </a:p>
          <a:p>
            <a:pPr marL="285750" indent="-285750" algn="just">
              <a:buFontTx/>
              <a:buChar char="-"/>
            </a:pPr>
            <a:r>
              <a:rPr lang="es-ES" b="1" dirty="0"/>
              <a:t>Paz y salvo en línea de Predial.</a:t>
            </a:r>
          </a:p>
          <a:p>
            <a:pPr marL="285750" indent="-285750" algn="just">
              <a:buFontTx/>
              <a:buChar char="-"/>
            </a:pPr>
            <a:r>
              <a:rPr lang="es-ES" b="1" dirty="0"/>
              <a:t>Acompañamiento y desarrollo de software para el proceso del decreto 678 de beneficios por deudas.</a:t>
            </a:r>
          </a:p>
          <a:p>
            <a:pPr marL="285750" indent="-285750" algn="just">
              <a:buFontTx/>
              <a:buChar char="-"/>
            </a:pPr>
            <a:r>
              <a:rPr lang="es-ES" b="1" dirty="0"/>
              <a:t>Gestión de proyectos ante el área metropolitana como la línea 123 para Bello.</a:t>
            </a:r>
          </a:p>
          <a:p>
            <a:pPr marL="285750" indent="-285750" algn="just">
              <a:buFontTx/>
              <a:buChar char="-"/>
            </a:pPr>
            <a:r>
              <a:rPr lang="es-ES" b="1" dirty="0"/>
              <a:t>Creación y adopción de las políticas de Gobierno digital.</a:t>
            </a:r>
          </a:p>
          <a:p>
            <a:pPr marL="285750" indent="-285750" algn="just">
              <a:buFontTx/>
              <a:buChar char="-"/>
            </a:pPr>
            <a:r>
              <a:rPr lang="es-ES" b="1" dirty="0"/>
              <a:t>Identificación de la Red cableada de las sedes de la alcaldía.</a:t>
            </a:r>
          </a:p>
          <a:p>
            <a:pPr marL="285750" indent="-285750" algn="just">
              <a:buFontTx/>
              <a:buChar char="-"/>
            </a:pPr>
            <a:r>
              <a:rPr lang="es-ES" b="1" dirty="0"/>
              <a:t>Inicio caracterización de datos para alumnos de los Vive Digital.</a:t>
            </a:r>
          </a:p>
          <a:p>
            <a:pPr marL="285750" indent="-285750" algn="just">
              <a:buFontTx/>
              <a:buChar char="-"/>
            </a:pPr>
            <a:r>
              <a:rPr lang="es-ES" b="1" dirty="0"/>
              <a:t>Nuevos convenios y programas en los puntos Vive digital.</a:t>
            </a:r>
          </a:p>
          <a:p>
            <a:pPr marL="285750" indent="-285750" algn="just">
              <a:buFontTx/>
              <a:buChar char="-"/>
            </a:pPr>
            <a:r>
              <a:rPr lang="es-ES" b="1" dirty="0"/>
              <a:t>Mejoramiento de los procesos para que las plataformas soporten la virtualidad.</a:t>
            </a:r>
          </a:p>
          <a:p>
            <a:pPr marL="285750" indent="-285750" algn="just">
              <a:buFontTx/>
              <a:buChar char="-"/>
            </a:pPr>
            <a:r>
              <a:rPr lang="es-ES" b="1" dirty="0"/>
              <a:t>Inicio de la construcción del PETI</a:t>
            </a:r>
            <a:r>
              <a:rPr lang="es-ES" b="1" dirty="0" smtClean="0"/>
              <a:t>.</a:t>
            </a:r>
          </a:p>
          <a:p>
            <a:pPr marL="285750" indent="-285750" algn="just">
              <a:buFontTx/>
              <a:buChar char="-"/>
            </a:pPr>
            <a:r>
              <a:rPr lang="es-ES" b="1" dirty="0" smtClean="0"/>
              <a:t>Se realiza el acompañamiento a los soportes y conexiones del CONCEJO MUNICIPAL.</a:t>
            </a:r>
          </a:p>
          <a:p>
            <a:pPr marL="285750" indent="-285750" algn="just">
              <a:buFontTx/>
              <a:buChar char="-"/>
            </a:pPr>
            <a:r>
              <a:rPr lang="es-ES" b="1" dirty="0" smtClean="0"/>
              <a:t>Se inicia el proyecto de cambio de pagina Web e Intranet del municipio.</a:t>
            </a:r>
            <a:endParaRPr lang="es-ES" b="1" dirty="0"/>
          </a:p>
          <a:p>
            <a:pPr marL="285750" indent="-285750" algn="just">
              <a:buFontTx/>
              <a:buChar char="-"/>
            </a:pPr>
            <a:endParaRPr lang="es-ES" b="1" dirty="0"/>
          </a:p>
          <a:p>
            <a:pPr marL="285750" indent="-285750">
              <a:buFontTx/>
              <a:buChar char="-"/>
            </a:pPr>
            <a:endParaRPr lang="es-ES" b="1" dirty="0"/>
          </a:p>
          <a:p>
            <a:pPr marL="285750" indent="-285750">
              <a:buFontTx/>
              <a:buChar char="-"/>
            </a:pPr>
            <a:endParaRPr lang="es-ES" b="1" dirty="0"/>
          </a:p>
          <a:p>
            <a:pPr marL="285750" indent="-285750">
              <a:buFontTx/>
              <a:buChar char="-"/>
            </a:pPr>
            <a:endParaRPr lang="es-CO" b="1" dirty="0"/>
          </a:p>
          <a:p>
            <a:pPr lvl="1" font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695058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3" name="object 13"/>
          <p:cNvSpPr txBox="1"/>
          <p:nvPr/>
        </p:nvSpPr>
        <p:spPr>
          <a:xfrm>
            <a:off x="521138" y="4095710"/>
            <a:ext cx="11312826" cy="21172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 algn="just">
              <a:lnSpc>
                <a:spcPts val="2142"/>
              </a:lnSpc>
              <a:spcBef>
                <a:spcPts val="107"/>
              </a:spcBef>
            </a:pPr>
            <a:endParaRPr lang="es-ES" sz="199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9102" y="3417249"/>
            <a:ext cx="5761525" cy="23304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91895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GESTIÓN Y ACOMPAÑAMIENTOS DE LAS TIC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653143" y="1880756"/>
            <a:ext cx="109074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/>
              <a:t>EVIDENCIAS:</a:t>
            </a:r>
          </a:p>
          <a:p>
            <a:pPr marL="285750" indent="-285750" algn="just">
              <a:buFontTx/>
              <a:buChar char="-"/>
            </a:pPr>
            <a:endParaRPr lang="es-ES" b="1" dirty="0"/>
          </a:p>
          <a:p>
            <a:pPr marL="285750" indent="-285750">
              <a:buFontTx/>
              <a:buChar char="-"/>
            </a:pPr>
            <a:endParaRPr lang="es-ES" b="1" dirty="0"/>
          </a:p>
          <a:p>
            <a:pPr marL="285750" indent="-285750">
              <a:buFontTx/>
              <a:buChar char="-"/>
            </a:pPr>
            <a:endParaRPr lang="es-ES" b="1" dirty="0"/>
          </a:p>
          <a:p>
            <a:pPr marL="285750" indent="-285750">
              <a:buFontTx/>
              <a:buChar char="-"/>
            </a:pPr>
            <a:endParaRPr lang="es-CO" b="1" dirty="0"/>
          </a:p>
          <a:p>
            <a:pPr lvl="1" fontAlgn="ctr"/>
            <a:endParaRPr lang="es-CO" dirty="0"/>
          </a:p>
        </p:txBody>
      </p:sp>
      <p:pic>
        <p:nvPicPr>
          <p:cNvPr id="15" name="Imagen 14"/>
          <p:cNvPicPr/>
          <p:nvPr/>
        </p:nvPicPr>
        <p:blipFill>
          <a:blip r:embed="rId3"/>
          <a:stretch>
            <a:fillRect/>
          </a:stretch>
        </p:blipFill>
        <p:spPr>
          <a:xfrm>
            <a:off x="1489166" y="2639583"/>
            <a:ext cx="9282096" cy="357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252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3" name="object 13"/>
          <p:cNvSpPr txBox="1"/>
          <p:nvPr/>
        </p:nvSpPr>
        <p:spPr>
          <a:xfrm>
            <a:off x="521138" y="4095710"/>
            <a:ext cx="11312826" cy="21172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 algn="just">
              <a:lnSpc>
                <a:spcPts val="2142"/>
              </a:lnSpc>
              <a:spcBef>
                <a:spcPts val="107"/>
              </a:spcBef>
            </a:pPr>
            <a:endParaRPr lang="es-ES" sz="199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9102" y="3417249"/>
            <a:ext cx="5761525" cy="23304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91895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GESTIÓN Y ACOMPAÑAMIENTOS DE LAS TIC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653143" y="1880756"/>
            <a:ext cx="109074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/>
              <a:t>EVIDENCIAS:</a:t>
            </a:r>
          </a:p>
          <a:p>
            <a:pPr marL="285750" indent="-285750" algn="just">
              <a:buFontTx/>
              <a:buChar char="-"/>
            </a:pPr>
            <a:endParaRPr lang="es-ES" b="1" dirty="0"/>
          </a:p>
          <a:p>
            <a:pPr marL="285750" indent="-285750">
              <a:buFontTx/>
              <a:buChar char="-"/>
            </a:pPr>
            <a:endParaRPr lang="es-ES" b="1" dirty="0"/>
          </a:p>
          <a:p>
            <a:pPr marL="285750" indent="-285750">
              <a:buFontTx/>
              <a:buChar char="-"/>
            </a:pPr>
            <a:endParaRPr lang="es-ES" b="1" dirty="0"/>
          </a:p>
          <a:p>
            <a:pPr marL="285750" indent="-285750">
              <a:buFontTx/>
              <a:buChar char="-"/>
            </a:pPr>
            <a:endParaRPr lang="es-CO" b="1" dirty="0"/>
          </a:p>
          <a:p>
            <a:pPr lvl="1" fontAlgn="ctr"/>
            <a:endParaRPr lang="es-CO" dirty="0"/>
          </a:p>
        </p:txBody>
      </p:sp>
      <p:pic>
        <p:nvPicPr>
          <p:cNvPr id="16" name="Imagen 15"/>
          <p:cNvPicPr/>
          <p:nvPr/>
        </p:nvPicPr>
        <p:blipFill>
          <a:blip r:embed="rId3"/>
          <a:stretch>
            <a:fillRect/>
          </a:stretch>
        </p:blipFill>
        <p:spPr>
          <a:xfrm>
            <a:off x="2063931" y="2338251"/>
            <a:ext cx="764822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008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3" name="object 13"/>
          <p:cNvSpPr txBox="1"/>
          <p:nvPr/>
        </p:nvSpPr>
        <p:spPr>
          <a:xfrm>
            <a:off x="521138" y="4095710"/>
            <a:ext cx="11312826" cy="21172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 algn="just">
              <a:lnSpc>
                <a:spcPts val="2142"/>
              </a:lnSpc>
              <a:spcBef>
                <a:spcPts val="107"/>
              </a:spcBef>
            </a:pPr>
            <a:endParaRPr lang="es-ES" sz="199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9102" y="3417249"/>
            <a:ext cx="5761525" cy="23304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91895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GESTIÓN Y ACOMPAÑAMIENTOS DE LAS TIC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653143" y="1880756"/>
            <a:ext cx="109074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/>
              <a:t>EVIDENCIAS:</a:t>
            </a:r>
          </a:p>
          <a:p>
            <a:pPr marL="285750" indent="-285750" algn="just">
              <a:buFontTx/>
              <a:buChar char="-"/>
            </a:pPr>
            <a:endParaRPr lang="es-ES" b="1" dirty="0"/>
          </a:p>
          <a:p>
            <a:pPr marL="285750" indent="-285750">
              <a:buFontTx/>
              <a:buChar char="-"/>
            </a:pPr>
            <a:endParaRPr lang="es-ES" b="1" dirty="0"/>
          </a:p>
          <a:p>
            <a:pPr marL="285750" indent="-285750">
              <a:buFontTx/>
              <a:buChar char="-"/>
            </a:pPr>
            <a:endParaRPr lang="es-ES" b="1" dirty="0"/>
          </a:p>
          <a:p>
            <a:pPr marL="285750" indent="-285750">
              <a:buFontTx/>
              <a:buChar char="-"/>
            </a:pPr>
            <a:endParaRPr lang="es-CO" b="1" dirty="0"/>
          </a:p>
          <a:p>
            <a:pPr lvl="1" fontAlgn="ctr"/>
            <a:endParaRPr lang="es-CO" dirty="0"/>
          </a:p>
        </p:txBody>
      </p:sp>
      <p:pic>
        <p:nvPicPr>
          <p:cNvPr id="17" name="Imagen 16"/>
          <p:cNvPicPr/>
          <p:nvPr/>
        </p:nvPicPr>
        <p:blipFill>
          <a:blip r:embed="rId3"/>
          <a:stretch>
            <a:fillRect/>
          </a:stretch>
        </p:blipFill>
        <p:spPr>
          <a:xfrm>
            <a:off x="2220687" y="2564848"/>
            <a:ext cx="7707190" cy="392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361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agen 1" descr="040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1"/>
            <a:ext cx="121920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20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299364" cy="6858000"/>
          </a:xfrm>
          <a:prstGeom prst="rect">
            <a:avLst/>
          </a:prstGeom>
        </p:spPr>
      </p:pic>
      <p:pic>
        <p:nvPicPr>
          <p:cNvPr id="5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4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ítulo 2"/>
          <p:cNvSpPr txBox="1">
            <a:spLocks/>
          </p:cNvSpPr>
          <p:nvPr/>
        </p:nvSpPr>
        <p:spPr>
          <a:xfrm>
            <a:off x="9834880" y="6465834"/>
            <a:ext cx="2357120" cy="483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</a:t>
            </a:r>
            <a:r>
              <a:rPr lang="es-CO" sz="2000" b="1" dirty="0" err="1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JuntosPodemos</a:t>
            </a:r>
            <a:endParaRPr lang="es-CO" sz="20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41000" t="12370" r="3584" b="6296"/>
          <a:stretch/>
        </p:blipFill>
        <p:spPr>
          <a:xfrm>
            <a:off x="5372355" y="688262"/>
            <a:ext cx="6746655" cy="556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68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-1" y="2240569"/>
            <a:ext cx="4606283" cy="1810512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1" y="5047488"/>
            <a:ext cx="4606283" cy="1810512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ángulo 4"/>
          <p:cNvSpPr/>
          <p:nvPr/>
        </p:nvSpPr>
        <p:spPr>
          <a:xfrm>
            <a:off x="1" y="-1"/>
            <a:ext cx="12191999" cy="2102649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4039616" y="2507170"/>
            <a:ext cx="7792665" cy="43508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1800" b="1" dirty="0">
                <a:solidFill>
                  <a:srgbClr val="0045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Consideración de la Agenda Urbana Global</a:t>
            </a:r>
          </a:p>
          <a:p>
            <a:pPr algn="r"/>
            <a:r>
              <a:rPr lang="es-CO" sz="18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Recuperación de confianza en lo público</a:t>
            </a:r>
          </a:p>
          <a:p>
            <a:pPr algn="r"/>
            <a:r>
              <a:rPr lang="es-CO" sz="1800" b="1" dirty="0">
                <a:solidFill>
                  <a:srgbClr val="0045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Determinación por acortar la brecha social</a:t>
            </a:r>
            <a:endParaRPr lang="en-US" sz="1800" b="1" dirty="0">
              <a:solidFill>
                <a:srgbClr val="00459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es-CO" sz="1800" b="1" dirty="0">
                <a:solidFill>
                  <a:srgbClr val="0045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Presencia institucional en el territorio</a:t>
            </a:r>
          </a:p>
          <a:p>
            <a:pPr algn="r"/>
            <a:r>
              <a:rPr lang="es-CO" sz="18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Proyecto de largo aliento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es-CO" sz="1800" b="1" dirty="0">
                <a:solidFill>
                  <a:srgbClr val="0045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Una apuesta por la </a:t>
            </a:r>
            <a:r>
              <a:rPr lang="es-CO" sz="1800" b="1" dirty="0" err="1">
                <a:solidFill>
                  <a:srgbClr val="0045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Glocalidad</a:t>
            </a:r>
            <a:endParaRPr lang="es-CO" sz="1800" b="1" dirty="0">
              <a:solidFill>
                <a:srgbClr val="00459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es-CO" sz="1800" b="1" dirty="0">
                <a:solidFill>
                  <a:srgbClr val="0045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educación y la cultura como elemento estructural</a:t>
            </a:r>
          </a:p>
          <a:p>
            <a:pPr algn="r"/>
            <a:r>
              <a:rPr lang="es-CO" sz="18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Giro de énfasis entre fondo y forma - Calidad Vs Cantidad</a:t>
            </a:r>
          </a:p>
          <a:p>
            <a:pPr algn="r"/>
            <a:r>
              <a:rPr lang="es-CO" sz="1800" b="1" dirty="0">
                <a:solidFill>
                  <a:srgbClr val="0045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Apropiación de la tecnología a favor del proyecto Urbano</a:t>
            </a:r>
          </a:p>
          <a:p>
            <a:pPr algn="r"/>
            <a:r>
              <a:rPr lang="es-CO" sz="18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Dimensión humana del funcionario público</a:t>
            </a:r>
          </a:p>
          <a:p>
            <a:pPr algn="r"/>
            <a:endParaRPr lang="es-CO" sz="18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1" t="14385" r="10683"/>
          <a:stretch/>
        </p:blipFill>
        <p:spPr>
          <a:xfrm>
            <a:off x="0" y="2563705"/>
            <a:ext cx="4606284" cy="3971160"/>
          </a:xfrm>
          <a:prstGeom prst="rect">
            <a:avLst/>
          </a:prstGeom>
        </p:spPr>
      </p:pic>
      <p:pic>
        <p:nvPicPr>
          <p:cNvPr id="7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4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ítulo 2"/>
          <p:cNvSpPr txBox="1">
            <a:spLocks/>
          </p:cNvSpPr>
          <p:nvPr/>
        </p:nvSpPr>
        <p:spPr>
          <a:xfrm>
            <a:off x="9834880" y="6465834"/>
            <a:ext cx="2357120" cy="483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000" b="1" dirty="0">
                <a:solidFill>
                  <a:srgbClr val="0045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</a:t>
            </a:r>
            <a:r>
              <a:rPr lang="es-CO" sz="2000" b="1" dirty="0" err="1">
                <a:solidFill>
                  <a:srgbClr val="0045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JuntosPodemos</a:t>
            </a:r>
            <a:endParaRPr lang="es-CO" sz="2000" b="1" dirty="0">
              <a:solidFill>
                <a:srgbClr val="00459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ítulo 2">
            <a:extLst>
              <a:ext uri="{FF2B5EF4-FFF2-40B4-BE49-F238E27FC236}">
                <a16:creationId xmlns:a16="http://schemas.microsoft.com/office/drawing/2014/main" id="{55C315F6-2ADB-4011-985C-08BEA5DD9F6F}"/>
              </a:ext>
            </a:extLst>
          </p:cNvPr>
          <p:cNvSpPr txBox="1">
            <a:spLocks/>
          </p:cNvSpPr>
          <p:nvPr/>
        </p:nvSpPr>
        <p:spPr>
          <a:xfrm>
            <a:off x="71120" y="868203"/>
            <a:ext cx="12049759" cy="8373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0000"/>
              </a:lnSpc>
            </a:pPr>
            <a:r>
              <a:rPr lang="es-CO" sz="2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Hemos planteado 10 grandes retos como parte del </a:t>
            </a:r>
            <a:r>
              <a:rPr lang="es-CO" sz="21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CAMBIO DE PARADIGMA</a:t>
            </a:r>
            <a:r>
              <a:rPr lang="es-CO" sz="2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 estrategia del </a:t>
            </a:r>
            <a:r>
              <a:rPr lang="es-CO" sz="21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PDM</a:t>
            </a:r>
            <a:r>
              <a:rPr lang="es-CO" sz="2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</a:t>
            </a:r>
          </a:p>
          <a:p>
            <a:pPr algn="just">
              <a:lnSpc>
                <a:spcPct val="110000"/>
              </a:lnSpc>
            </a:pPr>
            <a:r>
              <a:rPr lang="es-CO" sz="2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 de ellos fortalecen el pacto por el emprendimiento y la innovación y las nuevas tecnologías.</a:t>
            </a:r>
          </a:p>
        </p:txBody>
      </p:sp>
    </p:spTree>
    <p:extLst>
      <p:ext uri="{BB962C8B-B14F-4D97-AF65-F5344CB8AC3E}">
        <p14:creationId xmlns:p14="http://schemas.microsoft.com/office/powerpoint/2010/main" val="2830888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-1" y="2240569"/>
            <a:ext cx="4606283" cy="1810512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1" y="5047488"/>
            <a:ext cx="4606283" cy="1810512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ángulo 4"/>
          <p:cNvSpPr/>
          <p:nvPr/>
        </p:nvSpPr>
        <p:spPr>
          <a:xfrm>
            <a:off x="1" y="-1"/>
            <a:ext cx="12191999" cy="2102649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4039616" y="2507170"/>
            <a:ext cx="7792665" cy="43508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18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Consideración de la Agenda Urbana Global</a:t>
            </a:r>
          </a:p>
          <a:p>
            <a:pPr algn="r"/>
            <a:r>
              <a:rPr lang="es-CO" sz="1800" b="1" dirty="0">
                <a:solidFill>
                  <a:srgbClr val="0045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Recuperación de confianza en lo público</a:t>
            </a:r>
          </a:p>
          <a:p>
            <a:pPr algn="r"/>
            <a:r>
              <a:rPr lang="es-CO" sz="1800" b="1" dirty="0">
                <a:solidFill>
                  <a:srgbClr val="0045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Determinación por acortar la brecha social</a:t>
            </a:r>
            <a:endParaRPr lang="en-US" sz="1800" b="1" dirty="0">
              <a:solidFill>
                <a:srgbClr val="00459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es-CO" sz="1800" b="1" dirty="0">
                <a:solidFill>
                  <a:srgbClr val="0045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Presencia institucional en el territorio</a:t>
            </a:r>
          </a:p>
          <a:p>
            <a:pPr algn="r"/>
            <a:r>
              <a:rPr lang="es-CO" sz="18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Proyecto de largo aliento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es-CO" sz="18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Una apuesta por la </a:t>
            </a:r>
            <a:r>
              <a:rPr lang="es-CO" sz="1800" dirty="0" err="1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Glocalidad</a:t>
            </a:r>
            <a:endParaRPr lang="es-CO" sz="1800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es-CO" sz="1800" b="1" dirty="0">
                <a:solidFill>
                  <a:srgbClr val="0045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educación y la cultura como elemento estructural</a:t>
            </a:r>
          </a:p>
          <a:p>
            <a:pPr algn="r"/>
            <a:r>
              <a:rPr lang="es-CO" sz="18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Giro de énfasis entre fondo y forma - Calidad Vs Cantidad</a:t>
            </a:r>
          </a:p>
          <a:p>
            <a:pPr algn="r"/>
            <a:r>
              <a:rPr lang="es-CO" sz="1800" b="1" dirty="0">
                <a:solidFill>
                  <a:srgbClr val="0045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Apropiación de la tecnología a favor del proyecto Urbano</a:t>
            </a:r>
          </a:p>
          <a:p>
            <a:pPr algn="r"/>
            <a:r>
              <a:rPr lang="es-CO" sz="1800" b="1" dirty="0">
                <a:solidFill>
                  <a:srgbClr val="0045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Dimensión humana del funcionario público</a:t>
            </a:r>
          </a:p>
          <a:p>
            <a:pPr algn="r"/>
            <a:endParaRPr lang="es-CO" sz="1800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1" t="14385" r="10683"/>
          <a:stretch/>
        </p:blipFill>
        <p:spPr>
          <a:xfrm>
            <a:off x="0" y="2563705"/>
            <a:ext cx="4606284" cy="3971160"/>
          </a:xfrm>
          <a:prstGeom prst="rect">
            <a:avLst/>
          </a:prstGeom>
        </p:spPr>
      </p:pic>
      <p:pic>
        <p:nvPicPr>
          <p:cNvPr id="7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4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ítulo 2"/>
          <p:cNvSpPr txBox="1">
            <a:spLocks/>
          </p:cNvSpPr>
          <p:nvPr/>
        </p:nvSpPr>
        <p:spPr>
          <a:xfrm>
            <a:off x="9834880" y="6465834"/>
            <a:ext cx="2357120" cy="483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000" b="1" dirty="0">
                <a:solidFill>
                  <a:srgbClr val="0045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</a:t>
            </a:r>
            <a:r>
              <a:rPr lang="es-CO" sz="2000" b="1" dirty="0" err="1">
                <a:solidFill>
                  <a:srgbClr val="0045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JuntosPodemos</a:t>
            </a:r>
            <a:endParaRPr lang="es-CO" sz="2000" b="1" dirty="0">
              <a:solidFill>
                <a:srgbClr val="00459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ítulo 2">
            <a:extLst>
              <a:ext uri="{FF2B5EF4-FFF2-40B4-BE49-F238E27FC236}">
                <a16:creationId xmlns:a16="http://schemas.microsoft.com/office/drawing/2014/main" id="{55C315F6-2ADB-4011-985C-08BEA5DD9F6F}"/>
              </a:ext>
            </a:extLst>
          </p:cNvPr>
          <p:cNvSpPr txBox="1">
            <a:spLocks/>
          </p:cNvSpPr>
          <p:nvPr/>
        </p:nvSpPr>
        <p:spPr>
          <a:xfrm>
            <a:off x="233681" y="772274"/>
            <a:ext cx="11598600" cy="10385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0000"/>
              </a:lnSpc>
            </a:pPr>
            <a:r>
              <a:rPr lang="es-CO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Hemos planteado 10 grandes retos como parte del </a:t>
            </a:r>
            <a:r>
              <a:rPr lang="es-CO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CAMBIO DE PARADIGMA</a:t>
            </a:r>
            <a:r>
              <a:rPr lang="es-CO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 estrategia del </a:t>
            </a:r>
            <a:r>
              <a:rPr lang="es-CO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PDM</a:t>
            </a:r>
            <a:r>
              <a:rPr lang="es-CO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6 de ellos fortalecen el pacto de Seguridad y Convivencia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1034BEA-CC6B-4A58-93F3-FD78269433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13" y="0"/>
            <a:ext cx="12261026" cy="6858000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ctrTitle"/>
          </p:nvPr>
        </p:nvSpPr>
        <p:spPr>
          <a:xfrm>
            <a:off x="1524000" y="445640"/>
            <a:ext cx="9144000" cy="940626"/>
          </a:xfrm>
        </p:spPr>
        <p:txBody>
          <a:bodyPr>
            <a:normAutofit/>
          </a:bodyPr>
          <a:lstStyle/>
          <a:p>
            <a:r>
              <a:rPr lang="es-CO" b="1" dirty="0">
                <a:solidFill>
                  <a:schemeClr val="accent5">
                    <a:lumMod val="50000"/>
                  </a:schemeClr>
                </a:solidFill>
              </a:rPr>
              <a:t>INFORME DE GESTIÓN</a:t>
            </a:r>
            <a:endParaRPr lang="es-ES_tradnl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Subtítulo 2"/>
          <p:cNvSpPr>
            <a:spLocks noGrp="1"/>
          </p:cNvSpPr>
          <p:nvPr>
            <p:ph type="subTitle" idx="1"/>
          </p:nvPr>
        </p:nvSpPr>
        <p:spPr>
          <a:xfrm>
            <a:off x="2603981" y="1538134"/>
            <a:ext cx="6858000" cy="1107805"/>
          </a:xfrm>
        </p:spPr>
        <p:txBody>
          <a:bodyPr>
            <a:normAutofit/>
          </a:bodyPr>
          <a:lstStyle/>
          <a:p>
            <a:r>
              <a:rPr lang="es-ES_tradnl" sz="3600" b="1" dirty="0">
                <a:solidFill>
                  <a:schemeClr val="bg1"/>
                </a:solidFill>
              </a:rPr>
              <a:t>DIRECCION ADMINISTRATIVA DE LAS TIC Y SOPORTE TECNOLÓGICO</a:t>
            </a:r>
          </a:p>
        </p:txBody>
      </p:sp>
      <p:sp>
        <p:nvSpPr>
          <p:cNvPr id="13" name="Subtítulo 2"/>
          <p:cNvSpPr txBox="1">
            <a:spLocks/>
          </p:cNvSpPr>
          <p:nvPr/>
        </p:nvSpPr>
        <p:spPr>
          <a:xfrm>
            <a:off x="2667000" y="2875097"/>
            <a:ext cx="6858000" cy="1107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3600" b="1" dirty="0">
                <a:solidFill>
                  <a:schemeClr val="bg1"/>
                </a:solidFill>
              </a:rPr>
              <a:t>JULIÁN MAURICIO MONTOYA CUARTAS</a:t>
            </a:r>
          </a:p>
        </p:txBody>
      </p:sp>
      <p:sp>
        <p:nvSpPr>
          <p:cNvPr id="16" name="Subtítulo 2"/>
          <p:cNvSpPr txBox="1">
            <a:spLocks/>
          </p:cNvSpPr>
          <p:nvPr/>
        </p:nvSpPr>
        <p:spPr>
          <a:xfrm>
            <a:off x="2784566" y="4101084"/>
            <a:ext cx="6858000" cy="1107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3600" b="1" dirty="0">
                <a:solidFill>
                  <a:schemeClr val="bg1"/>
                </a:solidFill>
              </a:rPr>
              <a:t>ÓSCAR ANDRÉS PÉREZ MUÑOZ </a:t>
            </a:r>
            <a:br>
              <a:rPr lang="es-ES_tradnl" sz="3600" b="1" dirty="0">
                <a:solidFill>
                  <a:schemeClr val="bg1"/>
                </a:solidFill>
              </a:rPr>
            </a:br>
            <a:r>
              <a:rPr lang="es-ES_tradnl" sz="3600" b="1" dirty="0">
                <a:solidFill>
                  <a:schemeClr val="bg1"/>
                </a:solidFill>
              </a:rPr>
              <a:t>ALCALDE </a:t>
            </a:r>
          </a:p>
        </p:txBody>
      </p:sp>
    </p:spTree>
    <p:extLst>
      <p:ext uri="{BB962C8B-B14F-4D97-AF65-F5344CB8AC3E}">
        <p14:creationId xmlns:p14="http://schemas.microsoft.com/office/powerpoint/2010/main" val="1882438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bject 39"/>
          <p:cNvSpPr/>
          <p:nvPr/>
        </p:nvSpPr>
        <p:spPr>
          <a:xfrm>
            <a:off x="370974" y="3882516"/>
            <a:ext cx="11820875" cy="2568557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Promoción, oferta e inscripciones de forma virtual por los diferentes medios digitales y la página web de la alcaldía de Bello. 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gestionó 200 becas de Inglés para los docentes de I.E Oficiales por medio de la oficina de las TIC</a:t>
            </a:r>
            <a:endParaRPr lang="es-CO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Mantenimiento de los puntos vive digitales existentes en el municipio para los servicios de capacitación, internet y entretenimiento.</a:t>
            </a:r>
            <a:endParaRPr lang="es-C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Convenios con el Censa, Sena y UNIMINUTO para la formación técnica de los ciudadanos Bellanitas.</a:t>
            </a:r>
            <a:endParaRPr lang="es-C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Mantenimiento de los equipos de cómputo que usa la ciudadanía y puesta a punto.</a:t>
            </a:r>
            <a:endParaRPr lang="es-C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Instalación de agentes antivirus para la protección de los equipos a nivel de Software.</a:t>
            </a:r>
            <a:endParaRPr lang="es-C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98413" y="1736137"/>
            <a:ext cx="5471834" cy="1305803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7" name="object 27"/>
          <p:cNvSpPr/>
          <p:nvPr/>
        </p:nvSpPr>
        <p:spPr>
          <a:xfrm>
            <a:off x="5701602" y="1736086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35" y="1736086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1" name="object 31"/>
          <p:cNvSpPr/>
          <p:nvPr/>
        </p:nvSpPr>
        <p:spPr>
          <a:xfrm>
            <a:off x="5701602" y="2363530"/>
            <a:ext cx="1702733" cy="678410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ES" sz="1600" b="1" dirty="0"/>
              <a:t>Recursos Propios RP</a:t>
            </a:r>
            <a:endParaRPr sz="1600" b="1" dirty="0"/>
          </a:p>
        </p:txBody>
      </p:sp>
      <p:sp>
        <p:nvSpPr>
          <p:cNvPr id="32" name="object 32"/>
          <p:cNvSpPr/>
          <p:nvPr/>
        </p:nvSpPr>
        <p:spPr>
          <a:xfrm>
            <a:off x="7404335" y="2363530"/>
            <a:ext cx="3058456" cy="678410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ES" sz="1600" b="1" dirty="0"/>
              <a:t>        $91.846.300</a:t>
            </a:r>
          </a:p>
        </p:txBody>
      </p:sp>
      <p:sp>
        <p:nvSpPr>
          <p:cNvPr id="34" name="object 34"/>
          <p:cNvSpPr/>
          <p:nvPr/>
        </p:nvSpPr>
        <p:spPr>
          <a:xfrm>
            <a:off x="10472676" y="2324341"/>
            <a:ext cx="1719324" cy="678410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CO" sz="1600" b="1" dirty="0"/>
              <a:t>PUNTOS VIVE DIGITAL</a:t>
            </a:r>
            <a:endParaRPr sz="1600" b="1"/>
          </a:p>
        </p:txBody>
      </p:sp>
      <p:sp>
        <p:nvSpPr>
          <p:cNvPr id="22" name="object 22"/>
          <p:cNvSpPr txBox="1"/>
          <p:nvPr/>
        </p:nvSpPr>
        <p:spPr>
          <a:xfrm>
            <a:off x="5797386" y="1965286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0372" y="1965286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74473" y="1891663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1138" y="4095710"/>
            <a:ext cx="11312826" cy="21172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 algn="just">
              <a:lnSpc>
                <a:spcPts val="2142"/>
              </a:lnSpc>
              <a:spcBef>
                <a:spcPts val="107"/>
              </a:spcBef>
            </a:pPr>
            <a:endParaRPr lang="es-ES" sz="199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9102" y="3417249"/>
            <a:ext cx="5761525" cy="23304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767" y="1736138"/>
            <a:ext cx="5534421" cy="130580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594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594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594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594" b="1" dirty="0">
                <a:latin typeface="Calibri"/>
                <a:cs typeface="Calibri"/>
              </a:rPr>
              <a:t>:</a:t>
            </a:r>
            <a:r>
              <a:rPr sz="1594" b="1" spc="-22" dirty="0">
                <a:latin typeface="Calibri"/>
                <a:cs typeface="Calibri"/>
              </a:rPr>
              <a:t> </a:t>
            </a:r>
            <a:r>
              <a:rPr lang="es-CO" sz="1594" b="1" spc="-22" dirty="0">
                <a:latin typeface="Calibri"/>
                <a:cs typeface="Calibri"/>
              </a:rPr>
              <a:t>Anual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0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4" baseline="1706" dirty="0" err="1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4" baseline="1706" dirty="0" err="1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391" b="1" baseline="1706" dirty="0" err="1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baseline="1706" err="1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4" baseline="1706" err="1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391" b="1" baseline="1706" err="1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9" baseline="1706" err="1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3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391" b="1" spc="-9" baseline="1706" dirty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sz="2391" b="1" spc="-49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baseline="1706" dirty="0">
                <a:latin typeface="Calibri"/>
                <a:cs typeface="Calibri"/>
              </a:rPr>
              <a:t>2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-19" baseline="1706" dirty="0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sz="2391" b="1" spc="-4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391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baseline="1706" dirty="0">
                <a:latin typeface="Calibri"/>
                <a:cs typeface="Calibri"/>
              </a:rPr>
              <a:t>2</a:t>
            </a:r>
            <a:endParaRPr sz="1594" dirty="0">
              <a:latin typeface="Calibri"/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3233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6.4.1 BELLO DIGITAL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287383" y="3308036"/>
            <a:ext cx="64661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 PARA LA VIGENCIA 2020</a:t>
            </a:r>
          </a:p>
        </p:txBody>
      </p:sp>
    </p:spTree>
    <p:extLst>
      <p:ext uri="{BB962C8B-B14F-4D97-AF65-F5344CB8AC3E}">
        <p14:creationId xmlns:p14="http://schemas.microsoft.com/office/powerpoint/2010/main" val="1285210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3" name="object 13"/>
          <p:cNvSpPr txBox="1"/>
          <p:nvPr/>
        </p:nvSpPr>
        <p:spPr>
          <a:xfrm>
            <a:off x="521138" y="4095710"/>
            <a:ext cx="11312826" cy="21172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 algn="just">
              <a:lnSpc>
                <a:spcPts val="2142"/>
              </a:lnSpc>
              <a:spcBef>
                <a:spcPts val="107"/>
              </a:spcBef>
            </a:pPr>
            <a:endParaRPr lang="es-ES" sz="199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9102" y="3417249"/>
            <a:ext cx="5761525" cy="23304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3233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6.4.1 BELLO DIGITAL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-234919" y="1880756"/>
            <a:ext cx="7550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EVIDENCIAS PROGRAMAS INSCRITOS Y EN FUNCIONAMIENTO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56" y="2357435"/>
            <a:ext cx="4172822" cy="442391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653" y="2357436"/>
            <a:ext cx="4245427" cy="440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025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3396</TotalTime>
  <Words>2062</Words>
  <Application>Microsoft Office PowerPoint</Application>
  <PresentationFormat>Panorámica</PresentationFormat>
  <Paragraphs>360</Paragraphs>
  <Slides>45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5" baseType="lpstr">
      <vt:lpstr>Arial</vt:lpstr>
      <vt:lpstr>Calibri</vt:lpstr>
      <vt:lpstr>Calibri Light</vt:lpstr>
      <vt:lpstr>Open Sans</vt:lpstr>
      <vt:lpstr>Open Sans ExtraBold</vt:lpstr>
      <vt:lpstr>Roboto</vt:lpstr>
      <vt:lpstr>Segoe UI</vt:lpstr>
      <vt:lpstr>Symbol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INFORME DE GESTIÓN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Pinto Tridimenciudad</dc:creator>
  <cp:lastModifiedBy>Julián Montoya</cp:lastModifiedBy>
  <cp:revision>142</cp:revision>
  <dcterms:created xsi:type="dcterms:W3CDTF">2020-05-04T22:54:32Z</dcterms:created>
  <dcterms:modified xsi:type="dcterms:W3CDTF">2020-11-13T14:52:19Z</dcterms:modified>
</cp:coreProperties>
</file>