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6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7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8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9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10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71" r:id="rId2"/>
    <p:sldId id="296" r:id="rId3"/>
    <p:sldId id="278" r:id="rId4"/>
    <p:sldId id="297" r:id="rId5"/>
    <p:sldId id="298" r:id="rId6"/>
    <p:sldId id="281" r:id="rId7"/>
    <p:sldId id="283" r:id="rId8"/>
    <p:sldId id="282" r:id="rId9"/>
    <p:sldId id="299" r:id="rId10"/>
    <p:sldId id="300" r:id="rId11"/>
    <p:sldId id="301" r:id="rId12"/>
    <p:sldId id="303" r:id="rId13"/>
    <p:sldId id="304" r:id="rId14"/>
    <p:sldId id="302" r:id="rId15"/>
    <p:sldId id="305" r:id="rId16"/>
    <p:sldId id="307" r:id="rId17"/>
    <p:sldId id="306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7" r:id="rId27"/>
    <p:sldId id="316" r:id="rId28"/>
    <p:sldId id="319" r:id="rId29"/>
    <p:sldId id="318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284" r:id="rId40"/>
    <p:sldId id="331" r:id="rId41"/>
    <p:sldId id="329" r:id="rId42"/>
    <p:sldId id="330" r:id="rId43"/>
    <p:sldId id="332" r:id="rId44"/>
    <p:sldId id="333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273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26" autoAdjust="0"/>
    <p:restoredTop sz="92804" autoAdjust="0"/>
  </p:normalViewPr>
  <p:slideViewPr>
    <p:cSldViewPr snapToGrid="0">
      <p:cViewPr varScale="1">
        <p:scale>
          <a:sx n="85" d="100"/>
          <a:sy n="85" d="100"/>
        </p:scale>
        <p:origin x="42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Gr&#225;ficas%20Informe%20de%20Gesti&#243;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Gestión de recursos para la construcción de CDI</a:t>
            </a:r>
          </a:p>
        </c:rich>
      </c:tx>
      <c:layout>
        <c:manualLayout>
          <c:xMode val="edge"/>
          <c:yMode val="edge"/>
          <c:x val="0.19768646439205942"/>
          <c:y val="5.02148393040415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Gestión.xlsx]5.1.1'!$C$3</c:f>
              <c:strCache>
                <c:ptCount val="1"/>
                <c:pt idx="0">
                  <c:v>Gestión de recursos para la construcción de CDI.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Gestión.xlsx]5.1.1'!$D$2:$F$2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Gestión.xlsx]5.1.1'!$D$3:$F$3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EF-47E0-94C3-F7724A9A88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5581120"/>
        <c:axId val="155578320"/>
      </c:barChart>
      <c:catAx>
        <c:axId val="15558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5578320"/>
        <c:crosses val="autoZero"/>
        <c:auto val="1"/>
        <c:lblAlgn val="ctr"/>
        <c:lblOffset val="100"/>
        <c:noMultiLvlLbl val="0"/>
      </c:catAx>
      <c:valAx>
        <c:axId val="155578320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55811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Número de grupos y organizaciones juveniles apoyados en pro de facilitar la estructuración de su proyecto de </a:t>
            </a:r>
            <a:r>
              <a:rPr lang="en-US" sz="1400" dirty="0" smtClean="0"/>
              <a:t>Vida</a:t>
            </a:r>
            <a:endParaRPr lang="en-US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Gestión.xlsx]5.2.1'!$C$6</c:f>
              <c:strCache>
                <c:ptCount val="1"/>
                <c:pt idx="0">
                  <c:v>Número de grupos y organizaciones juveniles apoyados en
pro de facilitar la estructuración de su proyecto de vida.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Gestión.xlsx]5.2.1'!$D$2:$F$2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Gestión.xlsx]5.2.1'!$D$6:$F$6</c:f>
              <c:numCache>
                <c:formatCode>General</c:formatCode>
                <c:ptCount val="3"/>
                <c:pt idx="0">
                  <c:v>100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80-4A09-85D8-1E1EF7E15E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7167056"/>
        <c:axId val="237167616"/>
      </c:barChart>
      <c:catAx>
        <c:axId val="23716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7167616"/>
        <c:crosses val="autoZero"/>
        <c:auto val="1"/>
        <c:lblAlgn val="ctr"/>
        <c:lblOffset val="100"/>
        <c:noMultiLvlLbl val="0"/>
      </c:catAx>
      <c:valAx>
        <c:axId val="237167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716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familias con Acompañamiento para la vinculación a las rutas de atención y el ejercicio de los derechos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Gestión.xlsx]5.3.1'!$C$3</c:f>
              <c:strCache>
                <c:ptCount val="1"/>
                <c:pt idx="0">
                  <c:v>Número de familias con Acompañamiento para la
vinculación a las rutas de atención y el ejercicio de los
derechos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Gestión.xlsx]5.3.1'!$D$2:$F$2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Gestión.xlsx]5.3.1'!$D$3:$F$3</c:f>
              <c:numCache>
                <c:formatCode>General</c:formatCode>
                <c:ptCount val="3"/>
                <c:pt idx="0">
                  <c:v>800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03-4290-9699-DD751F181F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7169856"/>
        <c:axId val="237170416"/>
      </c:barChart>
      <c:catAx>
        <c:axId val="23716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7170416"/>
        <c:crosses val="autoZero"/>
        <c:auto val="1"/>
        <c:lblAlgn val="ctr"/>
        <c:lblOffset val="100"/>
        <c:noMultiLvlLbl val="0"/>
      </c:catAx>
      <c:valAx>
        <c:axId val="23717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7169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niños, niñas y jóvenes con incentivos entregados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Gestión.xlsx]5.3.1'!$C$5</c:f>
              <c:strCache>
                <c:ptCount val="1"/>
                <c:pt idx="0">
                  <c:v>Número de niños, niñas y jóvenes con incentivos entregados.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Gestión.xlsx]5.3.1'!$D$2:$F$2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Gestión.xlsx]5.3.1'!$D$5:$F$5</c:f>
              <c:numCache>
                <c:formatCode>General</c:formatCode>
                <c:ptCount val="3"/>
                <c:pt idx="0">
                  <c:v>13500</c:v>
                </c:pt>
                <c:pt idx="1">
                  <c:v>12660</c:v>
                </c:pt>
                <c:pt idx="2">
                  <c:v>12660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94-4BD6-9068-E084BE6AF4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7883568"/>
        <c:axId val="237884128"/>
      </c:barChart>
      <c:catAx>
        <c:axId val="237883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7884128"/>
        <c:crosses val="autoZero"/>
        <c:auto val="1"/>
        <c:lblAlgn val="ctr"/>
        <c:lblOffset val="100"/>
        <c:noMultiLvlLbl val="0"/>
      </c:catAx>
      <c:valAx>
        <c:axId val="237884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7883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Centros transitorios de protección para el habitante de y en calle fortalecido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Gestión.xlsx]5.4.1'!$C$3</c:f>
              <c:strCache>
                <c:ptCount val="1"/>
                <c:pt idx="0">
                  <c:v>Número de Centros transitorios de protección para el
habitante de y en calle fortalecido.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Gestión.xlsx]5.4.1'!$D$2:$F$2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Gestión.xlsx]5.4.1'!$D$3:$F$3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498-4E1B-98AB-43818E6D7A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7886368"/>
        <c:axId val="237886928"/>
      </c:barChart>
      <c:catAx>
        <c:axId val="23788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7886928"/>
        <c:crosses val="autoZero"/>
        <c:auto val="1"/>
        <c:lblAlgn val="ctr"/>
        <c:lblOffset val="100"/>
        <c:noMultiLvlLbl val="0"/>
      </c:catAx>
      <c:valAx>
        <c:axId val="237886928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78863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redes de atención a los habitantes de y </a:t>
            </a:r>
            <a:r>
              <a:rPr lang="en-US" dirty="0" smtClean="0"/>
              <a:t>en calle </a:t>
            </a:r>
            <a:r>
              <a:rPr lang="en-US" dirty="0"/>
              <a:t>consolidadas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Gestión.xlsx]5.4.1'!$C$4</c:f>
              <c:strCache>
                <c:ptCount val="1"/>
                <c:pt idx="0">
                  <c:v>Número de redes de atención a los habitantes de y en
calle consolidadas.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Gestión.xlsx]5.4.1'!$D$2:$F$2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Gestión.xlsx]5.4.1'!$D$4:$F$4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08-4032-AF32-2A5EC30A8A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7889168"/>
        <c:axId val="238597664"/>
      </c:barChart>
      <c:catAx>
        <c:axId val="23788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8597664"/>
        <c:crosses val="autoZero"/>
        <c:auto val="1"/>
        <c:lblAlgn val="ctr"/>
        <c:lblOffset val="100"/>
        <c:noMultiLvlLbl val="0"/>
      </c:catAx>
      <c:valAx>
        <c:axId val="238597664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78891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Gestión.xlsx]5.5.1'!$C$3</c:f>
              <c:strCache>
                <c:ptCount val="1"/>
                <c:pt idx="0">
                  <c:v>Número de grupos étnicos organizados fortalecidos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Gestión.xlsx]5.5.1'!$D$2:$F$2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Gestión.xlsx]5.5.1'!$D$3:$F$3</c:f>
              <c:numCache>
                <c:formatCode>General</c:formatCode>
                <c:ptCount val="3"/>
                <c:pt idx="0">
                  <c:v>6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A1-4693-839A-0791F89AF9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8599904"/>
        <c:axId val="238600464"/>
      </c:barChart>
      <c:catAx>
        <c:axId val="238599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8600464"/>
        <c:crosses val="autoZero"/>
        <c:auto val="1"/>
        <c:lblAlgn val="ctr"/>
        <c:lblOffset val="100"/>
        <c:noMultiLvlLbl val="0"/>
      </c:catAx>
      <c:valAx>
        <c:axId val="238600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859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estrategias de articulación desarrolladas para beneficiar a los grupos étnicos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Gestión.xlsx]5.5.1'!$C$4</c:f>
              <c:strCache>
                <c:ptCount val="1"/>
                <c:pt idx="0">
                  <c:v>Número de estrategias de articulación desarrolladas
para beneficiar a los grupos étnicos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Gestión.xlsx]5.5.1'!$D$2:$F$2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Gestión.xlsx]5.5.1'!$D$4:$F$4</c:f>
              <c:numCache>
                <c:formatCode>General</c:formatCode>
                <c:ptCount val="3"/>
                <c:pt idx="0">
                  <c:v>16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690-4C7C-96D4-1CC8BCF01D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8602704"/>
        <c:axId val="238603264"/>
      </c:barChart>
      <c:catAx>
        <c:axId val="23860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8603264"/>
        <c:crosses val="autoZero"/>
        <c:auto val="1"/>
        <c:lblAlgn val="ctr"/>
        <c:lblOffset val="100"/>
        <c:noMultiLvlLbl val="0"/>
      </c:catAx>
      <c:valAx>
        <c:axId val="238603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860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informes de seguimiento de la P.P. de Acciones Afirmativas </a:t>
            </a:r>
            <a:r>
              <a:rPr lang="en-US" dirty="0" smtClean="0"/>
              <a:t>Para </a:t>
            </a:r>
            <a:r>
              <a:rPr lang="en-US" dirty="0"/>
              <a:t>población Afrobellanita</a:t>
            </a:r>
          </a:p>
        </c:rich>
      </c:tx>
      <c:layout>
        <c:manualLayout>
          <c:xMode val="edge"/>
          <c:yMode val="edge"/>
          <c:x val="0.10459011373578306"/>
          <c:y val="3.70370370370370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Gestión.xlsx]5.5.1'!$C$5</c:f>
              <c:strCache>
                <c:ptCount val="1"/>
                <c:pt idx="0">
                  <c:v>Número de informes de seguimiento de la P.P. de
Acciones Afirmativas para población Afrobellanita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Gestión.xlsx]5.5.1'!$D$2:$F$2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Gestión.xlsx]5.5.1'!$D$5:$F$5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2FE-459D-A2AE-AC24AC533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9858336"/>
        <c:axId val="239858896"/>
      </c:barChart>
      <c:catAx>
        <c:axId val="23985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9858896"/>
        <c:crosses val="autoZero"/>
        <c:auto val="1"/>
        <c:lblAlgn val="ctr"/>
        <c:lblOffset val="100"/>
        <c:noMultiLvlLbl val="0"/>
      </c:catAx>
      <c:valAx>
        <c:axId val="239858896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985833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MX" sz="1200" dirty="0"/>
              <a:t>Número de actividades culturales, formativas  e incentivos entregados para la preservación de la memoria étnica  y  la visibilización de la población</a:t>
            </a:r>
            <a:r>
              <a:rPr lang="es-MX" sz="1200" baseline="0" dirty="0"/>
              <a:t> </a:t>
            </a:r>
            <a:r>
              <a:rPr lang="es-MX" sz="1200" dirty="0"/>
              <a:t>étnicamente diferenciada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Gestión.xlsx]5.5.1'!$C$6</c:f>
              <c:strCache>
                <c:ptCount val="1"/>
                <c:pt idx="0">
                  <c:v>Número de actividades culturales, formativas  e incentivos entregados para la preservación de la memoria étnica  y  la visibilización de la población.étnicamente diferenciada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Gestión.xlsx]5.5.1'!$D$2:$F$2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Gestión.xlsx]5.5.1'!$D$6:$F$6</c:f>
              <c:numCache>
                <c:formatCode>General</c:formatCode>
                <c:ptCount val="3"/>
                <c:pt idx="0">
                  <c:v>24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F7-4CA9-B04F-25884CEF585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9861136"/>
        <c:axId val="239861696"/>
      </c:barChart>
      <c:catAx>
        <c:axId val="23986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9861696"/>
        <c:crosses val="autoZero"/>
        <c:auto val="1"/>
        <c:lblAlgn val="ctr"/>
        <c:lblOffset val="100"/>
        <c:noMultiLvlLbl val="0"/>
      </c:catAx>
      <c:valAx>
        <c:axId val="239861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986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estrategias para el acompañamiento  enempoderamiento y ejercicio de derechos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'5.8.1'!$C$3</c:f>
              <c:strCache>
                <c:ptCount val="1"/>
                <c:pt idx="0">
                  <c:v>Número de estrategias para el acompañamiento  en
empoderamiento y ejercicio de derechos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'5.8.1'!$D$2:$F$2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'5.8.1'!$D$3:$F$3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A0-47E9-990A-FA16A935A7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9863936"/>
        <c:axId val="239864496"/>
      </c:barChart>
      <c:catAx>
        <c:axId val="23986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9864496"/>
        <c:crosses val="autoZero"/>
        <c:auto val="1"/>
        <c:lblAlgn val="ctr"/>
        <c:lblOffset val="100"/>
        <c:noMultiLvlLbl val="0"/>
      </c:catAx>
      <c:valAx>
        <c:axId val="23986449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9863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Implementación de la unidad de primera infancia, para mejorar  la calidad en la atención integral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9.7122703412073505E-2"/>
          <c:y val="0.36651851851851858"/>
          <c:w val="0.87232174103237092"/>
          <c:h val="0.48879023455401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Gestión.xlsx]5.1.1'!$C$4</c:f>
              <c:strCache>
                <c:ptCount val="1"/>
                <c:pt idx="0">
                  <c:v>Implementación de la unidad de primera infancia, para
mejorar  la calidad en la atención integral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Gestión.xlsx]5.1.1'!$D$2:$F$2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Gestión.xlsx]5.1.1'!$D$4:$F$4</c:f>
              <c:numCache>
                <c:formatCode>0%</c:formatCode>
                <c:ptCount val="3"/>
                <c:pt idx="0">
                  <c:v>1</c:v>
                </c:pt>
                <c:pt idx="1">
                  <c:v>0.1</c:v>
                </c:pt>
                <c:pt idx="2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5A-4491-BA26-F5AB9AD7D1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9023888"/>
        <c:axId val="159024448"/>
      </c:barChart>
      <c:catAx>
        <c:axId val="159023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024448"/>
        <c:crosses val="autoZero"/>
        <c:auto val="1"/>
        <c:lblAlgn val="ctr"/>
        <c:lblOffset val="100"/>
        <c:noMultiLvlLbl val="0"/>
      </c:catAx>
      <c:valAx>
        <c:axId val="15902444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023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escenarios  que promueven la 
participación de la población sexualmente diversa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'5.8.1'!$C$4</c:f>
              <c:strCache>
                <c:ptCount val="1"/>
                <c:pt idx="0">
                  <c:v>Número de escenarios  que promueven la 
participación de la población sexualmente diversa.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'5.8.1'!$D$2:$F$2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'5.8.1'!$D$4:$F$4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24-490F-A81D-0C72DB2347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0992656"/>
        <c:axId val="240993216"/>
      </c:barChart>
      <c:catAx>
        <c:axId val="24099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0993216"/>
        <c:crosses val="autoZero"/>
        <c:auto val="1"/>
        <c:lblAlgn val="ctr"/>
        <c:lblOffset val="100"/>
        <c:noMultiLvlLbl val="0"/>
      </c:catAx>
      <c:valAx>
        <c:axId val="240993216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09926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Número de estrategias realizados para promover el acceso a programas de empleo y emprendimiento de la población discapacitada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'5.10.1'!$C$3</c:f>
              <c:strCache>
                <c:ptCount val="1"/>
                <c:pt idx="0">
                  <c:v>Número de estrategias realizados para promover el
acceso a programas de empleo y emprendimiento  
de la población discapacitada.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'5.10.1'!$D$2:$F$2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'5.10.1'!$D$3:$F$3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DC-4B5B-A0DB-195B2CA8DEB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0995456"/>
        <c:axId val="240024480"/>
      </c:barChart>
      <c:catAx>
        <c:axId val="24099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0024480"/>
        <c:crosses val="autoZero"/>
        <c:auto val="1"/>
        <c:lblAlgn val="ctr"/>
        <c:lblOffset val="100"/>
        <c:noMultiLvlLbl val="0"/>
      </c:catAx>
      <c:valAx>
        <c:axId val="240024480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0995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personas discapacitadas con acceso a programas sociales municipales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'5.10.1'!$C$5</c:f>
              <c:strCache>
                <c:ptCount val="1"/>
                <c:pt idx="0">
                  <c:v>Número de personas discapacitadas con acceso a
programas sociales municipales.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'5.10.1'!$D$2:$F$2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'5.10.1'!$D$5:$F$5</c:f>
              <c:numCache>
                <c:formatCode>General</c:formatCode>
                <c:ptCount val="3"/>
                <c:pt idx="0">
                  <c:v>3300</c:v>
                </c:pt>
                <c:pt idx="1">
                  <c:v>200</c:v>
                </c:pt>
                <c:pt idx="2">
                  <c:v>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03-4682-B2EF-7099E2F2876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0026720"/>
        <c:axId val="240027280"/>
      </c:barChart>
      <c:catAx>
        <c:axId val="2400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0027280"/>
        <c:crosses val="autoZero"/>
        <c:auto val="1"/>
        <c:lblAlgn val="ctr"/>
        <c:lblOffset val="100"/>
        <c:noMultiLvlLbl val="0"/>
      </c:catAx>
      <c:valAx>
        <c:axId val="240027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0026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estrategias dirigidas a las mujeres y ejecutadas por el proyecto Mujeres vivas y con derechos en el Bello que Queremos.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'5.7.1'!$C$3</c:f>
              <c:strCache>
                <c:ptCount val="1"/>
                <c:pt idx="0">
                  <c:v>Número de estrategias dirigidas a las mujeres y ejecutadas
por el proyecto Mujeres vivas y con derechos en el Bello que
queremos.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'5.7.1'!$D$2:$F$2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'5.7.1'!$D$3:$F$3</c:f>
              <c:numCache>
                <c:formatCode>General</c:formatCode>
                <c:ptCount val="3"/>
                <c:pt idx="0">
                  <c:v>11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32-4EC5-BAA4-6A42120EACC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0029520"/>
        <c:axId val="240030080"/>
      </c:barChart>
      <c:catAx>
        <c:axId val="24002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0030080"/>
        <c:crosses val="autoZero"/>
        <c:auto val="1"/>
        <c:lblAlgn val="ctr"/>
        <c:lblOffset val="100"/>
        <c:noMultiLvlLbl val="0"/>
      </c:catAx>
      <c:valAx>
        <c:axId val="240030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0029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mujeres participantes en acciones positivas de empoderamiento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'5.7.1'!$C$4</c:f>
              <c:strCache>
                <c:ptCount val="1"/>
                <c:pt idx="0">
                  <c:v>Número de mujeres participantes en acciones positivas de 
empoderamiento.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'5.7.1'!$D$2:$F$2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'5.7.1'!$D$4:$F$4</c:f>
              <c:numCache>
                <c:formatCode>General</c:formatCode>
                <c:ptCount val="3"/>
                <c:pt idx="0">
                  <c:v>3000</c:v>
                </c:pt>
                <c:pt idx="1">
                  <c:v>750</c:v>
                </c:pt>
                <c:pt idx="2">
                  <c:v>750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B7-426F-9D8C-DE851D53E9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2680272"/>
        <c:axId val="242680832"/>
      </c:barChart>
      <c:catAx>
        <c:axId val="24268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2680832"/>
        <c:crosses val="autoZero"/>
        <c:auto val="1"/>
        <c:lblAlgn val="ctr"/>
        <c:lblOffset val="100"/>
        <c:noMultiLvlLbl val="0"/>
      </c:catAx>
      <c:valAx>
        <c:axId val="24268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2680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mujeres beneficiadas del proyecto Juntas podemos ser autónomas económicamente en el Bello que Queremos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'5.7.1'!$C$5</c:f>
              <c:strCache>
                <c:ptCount val="1"/>
                <c:pt idx="0">
                  <c:v>Número de mujeres beneficiadas del proyecto Juntas podemos ser
autónomas económicamente en el Bello que queremos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'5.7.1'!$D$2:$F$2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'5.7.1'!$D$5:$F$5</c:f>
              <c:numCache>
                <c:formatCode>General</c:formatCode>
                <c:ptCount val="3"/>
                <c:pt idx="0">
                  <c:v>1000</c:v>
                </c:pt>
                <c:pt idx="1">
                  <c:v>250</c:v>
                </c:pt>
                <c:pt idx="2">
                  <c:v>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E73-4674-AD11-2EE1BF331D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2994080"/>
        <c:axId val="242994640"/>
      </c:barChart>
      <c:catAx>
        <c:axId val="24299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2994640"/>
        <c:crosses val="autoZero"/>
        <c:auto val="1"/>
        <c:lblAlgn val="ctr"/>
        <c:lblOffset val="100"/>
        <c:noMultiLvlLbl val="0"/>
      </c:catAx>
      <c:valAx>
        <c:axId val="24299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2994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incentivos entregados a madres comunitarias (Tradicionales y fami)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'5.7.1'!$C$6</c:f>
              <c:strCache>
                <c:ptCount val="1"/>
                <c:pt idx="0">
                  <c:v>Número de incentivos entregados a madres comunitarias(Tradicionales y fami)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'5.7.1'!$D$2:$F$2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'5.7.1'!$D$6:$F$6</c:f>
              <c:numCache>
                <c:formatCode>General</c:formatCode>
                <c:ptCount val="3"/>
                <c:pt idx="0">
                  <c:v>30501</c:v>
                </c:pt>
                <c:pt idx="1">
                  <c:v>3362</c:v>
                </c:pt>
                <c:pt idx="2">
                  <c:v>3362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78-4AF9-BBEB-9B8D171888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2997440"/>
        <c:axId val="242998000"/>
      </c:barChart>
      <c:catAx>
        <c:axId val="24299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2998000"/>
        <c:crosses val="autoZero"/>
        <c:auto val="1"/>
        <c:lblAlgn val="ctr"/>
        <c:lblOffset val="100"/>
        <c:noMultiLvlLbl val="0"/>
      </c:catAx>
      <c:valAx>
        <c:axId val="242998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2997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instancias de participación de mujeres fortalecidas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'5.7.1'!$C$7</c:f>
              <c:strCache>
                <c:ptCount val="1"/>
                <c:pt idx="0">
                  <c:v>Número de instancias de participación de mujeres
fortalecidas.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'5.7.1'!$D$2:$F$2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'5.7.1'!$D$7:$F$7</c:f>
              <c:numCache>
                <c:formatCode>General</c:formatCode>
                <c:ptCount val="3"/>
                <c:pt idx="0">
                  <c:v>8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C0-43BC-B131-8A45DD1A2A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3000800"/>
        <c:axId val="243001360"/>
      </c:barChart>
      <c:catAx>
        <c:axId val="24300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3001360"/>
        <c:crosses val="autoZero"/>
        <c:auto val="1"/>
        <c:lblAlgn val="ctr"/>
        <c:lblOffset val="100"/>
        <c:noMultiLvlLbl val="0"/>
      </c:catAx>
      <c:valAx>
        <c:axId val="24300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3000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mujeres beneficiadas del proyecto Mujeres digitales en el Bello que Queremos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'5.7.1'!$C$8</c:f>
              <c:strCache>
                <c:ptCount val="1"/>
                <c:pt idx="0">
                  <c:v>Número de mujeres beneficiadas del proyecto Mujeres
digitales en el Bello que Queremos.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'5.7.1'!$D$2:$F$2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'5.7.1'!$D$8:$F$8</c:f>
              <c:numCache>
                <c:formatCode>General</c:formatCode>
                <c:ptCount val="3"/>
                <c:pt idx="0">
                  <c:v>7000</c:v>
                </c:pt>
                <c:pt idx="1">
                  <c:v>1000</c:v>
                </c:pt>
                <c:pt idx="2">
                  <c:v>1000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82-4AB4-84F2-7DFED5F652E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2800736"/>
        <c:axId val="242801296"/>
      </c:barChart>
      <c:catAx>
        <c:axId val="24280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2801296"/>
        <c:crosses val="autoZero"/>
        <c:auto val="1"/>
        <c:lblAlgn val="ctr"/>
        <c:lblOffset val="100"/>
        <c:noMultiLvlLbl val="0"/>
      </c:catAx>
      <c:valAx>
        <c:axId val="24280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280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mujeres participantes del proyecto Mujeres Activas por el Bello Rural que Queremos.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'5.7.1'!$C$9</c:f>
              <c:strCache>
                <c:ptCount val="1"/>
                <c:pt idx="0">
                  <c:v>Número de mujeres participantes del proyecto Mujeres
Activas por el Bello rural que queremos.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'5.7.1'!$D$2:$F$2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'5.7.1'!$D$9:$F$9</c:f>
              <c:numCache>
                <c:formatCode>General</c:formatCode>
                <c:ptCount val="3"/>
                <c:pt idx="0">
                  <c:v>200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DA-4CC1-9D37-EDDFDA9F61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2803536"/>
        <c:axId val="242804096"/>
      </c:barChart>
      <c:catAx>
        <c:axId val="24280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2804096"/>
        <c:crosses val="autoZero"/>
        <c:auto val="1"/>
        <c:lblAlgn val="ctr"/>
        <c:lblOffset val="100"/>
        <c:noMultiLvlLbl val="0"/>
      </c:catAx>
      <c:valAx>
        <c:axId val="242804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280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iniciativas recreativas, educativas y de apoyo psicosocial desarrolladas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Gestión.xlsx]5.1.1'!$C$5</c:f>
              <c:strCache>
                <c:ptCount val="1"/>
                <c:pt idx="0">
                  <c:v>Número de iniciativas recreativas, educativas y de apoyo
psicosocial desarrolladas.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Gestión.xlsx]5.1.1'!$D$2:$F$2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Gestión.xlsx]5.1.1'!$D$5:$F$5</c:f>
              <c:numCache>
                <c:formatCode>General</c:formatCode>
                <c:ptCount val="3"/>
                <c:pt idx="0">
                  <c:v>3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95-4261-BDE8-323100135D7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9413456"/>
        <c:axId val="159414016"/>
      </c:barChart>
      <c:catAx>
        <c:axId val="15941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414016"/>
        <c:crosses val="autoZero"/>
        <c:auto val="1"/>
        <c:lblAlgn val="ctr"/>
        <c:lblOffset val="100"/>
        <c:noMultiLvlLbl val="0"/>
      </c:catAx>
      <c:valAx>
        <c:axId val="159414016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413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mujeres beneficiadas del proyecto Mujeres sanas y libres por Bello que Queremos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'5.7.1'!$C$10</c:f>
              <c:strCache>
                <c:ptCount val="1"/>
                <c:pt idx="0">
                  <c:v>Número de mujeres beneficiadas del proyecto Mujeres sanas
y libres por Bello que Queremos.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'5.7.1'!$D$2:$F$2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'5.7.1'!$D$10:$F$10</c:f>
              <c:numCache>
                <c:formatCode>General</c:formatCode>
                <c:ptCount val="3"/>
                <c:pt idx="0">
                  <c:v>4000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4F4-4A6D-977A-2D7F0799E9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4961216"/>
        <c:axId val="244961776"/>
      </c:barChart>
      <c:catAx>
        <c:axId val="24496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4961776"/>
        <c:crosses val="autoZero"/>
        <c:auto val="1"/>
        <c:lblAlgn val="ctr"/>
        <c:lblOffset val="100"/>
        <c:noMultiLvlLbl val="0"/>
      </c:catAx>
      <c:valAx>
        <c:axId val="24496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4961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'5.11.1'!$C$3</c:f>
              <c:strCache>
                <c:ptCount val="1"/>
                <c:pt idx="0">
                  <c:v>Número de personas capacitadas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'5.11.1'!$D$2:$F$2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'5.11.1'!$D$3:$F$3</c:f>
              <c:numCache>
                <c:formatCode>General</c:formatCode>
                <c:ptCount val="3"/>
                <c:pt idx="0">
                  <c:v>600</c:v>
                </c:pt>
                <c:pt idx="1">
                  <c:v>150</c:v>
                </c:pt>
                <c:pt idx="2">
                  <c:v>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69-4F4A-8725-A5BA4877E6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4964016"/>
        <c:axId val="244964576"/>
      </c:barChart>
      <c:catAx>
        <c:axId val="24496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4964576"/>
        <c:crosses val="autoZero"/>
        <c:auto val="1"/>
        <c:lblAlgn val="ctr"/>
        <c:lblOffset val="100"/>
        <c:noMultiLvlLbl val="0"/>
      </c:catAx>
      <c:valAx>
        <c:axId val="24496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4964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personas capacitadas para veedurías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'5.11.1'!$C$4</c:f>
              <c:strCache>
                <c:ptCount val="1"/>
                <c:pt idx="0">
                  <c:v>Número de personas capacitadas para veedurías.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'5.11.1'!$D$2:$F$2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'5.11.1'!$D$4:$F$4</c:f>
              <c:numCache>
                <c:formatCode>General</c:formatCode>
                <c:ptCount val="3"/>
                <c:pt idx="0">
                  <c:v>65</c:v>
                </c:pt>
                <c:pt idx="1">
                  <c:v>16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65-42E8-BECF-8B21C6C82F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4966816"/>
        <c:axId val="244967376"/>
      </c:barChart>
      <c:catAx>
        <c:axId val="24496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4967376"/>
        <c:crosses val="autoZero"/>
        <c:auto val="1"/>
        <c:lblAlgn val="ctr"/>
        <c:lblOffset val="100"/>
        <c:noMultiLvlLbl val="0"/>
      </c:catAx>
      <c:valAx>
        <c:axId val="244967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4966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miembros de las juntas administradoras locales con herramientas operativas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'5.11.1'!$C$5</c:f>
              <c:strCache>
                <c:ptCount val="1"/>
                <c:pt idx="0">
                  <c:v>Número de miembros de las juntas administradoras locales con herramientas operativas.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'5.11.1'!$D$2:$F$2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'5.11.1'!$D$5:$F$5</c:f>
              <c:numCache>
                <c:formatCode>General</c:formatCode>
                <c:ptCount val="3"/>
                <c:pt idx="0">
                  <c:v>60</c:v>
                </c:pt>
                <c:pt idx="1">
                  <c:v>60</c:v>
                </c:pt>
                <c:pt idx="2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2B-4191-A833-B4E4CA7A055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4969616"/>
        <c:axId val="244970176"/>
      </c:barChart>
      <c:catAx>
        <c:axId val="244969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4970176"/>
        <c:crosses val="autoZero"/>
        <c:auto val="1"/>
        <c:lblAlgn val="ctr"/>
        <c:lblOffset val="100"/>
        <c:noMultiLvlLbl val="0"/>
      </c:catAx>
      <c:valAx>
        <c:axId val="24497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496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CO" dirty="0"/>
              <a:t>Número de capacitaciones para creación de mesas realizadas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'5.11.1'!$C$6</c:f>
              <c:strCache>
                <c:ptCount val="1"/>
                <c:pt idx="0">
                  <c:v>Número de capacitaciones para   creación de mesas realizadas.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'5.11.1'!$D$2:$F$2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'5.11.1'!$D$6:$F$6</c:f>
              <c:numCache>
                <c:formatCode>General</c:formatCode>
                <c:ptCount val="3"/>
                <c:pt idx="0">
                  <c:v>4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B8-4A7A-BB36-D1AB3B343F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4972416"/>
        <c:axId val="244972976"/>
      </c:barChart>
      <c:catAx>
        <c:axId val="24497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4972976"/>
        <c:crosses val="autoZero"/>
        <c:auto val="1"/>
        <c:lblAlgn val="ctr"/>
        <c:lblOffset val="100"/>
        <c:noMultiLvlLbl val="0"/>
      </c:catAx>
      <c:valAx>
        <c:axId val="24497297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497241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'5.11.1'!$C$8</c:f>
              <c:strCache>
                <c:ptCount val="1"/>
                <c:pt idx="0">
                  <c:v>Número de incentivos entregados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'5.11.1'!$D$2:$F$2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'5.11.1'!$D$8:$F$8</c:f>
              <c:numCache>
                <c:formatCode>General</c:formatCode>
                <c:ptCount val="3"/>
                <c:pt idx="0">
                  <c:v>30</c:v>
                </c:pt>
                <c:pt idx="1">
                  <c:v>8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7D-427B-B042-65AE8BCFDA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4975216"/>
        <c:axId val="244975776"/>
      </c:barChart>
      <c:catAx>
        <c:axId val="24497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4975776"/>
        <c:crosses val="autoZero"/>
        <c:auto val="1"/>
        <c:lblAlgn val="ctr"/>
        <c:lblOffset val="100"/>
        <c:noMultiLvlLbl val="0"/>
      </c:catAx>
      <c:valAx>
        <c:axId val="24497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497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'5.11.1'!$C$9</c:f>
              <c:strCache>
                <c:ptCount val="1"/>
                <c:pt idx="0">
                  <c:v>Número de   juntas vigiladas  y  controladas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'5.11.1'!$D$2:$F$2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'5.11.1'!$D$9:$F$9</c:f>
              <c:numCache>
                <c:formatCode>_(* #,##0_);_(* \(#,##0\);_(* "-"??_);_(@_)</c:formatCode>
                <c:ptCount val="3"/>
                <c:pt idx="0" formatCode="General">
                  <c:v>120</c:v>
                </c:pt>
                <c:pt idx="1">
                  <c:v>120</c:v>
                </c:pt>
                <c:pt idx="2" formatCode="General">
                  <c:v>120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E8D-4FAD-B2AF-FCA9029074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45826048"/>
        <c:axId val="245826608"/>
      </c:barChart>
      <c:catAx>
        <c:axId val="24582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5826608"/>
        <c:crosses val="autoZero"/>
        <c:auto val="1"/>
        <c:lblAlgn val="ctr"/>
        <c:lblOffset val="100"/>
        <c:noMultiLvlLbl val="0"/>
      </c:catAx>
      <c:valAx>
        <c:axId val="245826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4582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Padres de </a:t>
            </a:r>
            <a:r>
              <a:rPr lang="en-US" dirty="0" smtClean="0"/>
              <a:t>familia </a:t>
            </a:r>
            <a:r>
              <a:rPr lang="en-US" dirty="0"/>
              <a:t>y agentes educativos capacitados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Gestión.xlsx]5.1.1'!$C$6</c:f>
              <c:strCache>
                <c:ptCount val="1"/>
                <c:pt idx="0">
                  <c:v>Número de Padres de familia y agentes educativos
capacitados.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Gestión.xlsx]5.1.1'!$D$2:$F$2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Gestión.xlsx]5.1.1'!$D$6:$F$6</c:f>
              <c:numCache>
                <c:formatCode>General</c:formatCode>
                <c:ptCount val="3"/>
                <c:pt idx="0">
                  <c:v>4000</c:v>
                </c:pt>
                <c:pt idx="1">
                  <c:v>500</c:v>
                </c:pt>
                <c:pt idx="2">
                  <c:v>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46-44D1-A793-EA284F8E1C5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9416256"/>
        <c:axId val="159416816"/>
      </c:barChart>
      <c:catAx>
        <c:axId val="15941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416816"/>
        <c:crosses val="autoZero"/>
        <c:auto val="1"/>
        <c:lblAlgn val="ctr"/>
        <c:lblOffset val="100"/>
        <c:noMultiLvlLbl val="0"/>
      </c:catAx>
      <c:valAx>
        <c:axId val="15941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416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estrategias recreativas realizas con niños, niñas y adolescentes</a:t>
            </a:r>
          </a:p>
        </c:rich>
      </c:tx>
      <c:layout>
        <c:manualLayout>
          <c:xMode val="edge"/>
          <c:yMode val="edge"/>
          <c:x val="8.6215223097112853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Gestión.xlsx]5.1.2'!$C$3</c:f>
              <c:strCache>
                <c:ptCount val="1"/>
                <c:pt idx="0">
                  <c:v>Número de estrategias recreativas realizas con niños, niñas y
adolescentes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Gestión.xlsx]5.1.2'!$D$2:$F$2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Gestión.xlsx]5.1.2'!$D$3:$F$3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79-4BE0-B763-1C9A804D7D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9419056"/>
        <c:axId val="159419616"/>
      </c:barChart>
      <c:catAx>
        <c:axId val="15941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419616"/>
        <c:crosses val="autoZero"/>
        <c:auto val="1"/>
        <c:lblAlgn val="ctr"/>
        <c:lblOffset val="100"/>
        <c:noMultiLvlLbl val="0"/>
      </c:catAx>
      <c:valAx>
        <c:axId val="159419616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594190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acciones para  fomentar la participación, la expresión y  el seguimiento a la gestión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Gestión.xlsx]5.1.2'!$C$4</c:f>
              <c:strCache>
                <c:ptCount val="1"/>
                <c:pt idx="0">
                  <c:v>Número acciones para  fomentar la participación, la
expresión y  el seguimiento a la gestión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Gestión.xlsx]5.1.2'!$D$2:$F$2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Gestión.xlsx]5.1.2'!$D$4:$F$4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FE-4069-8E99-12AA6C9195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6249264"/>
        <c:axId val="236249824"/>
      </c:barChart>
      <c:catAx>
        <c:axId val="23624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6249824"/>
        <c:crosses val="autoZero"/>
        <c:auto val="1"/>
        <c:lblAlgn val="ctr"/>
        <c:lblOffset val="100"/>
        <c:noMultiLvlLbl val="0"/>
      </c:catAx>
      <c:valAx>
        <c:axId val="236249824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62492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CO" dirty="0"/>
              <a:t>Número de estrategias realizadas para la formulación, difusión y seguimiento a la política pública de primera infancia y adolescencia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Gestión.xlsx]5.1.2'!$C$5</c:f>
              <c:strCache>
                <c:ptCount val="1"/>
                <c:pt idx="0">
                  <c:v>Número de estrategias realizadas para la formulación,
difusión y seguimiento a la política pública de primera
infancia y adolescencia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Gestión.xlsx]5.1.2'!$D$2:$F$2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Gestión.xlsx]5.1.2'!$D$5:$F$5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25-45C7-9EB0-6438EDC45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6252064"/>
        <c:axId val="236252624"/>
      </c:barChart>
      <c:catAx>
        <c:axId val="23625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6252624"/>
        <c:crosses val="autoZero"/>
        <c:auto val="1"/>
        <c:lblAlgn val="ctr"/>
        <c:lblOffset val="100"/>
        <c:noMultiLvlLbl val="0"/>
      </c:catAx>
      <c:valAx>
        <c:axId val="236252624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625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</a:t>
            </a:r>
            <a:r>
              <a:rPr lang="en-US" dirty="0" smtClean="0"/>
              <a:t>estrategias </a:t>
            </a:r>
            <a:r>
              <a:rPr lang="en-US" dirty="0"/>
              <a:t>para el fortalecimiento de habilidades integrales en los jóvenes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Gestión.xlsx]5.2.1'!$C$3</c:f>
              <c:strCache>
                <c:ptCount val="1"/>
                <c:pt idx="0">
                  <c:v>Número de estrategias para el fortalecimiento de
habilidades integrales en los jóvenes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Gestión.xlsx]5.2.1'!$D$2:$F$2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Gestión.xlsx]5.2.1'!$D$3:$F$3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C3-48CF-BE82-E8A96CA089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36254864"/>
        <c:axId val="236255424"/>
      </c:barChart>
      <c:catAx>
        <c:axId val="23625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6255424"/>
        <c:crosses val="autoZero"/>
        <c:auto val="1"/>
        <c:lblAlgn val="ctr"/>
        <c:lblOffset val="100"/>
        <c:noMultiLvlLbl val="0"/>
      </c:catAx>
      <c:valAx>
        <c:axId val="23625542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62548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Número de escenarios de participación de los jóvenes promovidos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'[Gráficas Informe de Gestión.xlsx]5.2.1'!$C$5</c:f>
              <c:strCache>
                <c:ptCount val="1"/>
                <c:pt idx="0">
                  <c:v>Número de escenarios de participación de los jóvenes
promovidos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'[Gráficas Informe de Gestión.xlsx]5.2.1'!$D$2:$F$2</c:f>
              <c:strCache>
                <c:ptCount val="3"/>
                <c:pt idx="0">
                  <c:v>VALOR ESPERADO AL FINALIZAR DEL CUATRIENIO</c:v>
                </c:pt>
                <c:pt idx="1">
                  <c:v>META VIGENCIA  2020</c:v>
                </c:pt>
                <c:pt idx="2">
                  <c:v>TRIMESTRE 4</c:v>
                </c:pt>
              </c:strCache>
            </c:strRef>
          </c:cat>
          <c:val>
            <c:numRef>
              <c:f>'[Gráficas Informe de Gestión.xlsx]5.2.1'!$D$5:$F$5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E4-4EF5-9EE9-3E72265E8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37164256"/>
        <c:axId val="237164816"/>
      </c:barChart>
      <c:catAx>
        <c:axId val="23716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7164816"/>
        <c:crosses val="autoZero"/>
        <c:auto val="1"/>
        <c:lblAlgn val="ctr"/>
        <c:lblOffset val="100"/>
        <c:noMultiLvlLbl val="0"/>
      </c:catAx>
      <c:valAx>
        <c:axId val="23716481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371642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47982-E54D-4E23-8D9F-EED0E3C68D22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4BB84-ECAB-49EE-9513-8D71E2DB7C39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49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Código : F- GI--56 Versión:02 Fecha Aprobación :2020-01-13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pPr/>
              <a:t>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1224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Código : F- GI--56 Versión:02 Fecha Aprobación :2020-01-13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pPr/>
              <a:t>48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53855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Código : F- GI--56 Versión:02 Fecha Aprobación :2020-01-13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pPr/>
              <a:t>12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03129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Código : F- GI--56 Versión:02 Fecha Aprobación :2020-01-13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pPr/>
              <a:t>16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59700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Código : F- GI--56 Versión:02 Fecha Aprobación :2020-01-13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pPr/>
              <a:t>20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084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Código : F- GI--56 Versión:02 Fecha Aprobación :2020-01-13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pPr/>
              <a:t>23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82335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Código : F- GI--56 Versión:02 Fecha Aprobación :2020-01-13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pPr/>
              <a:t>26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7010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Código : F- GI--56 Versión:02 Fecha Aprobación :2020-01-13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pPr/>
              <a:t>31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17666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Código : F- GI--56 Versión:02 Fecha Aprobación :2020-01-13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pPr/>
              <a:t>34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1832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dirty="0"/>
              <a:t>Código : F- GI--56 Versión:02 Fecha Aprobación :2020-01-13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DC54E-433F-4E06-A2F1-9802FFA9426C}" type="slidenum">
              <a:rPr lang="es-CO" smtClean="0"/>
              <a:pPr/>
              <a:t>37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27704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25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5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8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54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3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34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6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30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923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49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A4B9-DFBF-4839-92E3-756C36A017C8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A73D7-128D-420B-B9B2-435AD8890DC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358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4A4B9-DFBF-4839-92E3-756C36A017C8}" type="datetimeFigureOut">
              <a:rPr lang="en-US" smtClean="0"/>
              <a:pPr/>
              <a:t>11/17/2020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A73D7-128D-420B-B9B2-435AD8890DC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0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5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4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9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1" descr="0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" y="0"/>
            <a:ext cx="121454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76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70247" y="3651549"/>
            <a:ext cx="6462210" cy="784713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600" dirty="0">
                <a:solidFill>
                  <a:srgbClr val="202124"/>
                </a:solidFill>
                <a:latin typeface="Roboto"/>
              </a:rPr>
              <a:t>Se llevo a cabo la iniciativa programa para este año que consistía  en las reuniones del grupo de profesionales psicosociales de atención a la primera infancia. A la fecha se han realizado tres reuniones</a:t>
            </a:r>
            <a:endParaRPr lang="es-ES" sz="1600" dirty="0">
              <a:solidFill>
                <a:srgbClr val="202124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02" y="2161124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SGP PG Implementación Unidad de Primera Infancia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502539" y="229223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793" dirty="0"/>
              <a:t>39.250.000</a:t>
            </a:r>
            <a:endParaRPr sz="1793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319809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0"/>
            <a:ext cx="1215131" cy="319809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CO" sz="2391" b="1" spc="-4" baseline="1706" dirty="0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3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2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84481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5.1.1 Primera infancia con derechos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5.1.1.3 Número de iniciativas recreativas, educativas y de apoyo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psicosocial desarrolladas.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5533562" y="3047685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graphicFrame>
        <p:nvGraphicFramePr>
          <p:cNvPr id="40" name="Gráfico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09041"/>
              </p:ext>
            </p:extLst>
          </p:nvPr>
        </p:nvGraphicFramePr>
        <p:xfrm>
          <a:off x="5288517" y="4609690"/>
          <a:ext cx="4926129" cy="1909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3" name="Imagen 42" descr="C:\Users\jhassy.rodriguez\Downloads\WhatsApp Image 2020-11-09 at 1.44.24 PM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5682" r="13881" b="10759"/>
          <a:stretch/>
        </p:blipFill>
        <p:spPr bwMode="auto">
          <a:xfrm>
            <a:off x="2066527" y="3340072"/>
            <a:ext cx="3221990" cy="28371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Picture 4" descr="Imag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19" y="3408676"/>
            <a:ext cx="2690549" cy="2840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7334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39088" y="3492880"/>
            <a:ext cx="6462210" cy="948541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dirty="0">
                <a:solidFill>
                  <a:srgbClr val="202124"/>
                </a:solidFill>
                <a:latin typeface="Roboto"/>
              </a:rPr>
              <a:t>se viene realizando la convocatoria para el  seminario online de estimulación cognitiva, dirigida a  entes educativos, psicosociales, docentes y cuidadores de  niños y niñas </a:t>
            </a:r>
            <a:endParaRPr lang="es-ES" dirty="0">
              <a:solidFill>
                <a:srgbClr val="202124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02" y="2161124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SGP PG Implementación Unidad de Primera Infancia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502539" y="229223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2000" dirty="0" smtClean="0"/>
              <a:t>$40.000.000</a:t>
            </a:r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319809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0"/>
            <a:ext cx="1215131" cy="319809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CO" sz="2391" b="1" spc="-4" baseline="1706" dirty="0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4.000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2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500 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0 esta programada par el 4º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76803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5.1.1 Primera infancia con derechos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5.1.1.4 Número de Padres de familia y agentes educativos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capacitados.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5539088" y="2890273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graphicFrame>
        <p:nvGraphicFramePr>
          <p:cNvPr id="37" name="Gráfico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78015"/>
              </p:ext>
            </p:extLst>
          </p:nvPr>
        </p:nvGraphicFramePr>
        <p:xfrm>
          <a:off x="5411907" y="4546551"/>
          <a:ext cx="4679350" cy="2157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21" y="3182660"/>
            <a:ext cx="3217097" cy="32170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4657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=""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371045" y="637700"/>
            <a:ext cx="5727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5.1.2 Infancia y adolescencia participativa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-200255" y="5838183"/>
            <a:ext cx="5558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CO" sz="2000" b="1" u="sng" dirty="0"/>
              <a:t>Campaña de erradicación del trabajo infantil </a:t>
            </a:r>
            <a:endParaRPr lang="es-CO" sz="2000" dirty="0"/>
          </a:p>
          <a:p>
            <a:pPr lvl="1" fontAlgn="ctr"/>
            <a:endParaRPr lang="es-MX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2" name="Imagen 11" descr="C:\Users\jhassy.rodriguez\Downloads\WhatsApp Image 2020-11-09 at 3.53.05 PM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4" b="26817"/>
          <a:stretch/>
        </p:blipFill>
        <p:spPr bwMode="auto">
          <a:xfrm>
            <a:off x="620108" y="2484240"/>
            <a:ext cx="4614862" cy="29908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 descr="C:\Users\jhassy.rodriguez\Downloads\IMG-20200207-WA0023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7"/>
          <a:stretch/>
        </p:blipFill>
        <p:spPr bwMode="auto">
          <a:xfrm>
            <a:off x="5672138" y="2484240"/>
            <a:ext cx="3800475" cy="3353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52" y="3536873"/>
            <a:ext cx="3508058" cy="2655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Rectángulo 16"/>
          <p:cNvSpPr/>
          <p:nvPr/>
        </p:nvSpPr>
        <p:spPr>
          <a:xfrm>
            <a:off x="6381520" y="1700260"/>
            <a:ext cx="5548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u="sng" dirty="0"/>
              <a:t>R</a:t>
            </a:r>
            <a:r>
              <a:rPr lang="es-CO" sz="2000" b="1" u="sng" dirty="0"/>
              <a:t>euniones de la mesa de primera infancia, infancia y fortalecimiento familiar</a:t>
            </a:r>
            <a:endParaRPr lang="es-MX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47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39088" y="3492880"/>
            <a:ext cx="6462210" cy="1849909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Se llevaron a cabo 3 estrategias: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la jornada de la Niñez y la Recreación "Juégale ya a una crianza amorosa“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campaña de promoción y prevención de situaciones de violencia intrafamiliar e interpersonal "campaña del buen trato“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la campaña para la prevención de la explotación sexual comercial de niños, niñas y adolescentes -ESCNNA</a:t>
            </a:r>
            <a:endParaRPr lang="es-ES" sz="1600" dirty="0">
              <a:solidFill>
                <a:srgbClr val="202124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02" y="2161124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RP Promoción del Buen trato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502539" y="229223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600" dirty="0"/>
              <a:t> $   45.723.402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319809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0"/>
            <a:ext cx="1215131" cy="319809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ie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3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3  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6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 smtClean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3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89322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5.1.2 Infancia y adolescencia participativa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5.1.2.1 Número de estrategias recreativas realizas con niños, niñas y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adolescentes.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5539088" y="2890273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graphicFrame>
        <p:nvGraphicFramePr>
          <p:cNvPr id="40" name="Gráfico 39"/>
          <p:cNvGraphicFramePr>
            <a:graphicFrameLocks/>
          </p:cNvGraphicFramePr>
          <p:nvPr/>
        </p:nvGraphicFramePr>
        <p:xfrm>
          <a:off x="651186" y="3276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Rectángulo 40"/>
          <p:cNvSpPr/>
          <p:nvPr/>
        </p:nvSpPr>
        <p:spPr>
          <a:xfrm>
            <a:off x="651186" y="6192891"/>
            <a:ext cx="3143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Meta de mantenimiento </a:t>
            </a:r>
          </a:p>
        </p:txBody>
      </p:sp>
    </p:spTree>
    <p:extLst>
      <p:ext uri="{BB962C8B-B14F-4D97-AF65-F5344CB8AC3E}">
        <p14:creationId xmlns:p14="http://schemas.microsoft.com/office/powerpoint/2010/main" val="1256538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0036" y="3781365"/>
            <a:ext cx="6462210" cy="1849909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Se está realizando el alistamiento para la conformación de la mesa de participación de infancia y adolescencia, por medio de encuentros virtuales activos y participativos con niños y niñas en los cuales se socializa la estrategia</a:t>
            </a:r>
            <a:endParaRPr lang="es-ES" sz="1600" dirty="0">
              <a:solidFill>
                <a:srgbClr val="202124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02" y="2161124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RP Promoción del Buen trato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502539" y="229223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600" dirty="0"/>
              <a:t> $   45.723.402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319809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0"/>
            <a:ext cx="1215131" cy="319809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lang="es-CO" sz="2391" b="1" spc="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2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  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78614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5.1.2 Infancia y adolescencia participativa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5.1.2.2. Número acciones para  fomentar la participación, la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expresión y  el seguimiento a la gestión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5581651" y="3188484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graphicFrame>
        <p:nvGraphicFramePr>
          <p:cNvPr id="42" name="Gráfico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8992438"/>
              </p:ext>
            </p:extLst>
          </p:nvPr>
        </p:nvGraphicFramePr>
        <p:xfrm>
          <a:off x="607404" y="31826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6875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0036" y="3781365"/>
            <a:ext cx="6462210" cy="2312809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Se llevaron a cabo 3 estrategias </a:t>
            </a:r>
          </a:p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1. la mesa de Primera Infancia, Infancia, Adolescencia y Fortalecimiento Familiar  con dos reuniones ordinarias y cuatro reuniones extraordinarias.</a:t>
            </a:r>
          </a:p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2. la difusión de los avances de la Política de Primera Infancia, Infancia y Adolescencia, en el Comité de Política Social municipal COMPOS</a:t>
            </a:r>
          </a:p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3. Tramite del documento de PP por planeación  y radicación en hacienda 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02" y="2161124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502539" y="229223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 dirty="0">
              <a:solidFill>
                <a:srgbClr val="FF0000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319809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0"/>
            <a:ext cx="1215131" cy="319809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lang="es-CO" sz="2391" b="1" spc="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3   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 2 y para el cuarto  3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5.1.2 Infancia y adolescencia participativa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5.1.2.3. Número de estrategias realizadas para la formulación, difusión y seguimiento a la política pública de primera infancia y adolescencia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5581651" y="3188484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graphicFrame>
        <p:nvGraphicFramePr>
          <p:cNvPr id="37" name="Gráfico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7304389"/>
              </p:ext>
            </p:extLst>
          </p:nvPr>
        </p:nvGraphicFramePr>
        <p:xfrm>
          <a:off x="584355" y="316943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Rectángulo 39"/>
          <p:cNvSpPr/>
          <p:nvPr/>
        </p:nvSpPr>
        <p:spPr>
          <a:xfrm>
            <a:off x="651186" y="6192891"/>
            <a:ext cx="3143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Meta de mantenimiento </a:t>
            </a:r>
          </a:p>
        </p:txBody>
      </p:sp>
    </p:spTree>
    <p:extLst>
      <p:ext uri="{BB962C8B-B14F-4D97-AF65-F5344CB8AC3E}">
        <p14:creationId xmlns:p14="http://schemas.microsoft.com/office/powerpoint/2010/main" val="1902249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=""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371045" y="637700"/>
            <a:ext cx="49327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5.2.1 Jóvenes gestores del cambio 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96731" y="5799783"/>
            <a:ext cx="72381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CO" sz="2400" b="1" u="sng" dirty="0"/>
              <a:t>Parte de la oferta virtual para jóvenes </a:t>
            </a:r>
            <a:endParaRPr lang="es-CO" sz="2400" dirty="0"/>
          </a:p>
          <a:p>
            <a:pPr lvl="1" fontAlgn="ctr"/>
            <a:endParaRPr lang="es-MX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3" name="Imagen 12" descr="C:\Users\jhassy.rodriguez\Downloads\WhatsApp Image 2020-11-09 at 12.39.50 PM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9" b="26561"/>
          <a:stretch/>
        </p:blipFill>
        <p:spPr bwMode="auto">
          <a:xfrm>
            <a:off x="900114" y="1937358"/>
            <a:ext cx="4267516" cy="34659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 descr="C:\Users\jhassy.rodriguez\Downloads\WhatsApp Image 2020-11-09 at 12.39.49 PM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6" b="26465"/>
          <a:stretch/>
        </p:blipFill>
        <p:spPr bwMode="auto">
          <a:xfrm>
            <a:off x="6095999" y="1937358"/>
            <a:ext cx="4405313" cy="3606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5536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37518" y="3581400"/>
            <a:ext cx="6462210" cy="2534232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Se llevaron a cabo 4 estrategias: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conversatorios virtuales con grupos juveniles en el tema de proyección de los jóvenes en la ciudad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Se realizaron seis  espacios de encuentro desde los talentos de los jóvenes en narración de cuentos, teatro y música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Se firmó convenio con el Departamento para la Prosperidad Social, para el funcionamiento del programa Jóvenes en Acción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capacitaciones con convocatoria abierta a los jóvenes, en temas de proyecto de vida y prevención de consumo de sustancias psicoactivas</a:t>
            </a:r>
          </a:p>
          <a:p>
            <a:pPr algn="just"/>
            <a:endParaRPr lang="es-MX" sz="1600" dirty="0">
              <a:solidFill>
                <a:srgbClr val="202124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RP Estrategias para el Fortalecimiento de Habilidades Integrales en los jóvenes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502539" y="229223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dirty="0"/>
              <a:t>$ 31.559.200</a:t>
            </a:r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319809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0"/>
            <a:ext cx="1215131" cy="319809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lang="es-CO" sz="2391" b="1" spc="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4   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 4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5.2.1 Jóvenes gestores del cambio 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5.2.1.1 Número de estrategias para el fortalecimiento de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habilidades integrales en los jóvenes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5625303" y="2885749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0" name="Rectángulo 39"/>
          <p:cNvSpPr/>
          <p:nvPr/>
        </p:nvSpPr>
        <p:spPr>
          <a:xfrm>
            <a:off x="651186" y="6192891"/>
            <a:ext cx="3143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Meta de mantenimiento </a:t>
            </a:r>
          </a:p>
        </p:txBody>
      </p:sp>
      <p:graphicFrame>
        <p:nvGraphicFramePr>
          <p:cNvPr id="41" name="Gráfico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3908605"/>
              </p:ext>
            </p:extLst>
          </p:nvPr>
        </p:nvGraphicFramePr>
        <p:xfrm>
          <a:off x="581977" y="32286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20227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37518" y="3581400"/>
            <a:ext cx="6462210" cy="2534232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Se fortalecieron 4 escenarios: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Organizaciones y grupos juveniles Con  tres reuniones con jóvenes con el fin de levantar la línea de base de las organizaciones y grupos juveniles del municipio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Plataforma juvenil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 Grupos artísticos juveniles por medio de la semana de la juventud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Se conformó el Comité de Organización y seguimiento para la elección del Consejo Municipal de Juventud</a:t>
            </a:r>
          </a:p>
          <a:p>
            <a:pPr marL="342900" indent="-342900" algn="just">
              <a:buAutoNum type="arabicPeriod"/>
            </a:pPr>
            <a:endParaRPr lang="es-MX" sz="1600" dirty="0">
              <a:solidFill>
                <a:srgbClr val="202124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SGP PG Adolescencia y Juventud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288892" y="213436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600" dirty="0"/>
              <a:t>$ 68.337.635</a:t>
            </a:r>
            <a:endParaRPr sz="16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319809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0"/>
            <a:ext cx="1215131" cy="319809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lang="es-CO" sz="2391" b="1" spc="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2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4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   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 2 y en el cuarto 4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5.2.1 Jóvenes gestores del cambio 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5.2.1.3 Número de escenarios de participación de los jóvenes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promovidos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5625303" y="2885749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0" name="Rectángulo 39"/>
          <p:cNvSpPr/>
          <p:nvPr/>
        </p:nvSpPr>
        <p:spPr>
          <a:xfrm>
            <a:off x="651186" y="6192891"/>
            <a:ext cx="3143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Meta de mantenimiento </a:t>
            </a:r>
          </a:p>
        </p:txBody>
      </p:sp>
      <p:graphicFrame>
        <p:nvGraphicFramePr>
          <p:cNvPr id="37" name="Gráfico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5797281"/>
              </p:ext>
            </p:extLst>
          </p:nvPr>
        </p:nvGraphicFramePr>
        <p:xfrm>
          <a:off x="406744" y="324581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4750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21261" y="3364284"/>
            <a:ext cx="6462210" cy="951350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Se fortalecieron los 10 grupos juveniles por medio de capacitaciones, asesoría </a:t>
            </a:r>
            <a:r>
              <a:rPr lang="es-MX" sz="1600" dirty="0" smtClean="0">
                <a:solidFill>
                  <a:srgbClr val="202124"/>
                </a:solidFill>
                <a:latin typeface="Roboto"/>
              </a:rPr>
              <a:t>jurídicas, </a:t>
            </a:r>
            <a:r>
              <a:rPr lang="es-MX" sz="1600" dirty="0">
                <a:solidFill>
                  <a:srgbClr val="202124"/>
                </a:solidFill>
                <a:latin typeface="Roboto"/>
              </a:rPr>
              <a:t>en proyectos y psicosociales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CO" sz="1200" dirty="0"/>
              <a:t>SGP PG Juventud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5189" y="213436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600" dirty="0"/>
              <a:t>$48.546.555</a:t>
            </a:r>
            <a:endParaRPr sz="16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319809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0"/>
            <a:ext cx="1215131" cy="319809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lang="es-CO" sz="2391" b="1" spc="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100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10     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: 0 los 10 se reportaran en el 4º trimestre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5.2.1 Jóvenes gestores del cambio 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5.2.1.4 Número de grupos y organizaciones juveniles apoyados en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pro de facilitar la estructuración de su proyecto de vida.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5581650" y="2754441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41" name="Imagen 40" descr="C:\Users\jhassy.rodriguez\Downloads\WhatsApp Image 2020-11-09 at 12.39.56 PM (2)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8" b="26975"/>
          <a:stretch/>
        </p:blipFill>
        <p:spPr bwMode="auto">
          <a:xfrm>
            <a:off x="2931450" y="3364284"/>
            <a:ext cx="2157800" cy="2629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Imagen 41" descr="C:\Users\jhassy.rodriguez\Downloads\WhatsApp Image 2020-11-09 at 2.35.08 PM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4" b="32682"/>
          <a:stretch/>
        </p:blipFill>
        <p:spPr bwMode="auto">
          <a:xfrm>
            <a:off x="422069" y="3581400"/>
            <a:ext cx="2596070" cy="2566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3" name="Gráfico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456696"/>
              </p:ext>
            </p:extLst>
          </p:nvPr>
        </p:nvGraphicFramePr>
        <p:xfrm>
          <a:off x="6138099" y="4355331"/>
          <a:ext cx="4475322" cy="2114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9382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93"/>
          <a:stretch/>
        </p:blipFill>
        <p:spPr>
          <a:xfrm>
            <a:off x="-1" y="480484"/>
            <a:ext cx="12192001" cy="6377515"/>
          </a:xfrm>
          <a:prstGeom prst="rect">
            <a:avLst/>
          </a:prstGeom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408140" y="656566"/>
            <a:ext cx="74239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Nuestro municipio necesita amor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10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=""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371045" y="637700"/>
            <a:ext cx="37914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5.3.1 Familias protectoras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1088016" y="5745091"/>
            <a:ext cx="9206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CO" sz="2000" b="1" u="sng" dirty="0"/>
              <a:t>Encuentros pedagógicos  virtuales con madres del programa familias en acción </a:t>
            </a:r>
            <a:endParaRPr lang="es-CO" sz="2000" dirty="0"/>
          </a:p>
          <a:p>
            <a:pPr lvl="1" fontAlgn="ctr"/>
            <a:endParaRPr lang="es-MX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6" name="Imagen 15" descr="C:\Users\jhassy.rodriguez\Downloads\WhatsApp Image 2020-11-09 at 11.34.16 AM (1)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2091108"/>
            <a:ext cx="5128470" cy="31037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Imagen 16" descr="C:\Users\jhassy.rodriguez\Downloads\WhatsApp Image 2020-11-09 at 12.53.27 PM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b="27114"/>
          <a:stretch/>
        </p:blipFill>
        <p:spPr bwMode="auto">
          <a:xfrm>
            <a:off x="1077682" y="2133162"/>
            <a:ext cx="3865794" cy="3401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2910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2211" y="4132779"/>
            <a:ext cx="6462210" cy="1478711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dirty="0">
                <a:solidFill>
                  <a:srgbClr val="202124"/>
                </a:solidFill>
                <a:latin typeface="Roboto"/>
              </a:rPr>
              <a:t>se realizo la vinculación de las 50 familias por medio del enrutamiento  a la oferta institucional, asesoría psicosocial y articulación con las comisarias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5189" y="213436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600" dirty="0"/>
              <a:t>$</a:t>
            </a:r>
            <a:r>
              <a:rPr lang="es-CO" dirty="0"/>
              <a:t> 34.450.000 </a:t>
            </a:r>
            <a:endParaRPr sz="16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319809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0"/>
            <a:ext cx="1215131" cy="319809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800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50     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: 0 las 50 se reportaran en el cuarto trimestre 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5.3.1 Familias protectoras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5.3.1.1 Número de familias con Acompañamiento para la vinculación a las rutas de atención y el ejercicio de los derechos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5737997" y="3224327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graphicFrame>
        <p:nvGraphicFramePr>
          <p:cNvPr id="37" name="Gráfico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2772080"/>
              </p:ext>
            </p:extLst>
          </p:nvPr>
        </p:nvGraphicFramePr>
        <p:xfrm>
          <a:off x="516605" y="3426422"/>
          <a:ext cx="4939284" cy="2527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28513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11701" y="3575574"/>
            <a:ext cx="6462210" cy="679853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dirty="0">
                <a:solidFill>
                  <a:srgbClr val="202124"/>
                </a:solidFill>
                <a:latin typeface="Roboto"/>
              </a:rPr>
              <a:t>Se han entregado 12660 incentivos, datos basados en la última ficha de seguimiento de pago enviada por el DPS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dirty="0"/>
              <a:t>SGP PG  Familias en Acción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5189" y="213436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600" dirty="0"/>
              <a:t>$</a:t>
            </a:r>
            <a:r>
              <a:rPr lang="es-CO" dirty="0"/>
              <a:t> 34.450.000 </a:t>
            </a:r>
            <a:endParaRPr sz="16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319809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0"/>
            <a:ext cx="1215131" cy="319809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lang="es-CO" sz="2391" b="1" spc="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 smtClean="0">
                <a:solidFill>
                  <a:srgbClr val="44536A"/>
                </a:solidFill>
                <a:cs typeface="Calibri"/>
              </a:rPr>
              <a:t> </a:t>
            </a:r>
            <a:r>
              <a:rPr lang="es-MX" sz="2391" b="1" baseline="1706" dirty="0">
                <a:solidFill>
                  <a:srgbClr val="44536A"/>
                </a:solidFill>
                <a:cs typeface="Calibri"/>
              </a:rPr>
              <a:t>13.500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cs typeface="Calibri"/>
              </a:rPr>
              <a:t> 12.660   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391" b="1" spc="-4" baseline="1706" dirty="0">
                <a:solidFill>
                  <a:srgbClr val="44536A"/>
                </a:solidFill>
                <a:cs typeface="Calibri"/>
              </a:rPr>
              <a:t>: 12.660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5.3.1 Familias protectoras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5.3.1.3 Número de niños, niñas y jóvenes con incentivos entregados.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5701665" y="2825868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graphicFrame>
        <p:nvGraphicFramePr>
          <p:cNvPr id="40" name="Gráfico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340390"/>
              </p:ext>
            </p:extLst>
          </p:nvPr>
        </p:nvGraphicFramePr>
        <p:xfrm>
          <a:off x="5511701" y="4382894"/>
          <a:ext cx="5177766" cy="2192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2" name="Imagen 41" descr="C:\Users\jhassy.rodriguez\Downloads\WhatsApp Image 2020-11-09 at 12.39.55 PM (1)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8" b="26787"/>
          <a:stretch/>
        </p:blipFill>
        <p:spPr bwMode="auto">
          <a:xfrm>
            <a:off x="2403072" y="3410643"/>
            <a:ext cx="2753995" cy="2788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Imagen 42" descr="C:\Users\jhassy.rodriguez\Downloads\WhatsApp Image 2020-11-09 at 12.39.56 PM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3" b="26567"/>
          <a:stretch/>
        </p:blipFill>
        <p:spPr bwMode="auto">
          <a:xfrm>
            <a:off x="396102" y="3429000"/>
            <a:ext cx="2687955" cy="2815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2131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=""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371045" y="637700"/>
            <a:ext cx="5330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5.4.1 Habitantes en condición de calle 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450879" y="5203219"/>
            <a:ext cx="4272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s-MX" sz="2000" b="1" u="sng" dirty="0"/>
              <a:t>En el centro transitorio antes de la declaración de pandemia </a:t>
            </a:r>
            <a:endParaRPr lang="es-CO" sz="2000" dirty="0"/>
          </a:p>
        </p:txBody>
      </p:sp>
      <p:pic>
        <p:nvPicPr>
          <p:cNvPr id="12" name="Imagen 11" descr="C:\Users\jhassy.rodriguez\Downloads\WhatsApp Image 2020-11-09 at 2.43.22 PM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73" y="1637322"/>
            <a:ext cx="3700780" cy="4011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C:\Users\jhassy.rodriguez\Downloads\WhatsApp Image 2020-11-09 at 2.39.54 PM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31" y="2272639"/>
            <a:ext cx="5791835" cy="27406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ángulo 13"/>
          <p:cNvSpPr/>
          <p:nvPr/>
        </p:nvSpPr>
        <p:spPr>
          <a:xfrm>
            <a:off x="1240416" y="5897491"/>
            <a:ext cx="42723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u="sng" dirty="0"/>
              <a:t>T</a:t>
            </a:r>
            <a:r>
              <a:rPr lang="es-CO" sz="2000" b="1" u="sng" dirty="0"/>
              <a:t>ranslado para atención en salud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2429254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11701" y="3270426"/>
            <a:ext cx="6462210" cy="974337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En el primer trimestre se atendieron 120 y en el segundo 176 Personas en situación de calle en el centro transitorio con apoyo psicosocial, estimulación cognitiva, diagnósticos clínicos y arte-terapia, Fortalecimiento de la red de apoyo familiar y , Elaboración del duelo.  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SGP PG Red de Atención a los Habitante de y en Calle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5189" y="213436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600" dirty="0"/>
              <a:t>$321.172.592</a:t>
            </a:r>
            <a:endParaRPr sz="16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319809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0"/>
            <a:ext cx="1215131" cy="319809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5911" y="658609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20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lang="es-CO" sz="2391" b="1" spc="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1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 </a:t>
            </a:r>
            <a:r>
              <a:rPr lang="es-MX" sz="2391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391" b="1" spc="-4" baseline="1706" dirty="0">
                <a:solidFill>
                  <a:srgbClr val="44536A"/>
                </a:solidFill>
                <a:cs typeface="Calibri"/>
              </a:rPr>
              <a:t>: 1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5.4.1.  Habitantes en condición de calle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5.4.1.1. Número de Centros transitorios de protección para el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habitante de y en calle fortalecido. 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521335" y="5866430"/>
            <a:ext cx="3143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Meta de mantenimiento 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graphicFrame>
        <p:nvGraphicFramePr>
          <p:cNvPr id="37" name="Gráfico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2473335"/>
              </p:ext>
            </p:extLst>
          </p:nvPr>
        </p:nvGraphicFramePr>
        <p:xfrm>
          <a:off x="324073" y="3270426"/>
          <a:ext cx="4760463" cy="2272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1" name="Imagen 40" descr="C:\Users\jhassy.rodriguez\Downloads\WhatsApp Image 2020-11-09 at 2.35.30 PM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9" b="20235"/>
          <a:stretch/>
        </p:blipFill>
        <p:spPr bwMode="auto">
          <a:xfrm>
            <a:off x="5658822" y="4406536"/>
            <a:ext cx="5791835" cy="2042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5" name="Rectángulo 44"/>
          <p:cNvSpPr/>
          <p:nvPr/>
        </p:nvSpPr>
        <p:spPr>
          <a:xfrm>
            <a:off x="5860098" y="2821884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</p:spTree>
    <p:extLst>
      <p:ext uri="{BB962C8B-B14F-4D97-AF65-F5344CB8AC3E}">
        <p14:creationId xmlns:p14="http://schemas.microsoft.com/office/powerpoint/2010/main" val="4258543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11701" y="3270426"/>
            <a:ext cx="6462210" cy="3300312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En el marco de la red de atención a los habitantes de calle se ha llevado a cabo las siguientes acciones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385 personas ingresadas a la base de datos " Censo Habitante de y en calle del Municipio de Bello“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Articulación para la Afiliación  al Sistema de Seguridad Social en Salud y atención en Salud de 210 habitantes de calle bellanitas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Acompañamiento psicosocial a 3 familias que buscan a sus seres queridos desaparecidos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Acompañamiento psicosocial a 3 familias que buscan a sus seres queridos desaparecidos y que son habitantes en situación de y en calle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Dos campañas de salud en el tapón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5 Habitantes remitidos al centro de protección al adulto mayor </a:t>
            </a:r>
          </a:p>
          <a:p>
            <a:pPr algn="just"/>
            <a:endParaRPr lang="es-MX" sz="1600" dirty="0">
              <a:solidFill>
                <a:srgbClr val="202124"/>
              </a:solidFill>
              <a:latin typeface="Roboto"/>
            </a:endParaRPr>
          </a:p>
          <a:p>
            <a:pPr algn="just"/>
            <a:endParaRPr lang="es-MX" sz="1600" dirty="0">
              <a:solidFill>
                <a:srgbClr val="202124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SGP PG Red de Atención a los Habitante de y en Calle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5189" y="213436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600" dirty="0"/>
              <a:t>$22.000.000</a:t>
            </a:r>
            <a:endParaRPr sz="16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5911" y="658609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lang="es-CO" sz="2391" b="1" spc="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1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 </a:t>
            </a:r>
            <a:r>
              <a:rPr lang="es-MX" sz="2391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391" b="1" spc="-4" baseline="1706" dirty="0">
                <a:solidFill>
                  <a:srgbClr val="44536A"/>
                </a:solidFill>
                <a:cs typeface="Calibri"/>
              </a:rPr>
              <a:t>: 1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5.4.1.  Habitantes en condición de calle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5.4.1.2. Número de redes de atención a los habitantes de y en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calle consolidadas.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385497" y="6247545"/>
            <a:ext cx="3143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Meta de mantenimiento 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58822" y="2620801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graphicFrame>
        <p:nvGraphicFramePr>
          <p:cNvPr id="40" name="Gráfico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2850476"/>
              </p:ext>
            </p:extLst>
          </p:nvPr>
        </p:nvGraphicFramePr>
        <p:xfrm>
          <a:off x="370974" y="327042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8066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=""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371045" y="637700"/>
            <a:ext cx="653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5.5.1 Atención a grupo étnicos - comunidad AFR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18876" y="5753240"/>
            <a:ext cx="81112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u="sng" dirty="0"/>
              <a:t>Entrega de ayudas y bonos de compra a población Afro e </a:t>
            </a:r>
            <a:r>
              <a:rPr lang="es-MX" sz="2000" b="1" u="sng" dirty="0" smtClean="0"/>
              <a:t>Indígena </a:t>
            </a:r>
            <a:endParaRPr lang="es-CO" sz="2000" dirty="0"/>
          </a:p>
        </p:txBody>
      </p:sp>
      <p:pic>
        <p:nvPicPr>
          <p:cNvPr id="16" name="Imagen 15" descr="C:\Users\jhassy.rodriguez\Downloads\WhatsApp Image 2020-11-09 at 3.47.24 PM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0"/>
          <a:stretch/>
        </p:blipFill>
        <p:spPr bwMode="auto">
          <a:xfrm>
            <a:off x="3673763" y="2019138"/>
            <a:ext cx="4844472" cy="32558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 descr="C:\Users\jhassy.rodriguez\Downloads\WhatsApp Image 2020-11-09 at 3.47.24 PM (1)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41" y="2063097"/>
            <a:ext cx="2644775" cy="3526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Rectángulo 21"/>
          <p:cNvSpPr/>
          <p:nvPr/>
        </p:nvSpPr>
        <p:spPr>
          <a:xfrm>
            <a:off x="8505542" y="5403274"/>
            <a:ext cx="3872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s-MX" sz="2000" b="1" u="sng" dirty="0"/>
              <a:t>Campaña virtual</a:t>
            </a:r>
            <a:endParaRPr lang="es-CO" sz="2000" dirty="0"/>
          </a:p>
        </p:txBody>
      </p:sp>
      <p:pic>
        <p:nvPicPr>
          <p:cNvPr id="23" name="Imagen 22" descr="C:\Users\jhassy.rodriguez\Downloads\WhatsApp Image 2020-11-09 at 12.39.52 PM (1).jpe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0" b="26282"/>
          <a:stretch/>
        </p:blipFill>
        <p:spPr bwMode="auto">
          <a:xfrm>
            <a:off x="8845842" y="1895523"/>
            <a:ext cx="3191511" cy="33794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5152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11701" y="3270426"/>
            <a:ext cx="6462210" cy="1721927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A la fecha Se han fortalecido 2 grupos organizados la red de mujeres afrobellanitas y el consejo Afrobellanita con asesoría, capacitación y transversalización de la oferta institucional y en el tercer trimestre se fortalece el grupo de jóvenes articulado a la casa Afrobellanita por medio de 10 becas para cursar un diplomado virtual en Visibilidad y Autoreconocimiento para la población Afrocolombiana,  certificado para la Universidad Claretiana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CO" sz="1200" dirty="0"/>
              <a:t>RP Acciones Población Afrobellanita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5189" y="213436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dirty="0"/>
              <a:t>$13.282.920</a:t>
            </a:r>
            <a:r>
              <a:rPr lang="es-CO" sz="1600" dirty="0"/>
              <a:t> </a:t>
            </a:r>
            <a:endParaRPr sz="16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56614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lang="es-CO" sz="2391" b="1" spc="-4" baseline="1706" dirty="0" smtClean="0">
                <a:solidFill>
                  <a:srgbClr val="44536A"/>
                </a:solidFill>
                <a:latin typeface="Calibri"/>
                <a:cs typeface="Calibri"/>
              </a:rPr>
              <a:t>u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lang="es-CO" sz="2391" b="1" spc="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6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3  </a:t>
            </a:r>
            <a:r>
              <a:rPr lang="es-MX" sz="2391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391" b="1" spc="-4" baseline="1706" dirty="0">
                <a:solidFill>
                  <a:srgbClr val="44536A"/>
                </a:solidFill>
                <a:cs typeface="Calibri"/>
              </a:rPr>
              <a:t>: 2 y en el cuarto trimestre se reportara el tercero 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5.5.1 Atención a grupo étnicos - comunidad AFR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5.5.1.1. </a:t>
            </a:r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Número de grupos étnicos organizados fortalecidos </a:t>
            </a:r>
            <a:endParaRPr lang="es-MX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58822" y="2620801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pic>
        <p:nvPicPr>
          <p:cNvPr id="37" name="Imagen 36" descr="C:\Users\jhassy.rodriguez\Downloads\WhatsApp Image 2020-11-09 at 12.39.56 PM (4)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b="27653"/>
          <a:stretch/>
        </p:blipFill>
        <p:spPr bwMode="auto">
          <a:xfrm>
            <a:off x="415730" y="3491440"/>
            <a:ext cx="2456094" cy="2644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Imagen 41" descr="C:\Users\jhassy.rodriguez\Downloads\WhatsApp Image 2020-11-09 at 12.39.54 PM (1)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9" b="14576"/>
          <a:stretch/>
        </p:blipFill>
        <p:spPr bwMode="auto">
          <a:xfrm>
            <a:off x="2730260" y="3322441"/>
            <a:ext cx="2597150" cy="29825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3" name="Gráfico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7543507"/>
              </p:ext>
            </p:extLst>
          </p:nvPr>
        </p:nvGraphicFramePr>
        <p:xfrm>
          <a:off x="5658822" y="5112607"/>
          <a:ext cx="4971078" cy="1609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63217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11701" y="3270426"/>
            <a:ext cx="6462210" cy="2317530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Se llevaron a cabo 3 articulaciones durante la vigencia: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con COMFAMA para la socialización conjunta de la oferta                                                                                    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con el SENA para la formación virtual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Articulación con la Conferencia Nacional de Organizaciones Afrocolombiana para el fortalecimiento de las organizaciones de base y apoyo a los jóvenes de esta articulación salieron las 10 becas de formación para el diplomado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CO" sz="1200" dirty="0"/>
              <a:t>RP Acciones Población Afrobellanita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5189" y="213436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dirty="0"/>
              <a:t>$13.282.920</a:t>
            </a:r>
            <a:r>
              <a:rPr lang="es-CO" sz="1600" dirty="0"/>
              <a:t> </a:t>
            </a:r>
            <a:endParaRPr sz="16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56614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lang="es-CO" sz="2391" b="1" spc="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16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3    </a:t>
            </a:r>
            <a:r>
              <a:rPr lang="es-MX" sz="2391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391" b="1" spc="-4" baseline="1706" dirty="0">
                <a:solidFill>
                  <a:srgbClr val="44536A"/>
                </a:solidFill>
                <a:cs typeface="Calibri"/>
              </a:rPr>
              <a:t>: 2 la tercera se reporta en cuarto trimestre 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5.5.1 Atención a grupo étnicos - comunidad AFR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5.5.1.2. Número de estrategias de articulación desarrolladas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para beneficiar a los grupos étnicos 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58822" y="2620801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graphicFrame>
        <p:nvGraphicFramePr>
          <p:cNvPr id="40" name="Gráfico 39"/>
          <p:cNvGraphicFramePr>
            <a:graphicFrameLocks/>
          </p:cNvGraphicFramePr>
          <p:nvPr/>
        </p:nvGraphicFramePr>
        <p:xfrm>
          <a:off x="266074" y="3270426"/>
          <a:ext cx="4912204" cy="2601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2329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11701" y="3298580"/>
            <a:ext cx="6462210" cy="1522933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Se llevaron a cabo los 2 informes programados uno de ellos  contiene el seguimiento de la Política Publica con la evaluación de los primeros 10 años de su cumplimiento con base en los planes de acción.  Y el otro  es el informe del cumplimiento del Plan Decenal y documento de ajuste. Adicional a ello se adelantaron acciones para el Plan de Vida Indígena. 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CO" sz="1200" dirty="0"/>
              <a:t>RP Acciones Población Afrobellanita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5189" y="213436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dirty="0"/>
              <a:t>$13.282.920</a:t>
            </a:r>
            <a:r>
              <a:rPr lang="es-CO" sz="1600" dirty="0"/>
              <a:t> </a:t>
            </a:r>
            <a:endParaRPr sz="16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56614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ie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2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 2 </a:t>
            </a:r>
            <a:r>
              <a:rPr lang="es-MX" sz="2391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391" b="1" spc="-4" baseline="1706" dirty="0">
                <a:solidFill>
                  <a:srgbClr val="44536A"/>
                </a:solidFill>
                <a:cs typeface="Calibri"/>
              </a:rPr>
              <a:t>: 1 y el  segundo se reporta para el trimestre cuatro 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5.5.1 Atención a grupo étnicos - comunidad AFR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5.5.1.3 Número de informes de seguimiento de la P.P. de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Acciones Afirmativas para población Afrobellanita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58822" y="2761756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graphicFrame>
        <p:nvGraphicFramePr>
          <p:cNvPr id="41" name="Gráfico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796164"/>
              </p:ext>
            </p:extLst>
          </p:nvPr>
        </p:nvGraphicFramePr>
        <p:xfrm>
          <a:off x="4946268" y="4718131"/>
          <a:ext cx="5929214" cy="2139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4" name="Imagen 43" descr="C:\Users\jhassy.rodriguez\Downloads\WhatsApp Image 2020-11-09 at 12.39.56 PM (6)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5" b="33756"/>
          <a:stretch/>
        </p:blipFill>
        <p:spPr bwMode="auto">
          <a:xfrm>
            <a:off x="666785" y="3054143"/>
            <a:ext cx="3695929" cy="3067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Rectángulo 45"/>
          <p:cNvSpPr/>
          <p:nvPr/>
        </p:nvSpPr>
        <p:spPr>
          <a:xfrm>
            <a:off x="666785" y="6260249"/>
            <a:ext cx="3143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Meta de mantenimiento </a:t>
            </a:r>
          </a:p>
        </p:txBody>
      </p:sp>
    </p:spTree>
    <p:extLst>
      <p:ext uri="{BB962C8B-B14F-4D97-AF65-F5344CB8AC3E}">
        <p14:creationId xmlns:p14="http://schemas.microsoft.com/office/powerpoint/2010/main" val="1412287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21"/>
          <a:stretch/>
        </p:blipFill>
        <p:spPr>
          <a:xfrm>
            <a:off x="-1" y="432816"/>
            <a:ext cx="6177281" cy="6404864"/>
          </a:xfrm>
          <a:prstGeom prst="rect">
            <a:avLst/>
          </a:prstGeom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ítulo 2"/>
          <p:cNvSpPr txBox="1">
            <a:spLocks/>
          </p:cNvSpPr>
          <p:nvPr/>
        </p:nvSpPr>
        <p:spPr>
          <a:xfrm>
            <a:off x="9834880" y="6467717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F85CC36E-E489-4D59-9DF3-B671CC45B1DA}"/>
              </a:ext>
            </a:extLst>
          </p:cNvPr>
          <p:cNvSpPr txBox="1"/>
          <p:nvPr/>
        </p:nvSpPr>
        <p:spPr>
          <a:xfrm>
            <a:off x="2036774" y="5882942"/>
            <a:ext cx="2565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2020-2023</a:t>
            </a:r>
          </a:p>
        </p:txBody>
      </p:sp>
    </p:spTree>
    <p:extLst>
      <p:ext uri="{BB962C8B-B14F-4D97-AF65-F5344CB8AC3E}">
        <p14:creationId xmlns:p14="http://schemas.microsoft.com/office/powerpoint/2010/main" val="2158535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8278" y="3243304"/>
            <a:ext cx="6462210" cy="1845885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400" dirty="0">
                <a:solidFill>
                  <a:srgbClr val="202124"/>
                </a:solidFill>
                <a:latin typeface="Roboto"/>
              </a:rPr>
              <a:t>Se han llevado a cabo 4 actividades conmemorativas: </a:t>
            </a:r>
          </a:p>
          <a:p>
            <a:pPr marL="342900" indent="-342900" algn="just">
              <a:buAutoNum type="arabicPeriod"/>
            </a:pPr>
            <a:r>
              <a:rPr lang="es-MX" sz="1400" dirty="0">
                <a:solidFill>
                  <a:srgbClr val="202124"/>
                </a:solidFill>
                <a:latin typeface="Roboto"/>
              </a:rPr>
              <a:t>conmemoración del día de la afrocolombianidad</a:t>
            </a:r>
          </a:p>
          <a:p>
            <a:pPr marL="342900" indent="-342900" algn="just">
              <a:buAutoNum type="arabicPeriod"/>
            </a:pPr>
            <a:r>
              <a:rPr lang="es-MX" sz="1400" dirty="0">
                <a:solidFill>
                  <a:srgbClr val="202124"/>
                </a:solidFill>
                <a:latin typeface="Roboto"/>
              </a:rPr>
              <a:t>conmemoración del día de la mujer Afrocaribeña, Afrolatina y de la Diáspora con un foro ritualizado presencial.</a:t>
            </a:r>
          </a:p>
          <a:p>
            <a:pPr marL="342900" indent="-342900" algn="just">
              <a:buAutoNum type="arabicPeriod"/>
            </a:pPr>
            <a:r>
              <a:rPr lang="es-MX" sz="1400" dirty="0">
                <a:solidFill>
                  <a:srgbClr val="202124"/>
                </a:solidFill>
                <a:latin typeface="Roboto"/>
              </a:rPr>
              <a:t>Día de la mujer indígena con una estrategia mediática y con un encuentro para la construcción del Plan de Vida de Familias Indígenas </a:t>
            </a:r>
          </a:p>
          <a:p>
            <a:pPr marL="342900" indent="-342900" algn="just">
              <a:buAutoNum type="arabicPeriod"/>
            </a:pPr>
            <a:r>
              <a:rPr lang="es-MX" sz="1400" dirty="0">
                <a:solidFill>
                  <a:srgbClr val="202124"/>
                </a:solidFill>
                <a:latin typeface="Roboto"/>
              </a:rPr>
              <a:t>Conmemoración de día de las identidades 12 de octubre e inicio de la campaña de no  discriminación 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CO" sz="1200" dirty="0"/>
              <a:t>RP Acciones Población Afrobellanita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5189" y="213436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dirty="0"/>
              <a:t>$13.282.920</a:t>
            </a:r>
            <a:r>
              <a:rPr lang="es-CO" sz="1600" dirty="0"/>
              <a:t> </a:t>
            </a:r>
            <a:endParaRPr sz="16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02699" y="6579125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5" y="1649579"/>
            <a:ext cx="5534421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20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lang="es-CO" sz="2000" b="1" spc="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24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4   </a:t>
            </a:r>
            <a:r>
              <a:rPr lang="es-MX" sz="2000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000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000" b="1" spc="-4" baseline="1706" dirty="0">
                <a:solidFill>
                  <a:srgbClr val="44536A"/>
                </a:solidFill>
                <a:cs typeface="Calibri"/>
              </a:rPr>
              <a:t>: 3 el cuarto se reporta en el ultimo trimestre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5.5.1 Atención a grupo étnicos - comunidad AFR</a:t>
            </a:r>
          </a:p>
          <a:p>
            <a:pPr lvl="1" fontAlgn="ctr"/>
            <a:r>
              <a:rPr lang="es-MX" sz="1600" b="1" dirty="0">
                <a:solidFill>
                  <a:schemeClr val="bg1"/>
                </a:solidFill>
                <a:latin typeface="Arial" panose="020B0604020202020204" pitchFamily="34" charset="0"/>
              </a:rPr>
              <a:t>5.5.1.4 Número de actividades culturales, formativas  e incentivos entregados para la preservación de la memoria étnica  y  la visibilización de la población.étnicamente diferenciada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15778" y="2592647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graphicFrame>
        <p:nvGraphicFramePr>
          <p:cNvPr id="37" name="Gráfico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547899"/>
              </p:ext>
            </p:extLst>
          </p:nvPr>
        </p:nvGraphicFramePr>
        <p:xfrm>
          <a:off x="5788789" y="5193457"/>
          <a:ext cx="5499058" cy="1581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7" name="Imagen 46" descr="C:\Users\jhassy.rodriguez\Downloads\WhatsApp Image 2020-11-09 at 12.39.52 PM (3)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6" b="26665"/>
          <a:stretch/>
        </p:blipFill>
        <p:spPr bwMode="auto">
          <a:xfrm>
            <a:off x="2974831" y="4187224"/>
            <a:ext cx="2345690" cy="2391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Imagen 47" descr="C:\Users\jhassy.rodriguez\Downloads\WhatsApp Image 2020-11-09 at 12.39.51 PM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2" b="27247"/>
          <a:stretch/>
        </p:blipFill>
        <p:spPr bwMode="auto">
          <a:xfrm>
            <a:off x="1721540" y="2978045"/>
            <a:ext cx="2298370" cy="21369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Imagen 50" descr="C:\Users\jhassy.rodriguez\Downloads\WhatsApp Image 2020-11-09 at 12.39.55 PM (2).jpe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5" b="27581"/>
          <a:stretch/>
        </p:blipFill>
        <p:spPr bwMode="auto">
          <a:xfrm>
            <a:off x="255984" y="3965889"/>
            <a:ext cx="2470785" cy="2257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6591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=""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371045" y="637700"/>
            <a:ext cx="51042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5.8.1 Población sexualmente diversa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3176305" y="5820484"/>
            <a:ext cx="3872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s-MX" sz="2000" b="1" u="sng" dirty="0"/>
              <a:t>Campaña virtual</a:t>
            </a:r>
            <a:endParaRPr lang="es-CO" sz="2000" dirty="0"/>
          </a:p>
        </p:txBody>
      </p:sp>
      <p:pic>
        <p:nvPicPr>
          <p:cNvPr id="12" name="Imagen 11" descr="C:\Users\jhassy.rodriguez\Downloads\WhatsApp Image 2020-11-09 at 12.39.56 PM (7)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5" b="26875"/>
          <a:stretch/>
        </p:blipFill>
        <p:spPr bwMode="auto">
          <a:xfrm>
            <a:off x="2842982" y="1700260"/>
            <a:ext cx="5387888" cy="3960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2826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1716" y="3089483"/>
            <a:ext cx="6275686" cy="1548678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dirty="0">
                <a:solidFill>
                  <a:srgbClr val="202124"/>
                </a:solidFill>
                <a:latin typeface="Roboto"/>
              </a:rPr>
              <a:t>Se </a:t>
            </a:r>
            <a:r>
              <a:rPr lang="es-MX" sz="1600" dirty="0">
                <a:solidFill>
                  <a:srgbClr val="202124"/>
                </a:solidFill>
                <a:latin typeface="Roboto"/>
              </a:rPr>
              <a:t>llevaron a cabo 4 estrategias: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jornadas de bienestar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orientación psicosocial y en derechos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articulación y convenios para acceso a programas  (CEDENORTE, personería y Gerencia de Desarrollo)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 jornada de autocuidado para la salud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RP Escenarios de Participación Población Sexualmente Diversa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5189" y="213436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400" dirty="0"/>
              <a:t>$</a:t>
            </a:r>
            <a:r>
              <a:rPr lang="es-CO" sz="1600" dirty="0"/>
              <a:t>28.665.973 </a:t>
            </a:r>
            <a:endParaRPr sz="14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562700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5" y="1649579"/>
            <a:ext cx="5534421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lang="es-CO" sz="2000" b="1" spc="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4    </a:t>
            </a:r>
            <a:r>
              <a:rPr lang="es-MX" sz="2000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000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000" b="1" spc="-4" baseline="1706" dirty="0">
                <a:solidFill>
                  <a:srgbClr val="44536A"/>
                </a:solidFill>
                <a:cs typeface="Calibri"/>
              </a:rPr>
              <a:t>: 1 en el cuarto trimestre se reportara los otros 3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5.8.1 Población sexualmente diversa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5.8.1.1. Número de estrategias para el acompañamiento  en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empoderamiento y ejercicio de derechos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15778" y="2519458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graphicFrame>
        <p:nvGraphicFramePr>
          <p:cNvPr id="40" name="Gráfico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535308"/>
              </p:ext>
            </p:extLst>
          </p:nvPr>
        </p:nvGraphicFramePr>
        <p:xfrm>
          <a:off x="5863638" y="4761174"/>
          <a:ext cx="4821452" cy="195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Rectángulo 40"/>
          <p:cNvSpPr/>
          <p:nvPr/>
        </p:nvSpPr>
        <p:spPr>
          <a:xfrm>
            <a:off x="536361" y="6380008"/>
            <a:ext cx="3143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Meta de mantenimiento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3" y="2927369"/>
            <a:ext cx="32766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48409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1716" y="3089483"/>
            <a:ext cx="6275686" cy="1155280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 Se promovieron 3 escenarios: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mesa sexualmente diversa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jornadas de muestras de talento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celebración de fechas conmemorativas  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RP Escenarios de Participación Población Sexualmente Diversa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5189" y="213436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400" dirty="0"/>
              <a:t>$</a:t>
            </a:r>
            <a:r>
              <a:rPr lang="es-CO" sz="1600" dirty="0"/>
              <a:t>28.665.973 </a:t>
            </a:r>
            <a:endParaRPr sz="14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562700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5" y="1649579"/>
            <a:ext cx="5534421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3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 3   </a:t>
            </a:r>
            <a:r>
              <a:rPr lang="es-MX" sz="2000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000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000" b="1" spc="-4" baseline="1706" dirty="0">
                <a:solidFill>
                  <a:srgbClr val="44536A"/>
                </a:solidFill>
                <a:cs typeface="Calibri"/>
              </a:rPr>
              <a:t>:  2 en el cuarto trimestre se reporta el tercero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5.8.1 Población sexualmente diversa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5.8.1.2 Número de escenarios  que promueven la 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participación de la población sexualmente div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15778" y="2519458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536361" y="6380008"/>
            <a:ext cx="3143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Meta de mantenimiento </a:t>
            </a:r>
          </a:p>
        </p:txBody>
      </p:sp>
      <p:pic>
        <p:nvPicPr>
          <p:cNvPr id="37" name="Imagen 36" descr="C:\Users\jhassy.rodriguez\Downloads\WhatsApp Image 2020-11-09 at 12.39.56 PM (8)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9" b="27086"/>
          <a:stretch/>
        </p:blipFill>
        <p:spPr bwMode="auto">
          <a:xfrm>
            <a:off x="829577" y="3187951"/>
            <a:ext cx="3539877" cy="290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2" name="Gráfico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0426251"/>
              </p:ext>
            </p:extLst>
          </p:nvPr>
        </p:nvGraphicFramePr>
        <p:xfrm>
          <a:off x="5943600" y="4457806"/>
          <a:ext cx="4631728" cy="217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70483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=""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371045" y="637700"/>
            <a:ext cx="4421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5.10.1 Población discapacitada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88016" y="5306134"/>
            <a:ext cx="3872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s-MX" sz="2000" dirty="0"/>
              <a:t>Clases de lengua de Señas </a:t>
            </a:r>
            <a:endParaRPr lang="es-CO" sz="2000" dirty="0"/>
          </a:p>
        </p:txBody>
      </p:sp>
      <p:pic>
        <p:nvPicPr>
          <p:cNvPr id="13" name="Imagen 12" descr="C:\Users\jhassy.rodriguez\Downloads\WhatsApp Image 2020-11-09 at 12.06.52 PM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1"/>
          <a:stretch/>
        </p:blipFill>
        <p:spPr bwMode="auto">
          <a:xfrm>
            <a:off x="770290" y="2354151"/>
            <a:ext cx="4812029" cy="26530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 descr="C:\Users\jhassy.rodriguez\Downloads\WhatsApp Image 2020-11-09 at 12.06.14 PM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2" y="2354150"/>
            <a:ext cx="4697413" cy="265303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ángulo 15"/>
          <p:cNvSpPr/>
          <p:nvPr/>
        </p:nvSpPr>
        <p:spPr>
          <a:xfrm>
            <a:off x="6659461" y="5203219"/>
            <a:ext cx="4284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s-MX" sz="2000" dirty="0"/>
              <a:t>Asesoría y terapias domiciliarias 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489586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1716" y="3089483"/>
            <a:ext cx="6275686" cy="1588028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 En el marco de la estrategia  se han llevado a cabo las siguientes acciones: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Articulación con la bolsa del empleo del SENA  y se han ofertado 57 vacantes para población discapacitada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Se está haciendo el alistamiento para la realización de una feria de emprendimiento 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5189" y="213436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1400" dirty="0" smtClean="0"/>
              <a:t>$40.000.000</a:t>
            </a:r>
            <a:endParaRPr sz="14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562700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5" y="1649579"/>
            <a:ext cx="5534421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1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4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1     </a:t>
            </a:r>
            <a:r>
              <a:rPr lang="es-MX" sz="2000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000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000" b="1" spc="-4" baseline="1706" dirty="0">
                <a:solidFill>
                  <a:srgbClr val="44536A"/>
                </a:solidFill>
                <a:cs typeface="Calibri"/>
              </a:rPr>
              <a:t>: 1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5.10.1 Población discapacitada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5.10.1.1. Número de estrategias realizados para promover el acceso a programas de empleo y emprendimiento   de la población discapacitada.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15778" y="2519458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536361" y="6380008"/>
            <a:ext cx="3143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Meta de mantenimiento </a:t>
            </a:r>
          </a:p>
        </p:txBody>
      </p:sp>
      <p:graphicFrame>
        <p:nvGraphicFramePr>
          <p:cNvPr id="40" name="Gráfico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789826"/>
              </p:ext>
            </p:extLst>
          </p:nvPr>
        </p:nvGraphicFramePr>
        <p:xfrm>
          <a:off x="5625303" y="4824387"/>
          <a:ext cx="5072751" cy="1764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33" y="2925138"/>
            <a:ext cx="3422240" cy="311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75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1716" y="3488876"/>
            <a:ext cx="6275686" cy="2182605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 </a:t>
            </a:r>
            <a:r>
              <a:rPr lang="es-MX" dirty="0">
                <a:solidFill>
                  <a:srgbClr val="202124"/>
                </a:solidFill>
                <a:latin typeface="Roboto"/>
              </a:rPr>
              <a:t>las personas discapacitadas fueron atendidas en los siguientes aspectos:</a:t>
            </a:r>
          </a:p>
          <a:p>
            <a:pPr marL="342900" indent="-342900" algn="just">
              <a:buAutoNum type="arabicPeriod"/>
            </a:pPr>
            <a:r>
              <a:rPr lang="es-MX" dirty="0">
                <a:solidFill>
                  <a:srgbClr val="202124"/>
                </a:solidFill>
                <a:latin typeface="Roboto"/>
              </a:rPr>
              <a:t>apoyo profesional para la articulación institucional </a:t>
            </a:r>
          </a:p>
          <a:p>
            <a:pPr marL="342900" indent="-342900" algn="just">
              <a:buAutoNum type="arabicPeriod"/>
            </a:pPr>
            <a:r>
              <a:rPr lang="es-MX" dirty="0">
                <a:solidFill>
                  <a:srgbClr val="202124"/>
                </a:solidFill>
                <a:latin typeface="Roboto"/>
              </a:rPr>
              <a:t>  socialización de la oferta educativa </a:t>
            </a:r>
          </a:p>
          <a:p>
            <a:pPr marL="342900" indent="-342900" algn="just">
              <a:buAutoNum type="arabicPeriod"/>
            </a:pPr>
            <a:r>
              <a:rPr lang="es-MX" dirty="0">
                <a:solidFill>
                  <a:srgbClr val="202124"/>
                </a:solidFill>
                <a:latin typeface="Roboto"/>
              </a:rPr>
              <a:t>Capacitaciones en lenguaje de Señas </a:t>
            </a:r>
          </a:p>
          <a:p>
            <a:pPr marL="342900" indent="-342900" algn="just">
              <a:buAutoNum type="arabicPeriod"/>
            </a:pPr>
            <a:r>
              <a:rPr lang="es-MX" dirty="0">
                <a:solidFill>
                  <a:srgbClr val="202124"/>
                </a:solidFill>
                <a:latin typeface="Roboto"/>
              </a:rPr>
              <a:t>Asesorías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SGP PG Focalización y Caracterización Población Discapacitada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5189" y="213436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1400" dirty="0"/>
              <a:t>$40.000.000</a:t>
            </a:r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562700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5" y="1649579"/>
            <a:ext cx="5534421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3300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200      </a:t>
            </a:r>
            <a:r>
              <a:rPr lang="es-MX" sz="2000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000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000" b="1" spc="-4" baseline="1706" dirty="0">
                <a:solidFill>
                  <a:srgbClr val="44536A"/>
                </a:solidFill>
                <a:cs typeface="Calibri"/>
              </a:rPr>
              <a:t>: 0 se presentara el reporte completo consolidado en el cuarto trimestre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5.10.1 Población discapacitada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5.10.1.3. Número de personas discapacitadas con acceso a programas sociales municipales.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43083" y="2807425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graphicFrame>
        <p:nvGraphicFramePr>
          <p:cNvPr id="37" name="Gráfico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3330588"/>
              </p:ext>
            </p:extLst>
          </p:nvPr>
        </p:nvGraphicFramePr>
        <p:xfrm>
          <a:off x="376679" y="312587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39558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=""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371045" y="637700"/>
            <a:ext cx="7651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5.7.1 Mujeres, juntas podemos por el Bello que queremos.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5257801" y="6065724"/>
            <a:ext cx="5229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s-MX" sz="2000" dirty="0"/>
              <a:t>Dirección Administrativa para las Mujeres  </a:t>
            </a:r>
            <a:endParaRPr lang="es-CO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14563"/>
            <a:ext cx="5698386" cy="3188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4" y="4156483"/>
            <a:ext cx="4924960" cy="2309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0" y="1700259"/>
            <a:ext cx="4875708" cy="2303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727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1716" y="3488876"/>
            <a:ext cx="6275686" cy="3002580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 Las tres estrategias implementadas fueron: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Realización de Fortalecimiento de capacidades institucionales para la seguridad publica de las mujeres Bellanitas: Reuniones, sensibilizaciones, gestión de cupos para mujeres víctimas.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 Implementación de dos nuevas tecnologías fortalecer el sistema de alertas tempranas: Proyecto botón rosa y botón de pánico)  25 de noviembre Día internacional de la eliminación de la violencia contra la mujer y 16 días de activismo.                                                                                                                                                   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  realización de campaña de sensibilización y comunicación de las Rutas de atención y prevención de las violencias hacia la mujer en el contexto del covid-19.</a:t>
            </a:r>
            <a:endParaRPr lang="es-MX" dirty="0">
              <a:solidFill>
                <a:srgbClr val="202124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SGP PG Mujeres Vivas y Derechos en el Bello que Queremos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2831" y="2171637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400" dirty="0"/>
              <a:t>$38.919.481</a:t>
            </a:r>
            <a:endParaRPr sz="14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562700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5" y="1649579"/>
            <a:ext cx="5534421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11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3       </a:t>
            </a:r>
            <a:r>
              <a:rPr lang="es-MX" sz="2000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000" b="1" spc="4" baseline="1706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-19" baseline="1706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000" b="1" spc="-43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2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000" b="1" spc="-4" baseline="1706" dirty="0">
                <a:solidFill>
                  <a:srgbClr val="44536A"/>
                </a:solidFill>
                <a:cs typeface="Calibri"/>
              </a:rPr>
              <a:t>: 2 la tercera se reportara en el cuarto trimestre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 Mujeres, juntas podemos por el Bello que queremos.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5.7.1.1. Número de estrategias dirigidas a las mujeres y ejecutadas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por el proyecto Mujeres vivas y con derechos en el Bello que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queremos.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43083" y="2807425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graphicFrame>
        <p:nvGraphicFramePr>
          <p:cNvPr id="40" name="Gráfico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7921795"/>
              </p:ext>
            </p:extLst>
          </p:nvPr>
        </p:nvGraphicFramePr>
        <p:xfrm>
          <a:off x="536361" y="3114099"/>
          <a:ext cx="4572000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6381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" y="1"/>
            <a:ext cx="12192000" cy="6951322"/>
            <a:chOff x="1" y="1"/>
            <a:chExt cx="12192000" cy="6951322"/>
          </a:xfrm>
        </p:grpSpPr>
        <p:pic>
          <p:nvPicPr>
            <p:cNvPr id="2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2192000" cy="480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Subtítulo 2"/>
            <p:cNvSpPr txBox="1">
              <a:spLocks/>
            </p:cNvSpPr>
            <p:nvPr/>
          </p:nvSpPr>
          <p:spPr>
            <a:xfrm>
              <a:off x="9834880" y="6467717"/>
              <a:ext cx="2357120" cy="4836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s-CO" sz="2000" b="1" dirty="0">
                  <a:solidFill>
                    <a:srgbClr val="285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#JuntosPodemos</a:t>
              </a: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714375"/>
            <a:ext cx="3566956" cy="3116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15" y="605267"/>
            <a:ext cx="3857624" cy="2986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3973224"/>
            <a:ext cx="3596811" cy="266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77" y="4089462"/>
            <a:ext cx="2552700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251" y="1948290"/>
            <a:ext cx="3286125" cy="3286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Rectángulo 9"/>
          <p:cNvSpPr/>
          <p:nvPr/>
        </p:nvSpPr>
        <p:spPr>
          <a:xfrm>
            <a:off x="4719627" y="3562004"/>
            <a:ext cx="27527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s-MX" sz="2000" dirty="0"/>
              <a:t>Tamizajes de Seno 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3682711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0970" cy="6858000"/>
          </a:xfrm>
          <a:prstGeom prst="rect">
            <a:avLst/>
          </a:prstGeom>
        </p:spPr>
      </p:pic>
      <p:pic>
        <p:nvPicPr>
          <p:cNvPr id="5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86" y="0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t="26797" r="15577" b="55746"/>
          <a:stretch/>
        </p:blipFill>
        <p:spPr>
          <a:xfrm>
            <a:off x="5440859" y="5026100"/>
            <a:ext cx="3373166" cy="1569302"/>
          </a:xfrm>
          <a:prstGeom prst="rect">
            <a:avLst/>
          </a:prstGeom>
        </p:spPr>
      </p:pic>
      <p:sp>
        <p:nvSpPr>
          <p:cNvPr id="10" name="Título 2">
            <a:extLst>
              <a:ext uri="{FF2B5EF4-FFF2-40B4-BE49-F238E27FC236}">
                <a16:creationId xmlns="" xmlns:a16="http://schemas.microsoft.com/office/drawing/2014/main" id="{55C315F6-2ADB-4011-985C-08BEA5DD9F6F}"/>
              </a:ext>
            </a:extLst>
          </p:cNvPr>
          <p:cNvSpPr txBox="1">
            <a:spLocks/>
          </p:cNvSpPr>
          <p:nvPr/>
        </p:nvSpPr>
        <p:spPr>
          <a:xfrm>
            <a:off x="5493489" y="631040"/>
            <a:ext cx="2850864" cy="4663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6600" b="1" dirty="0">
                <a:solidFill>
                  <a:srgbClr val="3160A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 PROGRAMAS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5572027" y="1301578"/>
            <a:ext cx="2893902" cy="3376365"/>
            <a:chOff x="5552345" y="2559841"/>
            <a:chExt cx="3032154" cy="3463016"/>
          </a:xfrm>
        </p:grpSpPr>
        <p:sp>
          <p:nvSpPr>
            <p:cNvPr id="12" name="Rectángulo 11">
              <a:extLst>
                <a:ext uri="{FF2B5EF4-FFF2-40B4-BE49-F238E27FC236}">
                  <a16:creationId xmlns="" xmlns:a16="http://schemas.microsoft.com/office/drawing/2014/main" id="{8B035727-FC8D-40DF-B994-296289937FEE}"/>
                </a:ext>
              </a:extLst>
            </p:cNvPr>
            <p:cNvSpPr/>
            <p:nvPr/>
          </p:nvSpPr>
          <p:spPr>
            <a:xfrm>
              <a:off x="5554456" y="2660476"/>
              <a:ext cx="71302" cy="664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5"/>
            <a:srcRect l="46667" t="25852" r="23583" b="64666"/>
            <a:stretch/>
          </p:blipFill>
          <p:spPr>
            <a:xfrm>
              <a:off x="5676413" y="3264671"/>
              <a:ext cx="2814974" cy="504645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6"/>
            <a:srcRect l="46417" t="25111" r="31250" b="64963"/>
            <a:stretch/>
          </p:blipFill>
          <p:spPr>
            <a:xfrm>
              <a:off x="5625759" y="3920957"/>
              <a:ext cx="2201444" cy="550361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7"/>
            <a:srcRect l="47167" t="28074" r="27083" b="66741"/>
            <a:stretch/>
          </p:blipFill>
          <p:spPr>
            <a:xfrm>
              <a:off x="5623647" y="4622959"/>
              <a:ext cx="2363575" cy="267719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8"/>
            <a:srcRect l="47333" t="28074" r="28750" b="67037"/>
            <a:stretch/>
          </p:blipFill>
          <p:spPr>
            <a:xfrm>
              <a:off x="5654441" y="5045266"/>
              <a:ext cx="2290418" cy="263358"/>
            </a:xfrm>
            <a:prstGeom prst="rect">
              <a:avLst/>
            </a:prstGeom>
          </p:spPr>
        </p:pic>
        <p:grpSp>
          <p:nvGrpSpPr>
            <p:cNvPr id="17" name="Grupo 16"/>
            <p:cNvGrpSpPr/>
            <p:nvPr/>
          </p:nvGrpSpPr>
          <p:grpSpPr>
            <a:xfrm>
              <a:off x="5676413" y="2559841"/>
              <a:ext cx="2574345" cy="549912"/>
              <a:chOff x="5674954" y="2458429"/>
              <a:chExt cx="1939966" cy="413855"/>
            </a:xfrm>
          </p:grpSpPr>
          <p:pic>
            <p:nvPicPr>
              <p:cNvPr id="26" name="Imagen 25"/>
              <p:cNvPicPr>
                <a:picLocks noChangeAspect="1"/>
              </p:cNvPicPr>
              <p:nvPr/>
            </p:nvPicPr>
            <p:blipFill rotWithShape="1">
              <a:blip r:embed="rId9"/>
              <a:srcRect l="46667" t="23482" r="21550" b="70740"/>
              <a:stretch/>
            </p:blipFill>
            <p:spPr>
              <a:xfrm>
                <a:off x="5674954" y="2458429"/>
                <a:ext cx="1939966" cy="198372"/>
              </a:xfrm>
              <a:prstGeom prst="rect">
                <a:avLst/>
              </a:prstGeom>
            </p:spPr>
          </p:pic>
          <p:pic>
            <p:nvPicPr>
              <p:cNvPr id="27" name="Imagen 26"/>
              <p:cNvPicPr>
                <a:picLocks noChangeAspect="1"/>
              </p:cNvPicPr>
              <p:nvPr/>
            </p:nvPicPr>
            <p:blipFill rotWithShape="1">
              <a:blip r:embed="rId9"/>
              <a:srcRect l="78991" t="23482" r="6000" b="70740"/>
              <a:stretch/>
            </p:blipFill>
            <p:spPr>
              <a:xfrm>
                <a:off x="5674954" y="2673912"/>
                <a:ext cx="916128" cy="198372"/>
              </a:xfrm>
              <a:prstGeom prst="rect">
                <a:avLst/>
              </a:prstGeom>
            </p:spPr>
          </p:pic>
        </p:grpSp>
        <p:sp>
          <p:nvSpPr>
            <p:cNvPr id="18" name="Rectángulo 17">
              <a:extLst>
                <a:ext uri="{FF2B5EF4-FFF2-40B4-BE49-F238E27FC236}">
                  <a16:creationId xmlns="" xmlns:a16="http://schemas.microsoft.com/office/drawing/2014/main" id="{8B035727-FC8D-40DF-B994-296289937FEE}"/>
                </a:ext>
              </a:extLst>
            </p:cNvPr>
            <p:cNvSpPr/>
            <p:nvPr/>
          </p:nvSpPr>
          <p:spPr>
            <a:xfrm>
              <a:off x="5554456" y="3336767"/>
              <a:ext cx="71302" cy="664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="" xmlns:a16="http://schemas.microsoft.com/office/drawing/2014/main" id="{8B035727-FC8D-40DF-B994-296289937FEE}"/>
                </a:ext>
              </a:extLst>
            </p:cNvPr>
            <p:cNvSpPr/>
            <p:nvPr/>
          </p:nvSpPr>
          <p:spPr>
            <a:xfrm>
              <a:off x="5554456" y="4040964"/>
              <a:ext cx="71302" cy="664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="" xmlns:a16="http://schemas.microsoft.com/office/drawing/2014/main" id="{8B035727-FC8D-40DF-B994-296289937FEE}"/>
                </a:ext>
              </a:extLst>
            </p:cNvPr>
            <p:cNvSpPr/>
            <p:nvPr/>
          </p:nvSpPr>
          <p:spPr>
            <a:xfrm>
              <a:off x="5552345" y="4699584"/>
              <a:ext cx="71302" cy="664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="" xmlns:a16="http://schemas.microsoft.com/office/drawing/2014/main" id="{8B035727-FC8D-40DF-B994-296289937FEE}"/>
                </a:ext>
              </a:extLst>
            </p:cNvPr>
            <p:cNvSpPr/>
            <p:nvPr/>
          </p:nvSpPr>
          <p:spPr>
            <a:xfrm>
              <a:off x="5552345" y="5122960"/>
              <a:ext cx="71302" cy="664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grpSp>
          <p:nvGrpSpPr>
            <p:cNvPr id="22" name="Grupo 21"/>
            <p:cNvGrpSpPr/>
            <p:nvPr/>
          </p:nvGrpSpPr>
          <p:grpSpPr>
            <a:xfrm>
              <a:off x="5654441" y="5478285"/>
              <a:ext cx="2930058" cy="544572"/>
              <a:chOff x="334880" y="862508"/>
              <a:chExt cx="5332494" cy="901523"/>
            </a:xfrm>
          </p:grpSpPr>
          <p:pic>
            <p:nvPicPr>
              <p:cNvPr id="24" name="Imagen 23"/>
              <p:cNvPicPr>
                <a:picLocks noChangeAspect="1"/>
              </p:cNvPicPr>
              <p:nvPr/>
            </p:nvPicPr>
            <p:blipFill rotWithShape="1">
              <a:blip r:embed="rId10"/>
              <a:srcRect l="47083" t="25704" r="21250" b="64667"/>
              <a:stretch/>
            </p:blipFill>
            <p:spPr>
              <a:xfrm>
                <a:off x="334880" y="862508"/>
                <a:ext cx="5044840" cy="862933"/>
              </a:xfrm>
              <a:prstGeom prst="rect">
                <a:avLst/>
              </a:prstGeom>
            </p:spPr>
          </p:pic>
          <p:pic>
            <p:nvPicPr>
              <p:cNvPr id="25" name="Imagen 24"/>
              <p:cNvPicPr>
                <a:picLocks noChangeAspect="1"/>
              </p:cNvPicPr>
              <p:nvPr/>
            </p:nvPicPr>
            <p:blipFill rotWithShape="1">
              <a:blip r:embed="rId10"/>
              <a:srcRect l="59778" t="31223" r="38643" b="64667"/>
              <a:stretch/>
            </p:blipFill>
            <p:spPr>
              <a:xfrm>
                <a:off x="5322055" y="1258655"/>
                <a:ext cx="345319" cy="505376"/>
              </a:xfrm>
              <a:prstGeom prst="rect">
                <a:avLst/>
              </a:prstGeom>
            </p:spPr>
          </p:pic>
        </p:grpSp>
        <p:sp>
          <p:nvSpPr>
            <p:cNvPr id="23" name="Rectángulo 22">
              <a:extLst>
                <a:ext uri="{FF2B5EF4-FFF2-40B4-BE49-F238E27FC236}">
                  <a16:creationId xmlns="" xmlns:a16="http://schemas.microsoft.com/office/drawing/2014/main" id="{8B035727-FC8D-40DF-B994-296289937FEE}"/>
                </a:ext>
              </a:extLst>
            </p:cNvPr>
            <p:cNvSpPr/>
            <p:nvPr/>
          </p:nvSpPr>
          <p:spPr>
            <a:xfrm>
              <a:off x="5552345" y="5571506"/>
              <a:ext cx="71302" cy="664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8863649" y="1301578"/>
            <a:ext cx="3040027" cy="3598459"/>
            <a:chOff x="8503618" y="2491620"/>
            <a:chExt cx="2977763" cy="3711815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11"/>
            <a:srcRect l="47417" t="27482" r="37916" b="67629"/>
            <a:stretch/>
          </p:blipFill>
          <p:spPr>
            <a:xfrm>
              <a:off x="8627686" y="2491620"/>
              <a:ext cx="1428182" cy="267784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 rotWithShape="1">
            <a:blip r:embed="rId12"/>
            <a:srcRect l="47333" t="26148" r="23834" b="64222"/>
            <a:stretch/>
          </p:blipFill>
          <p:spPr>
            <a:xfrm>
              <a:off x="8627686" y="2921238"/>
              <a:ext cx="2741068" cy="514941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 rotWithShape="1">
            <a:blip r:embed="rId13"/>
            <a:srcRect l="47417" t="25852" r="23833" b="64815"/>
            <a:stretch/>
          </p:blipFill>
          <p:spPr>
            <a:xfrm>
              <a:off x="8627686" y="3599456"/>
              <a:ext cx="2779562" cy="507572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14"/>
            <a:srcRect l="47250" t="24814" r="22166" b="70445"/>
            <a:stretch/>
          </p:blipFill>
          <p:spPr>
            <a:xfrm>
              <a:off x="8592035" y="5261515"/>
              <a:ext cx="2889346" cy="251932"/>
            </a:xfrm>
            <a:prstGeom prst="rect">
              <a:avLst/>
            </a:prstGeom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 rotWithShape="1">
            <a:blip r:embed="rId15"/>
            <a:srcRect l="47417" t="25408" r="22083" b="64814"/>
            <a:stretch/>
          </p:blipFill>
          <p:spPr>
            <a:xfrm>
              <a:off x="8592035" y="5682405"/>
              <a:ext cx="2889346" cy="521030"/>
            </a:xfrm>
            <a:prstGeom prst="rect">
              <a:avLst/>
            </a:prstGeom>
          </p:spPr>
        </p:pic>
        <p:sp>
          <p:nvSpPr>
            <p:cNvPr id="34" name="Rectángulo 33">
              <a:extLst>
                <a:ext uri="{FF2B5EF4-FFF2-40B4-BE49-F238E27FC236}">
                  <a16:creationId xmlns="" xmlns:a16="http://schemas.microsoft.com/office/drawing/2014/main" id="{8B035727-FC8D-40DF-B994-296289937FEE}"/>
                </a:ext>
              </a:extLst>
            </p:cNvPr>
            <p:cNvSpPr/>
            <p:nvPr/>
          </p:nvSpPr>
          <p:spPr>
            <a:xfrm>
              <a:off x="8503618" y="2592274"/>
              <a:ext cx="71302" cy="664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="" xmlns:a16="http://schemas.microsoft.com/office/drawing/2014/main" id="{8B035727-FC8D-40DF-B994-296289937FEE}"/>
                </a:ext>
              </a:extLst>
            </p:cNvPr>
            <p:cNvSpPr/>
            <p:nvPr/>
          </p:nvSpPr>
          <p:spPr>
            <a:xfrm>
              <a:off x="8503618" y="2991954"/>
              <a:ext cx="71302" cy="664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="" xmlns:a16="http://schemas.microsoft.com/office/drawing/2014/main" id="{8B035727-FC8D-40DF-B994-296289937FEE}"/>
                </a:ext>
              </a:extLst>
            </p:cNvPr>
            <p:cNvSpPr/>
            <p:nvPr/>
          </p:nvSpPr>
          <p:spPr>
            <a:xfrm>
              <a:off x="8503618" y="3695932"/>
              <a:ext cx="71302" cy="664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="" xmlns:a16="http://schemas.microsoft.com/office/drawing/2014/main" id="{8B035727-FC8D-40DF-B994-296289937FEE}"/>
                </a:ext>
              </a:extLst>
            </p:cNvPr>
            <p:cNvSpPr/>
            <p:nvPr/>
          </p:nvSpPr>
          <p:spPr>
            <a:xfrm>
              <a:off x="8503618" y="4378548"/>
              <a:ext cx="71302" cy="664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="" xmlns:a16="http://schemas.microsoft.com/office/drawing/2014/main" id="{8B035727-FC8D-40DF-B994-296289937FEE}"/>
                </a:ext>
              </a:extLst>
            </p:cNvPr>
            <p:cNvSpPr/>
            <p:nvPr/>
          </p:nvSpPr>
          <p:spPr>
            <a:xfrm>
              <a:off x="8503618" y="5354242"/>
              <a:ext cx="71302" cy="664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="" xmlns:a16="http://schemas.microsoft.com/office/drawing/2014/main" id="{8B035727-FC8D-40DF-B994-296289937FEE}"/>
                </a:ext>
              </a:extLst>
            </p:cNvPr>
            <p:cNvSpPr/>
            <p:nvPr/>
          </p:nvSpPr>
          <p:spPr>
            <a:xfrm>
              <a:off x="8503618" y="5766896"/>
              <a:ext cx="71302" cy="6647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grpSp>
          <p:nvGrpSpPr>
            <p:cNvPr id="40" name="Grupo 39"/>
            <p:cNvGrpSpPr/>
            <p:nvPr/>
          </p:nvGrpSpPr>
          <p:grpSpPr>
            <a:xfrm>
              <a:off x="8592035" y="4270458"/>
              <a:ext cx="2677946" cy="879848"/>
              <a:chOff x="8592035" y="4270458"/>
              <a:chExt cx="2677946" cy="879848"/>
            </a:xfrm>
          </p:grpSpPr>
          <p:pic>
            <p:nvPicPr>
              <p:cNvPr id="41" name="Imagen 40"/>
              <p:cNvPicPr>
                <a:picLocks noChangeAspect="1"/>
              </p:cNvPicPr>
              <p:nvPr/>
            </p:nvPicPr>
            <p:blipFill rotWithShape="1">
              <a:blip r:embed="rId16"/>
              <a:srcRect l="47251" t="25704" r="25894" b="69260"/>
              <a:stretch/>
            </p:blipFill>
            <p:spPr>
              <a:xfrm>
                <a:off x="8627687" y="4270458"/>
                <a:ext cx="2642294" cy="278682"/>
              </a:xfrm>
              <a:prstGeom prst="rect">
                <a:avLst/>
              </a:prstGeom>
            </p:spPr>
          </p:pic>
          <p:pic>
            <p:nvPicPr>
              <p:cNvPr id="42" name="Imagen 41"/>
              <p:cNvPicPr>
                <a:picLocks noChangeAspect="1"/>
              </p:cNvPicPr>
              <p:nvPr/>
            </p:nvPicPr>
            <p:blipFill rotWithShape="1">
              <a:blip r:embed="rId16"/>
              <a:srcRect l="47251" t="30880" r="29069" b="63888"/>
              <a:stretch/>
            </p:blipFill>
            <p:spPr>
              <a:xfrm>
                <a:off x="8627686" y="4566587"/>
                <a:ext cx="2329874" cy="289559"/>
              </a:xfrm>
              <a:prstGeom prst="rect">
                <a:avLst/>
              </a:prstGeom>
            </p:spPr>
          </p:pic>
          <p:pic>
            <p:nvPicPr>
              <p:cNvPr id="43" name="Imagen 42"/>
              <p:cNvPicPr>
                <a:picLocks noChangeAspect="1"/>
              </p:cNvPicPr>
              <p:nvPr/>
            </p:nvPicPr>
            <p:blipFill rotWithShape="1">
              <a:blip r:embed="rId16"/>
              <a:srcRect l="73277" t="30547" r="15749" b="63926"/>
              <a:stretch/>
            </p:blipFill>
            <p:spPr>
              <a:xfrm>
                <a:off x="8592035" y="4844406"/>
                <a:ext cx="1079734" cy="305900"/>
              </a:xfrm>
              <a:prstGeom prst="rect">
                <a:avLst/>
              </a:prstGeom>
            </p:spPr>
          </p:pic>
        </p:grpSp>
      </p:grpSp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t="15359" r="15577" b="73377"/>
          <a:stretch/>
        </p:blipFill>
        <p:spPr>
          <a:xfrm>
            <a:off x="8773448" y="4983559"/>
            <a:ext cx="3373166" cy="101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05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1716" y="3388479"/>
            <a:ext cx="6275686" cy="1289032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Se llevaron a cabo las siguientes acciones: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Se comenzó con la creación de la Red de mujeres Políticas "Juntas podemos".                                                                                                  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Actividad de sensibilización en participación política  y ciudadana de las mujeres.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SGP PG Acciones Equidad de Género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2831" y="2171637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1400" dirty="0"/>
              <a:t>$15.000.000</a:t>
            </a:r>
            <a:endParaRPr sz="14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562700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5" y="1649579"/>
            <a:ext cx="5534421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3000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750    </a:t>
            </a:r>
            <a:r>
              <a:rPr lang="es-MX" sz="2000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000" b="1" spc="4" baseline="1706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-19" baseline="1706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000" b="1" spc="-43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6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61" baseline="1706" dirty="0" smtClean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000" b="1" spc="-3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000" b="1" spc="-4" baseline="1706" dirty="0">
                <a:solidFill>
                  <a:srgbClr val="44536A"/>
                </a:solidFill>
                <a:cs typeface="Calibri"/>
              </a:rPr>
              <a:t>: 400 las faltantes se reportaran ene l cuarto trimestre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 Mujeres, juntas podemos por el Bello que queremos.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5.7.1.2. Número de mujeres participantes en acciones positivas de 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empoderamiento.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43083" y="2807425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" y="2986439"/>
            <a:ext cx="5288719" cy="25428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25" y="4934097"/>
            <a:ext cx="1766570" cy="1768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41" name="Gráfico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634622"/>
              </p:ext>
            </p:extLst>
          </p:nvPr>
        </p:nvGraphicFramePr>
        <p:xfrm>
          <a:off x="5551716" y="4843344"/>
          <a:ext cx="5184158" cy="1908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338808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1716" y="3388479"/>
            <a:ext cx="6275686" cy="3264068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Las mujeres fueron beneficiadas a partir de las siguientes acciones: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Documento preliminar de la ruta de empleabilidad para las mujeres Bellanitas en articulación con el servicio publico de empleo que pertenece a la Gerencia de Desarrollo Económico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Fortalecer el encadenamiento productivo de las organizaciones de mujeres.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 Promoción de espacios comerciales y herramientas comunicacionales para las emprendedoras.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 articulación con secretaria de medio ambiente  y Puerta del Norte para la participación de las emprendedoras en la estrategia Bello Fruto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desarrollo de la estrategia "en tu zona mujeres" encaminada a sensibilización y motivación de las emprendedoras por comunas 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SGP PG Mujeres Autónomas en el Bello que Queremos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2831" y="2171637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400" dirty="0"/>
              <a:t>$5.216.088</a:t>
            </a:r>
            <a:endParaRPr sz="14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562700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5" y="1649579"/>
            <a:ext cx="5534421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1000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250      </a:t>
            </a:r>
            <a:r>
              <a:rPr lang="es-MX" sz="2000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000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000" b="1" spc="-4" baseline="1706" dirty="0">
                <a:solidFill>
                  <a:srgbClr val="44536A"/>
                </a:solidFill>
                <a:cs typeface="Calibri"/>
              </a:rPr>
              <a:t>: 150  las faltantes serán reportadas en el cuarto trimestre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 Mujeres, juntas podemos por el Bello que queremos.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5.7.1.3. Número de mujeres beneficiadas del proyecto Juntas podemos ser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autónomas económicamente en el Bello que queremos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43083" y="2807425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graphicFrame>
        <p:nvGraphicFramePr>
          <p:cNvPr id="37" name="Gráfico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3432493"/>
              </p:ext>
            </p:extLst>
          </p:nvPr>
        </p:nvGraphicFramePr>
        <p:xfrm>
          <a:off x="370974" y="32414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62794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" y="1"/>
            <a:ext cx="12192000" cy="6951322"/>
            <a:chOff x="1" y="1"/>
            <a:chExt cx="12192000" cy="6951322"/>
          </a:xfrm>
        </p:grpSpPr>
        <p:pic>
          <p:nvPicPr>
            <p:cNvPr id="2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"/>
              <a:ext cx="12192000" cy="480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Subtítulo 2"/>
            <p:cNvSpPr txBox="1">
              <a:spLocks/>
            </p:cNvSpPr>
            <p:nvPr/>
          </p:nvSpPr>
          <p:spPr>
            <a:xfrm>
              <a:off x="9834880" y="6467717"/>
              <a:ext cx="2357120" cy="4836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s-CO" sz="2000" b="1" dirty="0">
                  <a:solidFill>
                    <a:srgbClr val="285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#JuntosPodemos</a:t>
              </a: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88" y="730664"/>
            <a:ext cx="4695441" cy="3165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25" y="909573"/>
            <a:ext cx="4357482" cy="3391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r="6846"/>
          <a:stretch/>
        </p:blipFill>
        <p:spPr>
          <a:xfrm>
            <a:off x="5505767" y="3562540"/>
            <a:ext cx="4329113" cy="3251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48" y="4146548"/>
            <a:ext cx="3820541" cy="2667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372219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1716" y="3388480"/>
            <a:ext cx="6275686" cy="856284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Revisión de documentación, respuesta de solicitudes, liquidación de pagos, proyección de resolución, gestión de pagos, evaluación. Se entregaron 1.949  Incentivos.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SGP PG Estímulos a Madres Comunitarias Tradicionales y FAMI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2831" y="2171637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400" dirty="0"/>
              <a:t>$14.8055.600</a:t>
            </a:r>
            <a:endParaRPr sz="14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562700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5" y="1649579"/>
            <a:ext cx="5534421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20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30501 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000" b="1" baseline="1706" dirty="0">
                <a:solidFill>
                  <a:srgbClr val="44536A"/>
                </a:solidFill>
                <a:cs typeface="Calibri"/>
              </a:rPr>
              <a:t> 3362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      </a:t>
            </a:r>
            <a:r>
              <a:rPr lang="es-MX" sz="2000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000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: 1949 los restantes de reportaran el trimestre 4 </a:t>
            </a:r>
            <a:endParaRPr sz="2000" dirty="0"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 Mujeres, juntas podemos por el Bello que queremos.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5.7.1.4 Número de incentivos entregados a madres comunitarias(Tradicionales y fami)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58624" y="2759031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graphicFrame>
        <p:nvGraphicFramePr>
          <p:cNvPr id="40" name="Gráfico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8388761"/>
              </p:ext>
            </p:extLst>
          </p:nvPr>
        </p:nvGraphicFramePr>
        <p:xfrm>
          <a:off x="5300432" y="4368808"/>
          <a:ext cx="6424843" cy="2187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2" name="Marcador de posición de contenido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1165" y="3041941"/>
            <a:ext cx="3418205" cy="2583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Marcador de posición de contenido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36147" y="4700589"/>
            <a:ext cx="2493027" cy="1741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80579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1716" y="3388479"/>
            <a:ext cx="6275686" cy="1289031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se fortalecieron las siguientes instancias:</a:t>
            </a:r>
          </a:p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 1. comité directivo de mujeres</a:t>
            </a:r>
          </a:p>
          <a:p>
            <a:pPr marL="342900" indent="-342900" algn="just">
              <a:buAutoNum type="arabicPeriod" startAt="2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el consejo consultivo, </a:t>
            </a:r>
          </a:p>
          <a:p>
            <a:pPr marL="342900" indent="-342900" algn="just">
              <a:buAutoNum type="arabicPeriod" startAt="2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la Dirección de las mujeres y</a:t>
            </a:r>
          </a:p>
          <a:p>
            <a:pPr marL="342900" indent="-342900" algn="just">
              <a:buAutoNum type="arabicPeriod" startAt="2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la mesa de erradicación de violencias contra las mujeres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SGP PG Acciones Equidad de Género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2831" y="2171637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1400" dirty="0"/>
              <a:t>$15.000.000</a:t>
            </a:r>
            <a:endParaRPr sz="14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562700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5" y="1649579"/>
            <a:ext cx="5534421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lang="es-CO" sz="2000" b="1" spc="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8</a:t>
            </a: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4</a:t>
            </a:r>
            <a:r>
              <a:rPr lang="es-CO" sz="2000" b="1" baseline="1706" dirty="0">
                <a:solidFill>
                  <a:srgbClr val="44536A"/>
                </a:solidFill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   </a:t>
            </a:r>
            <a:r>
              <a:rPr lang="es-MX" sz="2000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000" b="1" spc="4" baseline="1706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-19" baseline="1706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000" b="1" spc="-43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2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: 0 se reportara el informe consolidado en el cuarto trimestre </a:t>
            </a:r>
            <a:endParaRPr sz="2000" dirty="0"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 Mujeres, juntas podemos por el Bello que queremos.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5.7.1.5 Número de instancias de participación de mujeres  fortalecidas.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58624" y="2759031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graphicFrame>
        <p:nvGraphicFramePr>
          <p:cNvPr id="37" name="Gráfico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6403580"/>
              </p:ext>
            </p:extLst>
          </p:nvPr>
        </p:nvGraphicFramePr>
        <p:xfrm>
          <a:off x="5477315" y="4828464"/>
          <a:ext cx="5953099" cy="1874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7"/>
          <a:stretch/>
        </p:blipFill>
        <p:spPr>
          <a:xfrm>
            <a:off x="131192" y="2976106"/>
            <a:ext cx="2443716" cy="2537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3" y="2986983"/>
            <a:ext cx="2668607" cy="2085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2" b="11071"/>
          <a:stretch/>
        </p:blipFill>
        <p:spPr>
          <a:xfrm>
            <a:off x="157226" y="4973820"/>
            <a:ext cx="5086288" cy="1728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17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1716" y="3388479"/>
            <a:ext cx="6275686" cy="1289031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Se realizaron actividades presenciales y virtuales para la </a:t>
            </a:r>
            <a:r>
              <a:rPr lang="es-MX" sz="1600" dirty="0" smtClean="0">
                <a:solidFill>
                  <a:srgbClr val="202124"/>
                </a:solidFill>
                <a:latin typeface="Roboto"/>
              </a:rPr>
              <a:t>alfabetización </a:t>
            </a:r>
            <a:r>
              <a:rPr lang="es-MX" sz="1600" dirty="0">
                <a:solidFill>
                  <a:srgbClr val="202124"/>
                </a:solidFill>
                <a:latin typeface="Roboto"/>
              </a:rPr>
              <a:t>digital de adultas mayores y  mujeres de organizaciones comunitarias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65" y="2002481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SGP PG Acciones Equidad de Género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382831" y="2171637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1400" dirty="0" smtClean="0"/>
              <a:t>ACTUALMENTE EN EJECUCIÓN </a:t>
            </a:r>
            <a:endParaRPr lang="es-CO" sz="1400" dirty="0" smtClean="0"/>
          </a:p>
          <a:p>
            <a:pPr algn="ctr"/>
            <a:endParaRPr sz="14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562700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5" y="1649579"/>
            <a:ext cx="5534421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7000</a:t>
            </a: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2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1000 </a:t>
            </a:r>
            <a:r>
              <a:rPr lang="es-CO" sz="2000" b="1" baseline="1706" dirty="0">
                <a:solidFill>
                  <a:srgbClr val="44536A"/>
                </a:solidFill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   </a:t>
            </a:r>
            <a:r>
              <a:rPr lang="es-MX" sz="2000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000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: 0 se reportaran en el cuarto trimestre </a:t>
            </a:r>
            <a:endParaRPr sz="2000" dirty="0"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 Mujeres, juntas podemos por el Bello que queremos.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5.7.1.6 Número de mujeres beneficiadas del proyecto Mujeres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digitales en el Bello que Queremos.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58624" y="2759031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graphicFrame>
        <p:nvGraphicFramePr>
          <p:cNvPr id="40" name="Gráfico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9014314"/>
              </p:ext>
            </p:extLst>
          </p:nvPr>
        </p:nvGraphicFramePr>
        <p:xfrm>
          <a:off x="5373521" y="4622782"/>
          <a:ext cx="6632076" cy="2046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8" y="3172281"/>
            <a:ext cx="3753765" cy="3391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38759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8278" y="3201254"/>
            <a:ext cx="6275686" cy="1840638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400" dirty="0">
                <a:solidFill>
                  <a:srgbClr val="202124"/>
                </a:solidFill>
                <a:latin typeface="Roboto"/>
              </a:rPr>
              <a:t>Se acompaño  el proyecto hogares ecológicos en articulación con la secretaria de educación y se llevo a cabo la conmemoración del día de la mujer rural en articulación con la JAL de San Félix  y  la secretaria de medio ambiente.  Jornadas de descentralización de la oferta institucional a la ruralidad a través de la estrategia "en tu zona mujeres"  articulación para el proyecto siembra con la secretaria Departamental de las Mujeres, Secretaria de Medio Ambiente y Adulto mayor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450860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2" name="object 32"/>
          <p:cNvSpPr/>
          <p:nvPr/>
        </p:nvSpPr>
        <p:spPr>
          <a:xfrm>
            <a:off x="7416285" y="2004369"/>
            <a:ext cx="1637679" cy="279628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1400" dirty="0" smtClean="0"/>
              <a:t>ACTUALMENTE EN EJECUCIÓN </a:t>
            </a:r>
            <a:endParaRPr lang="es-CO" sz="1400" dirty="0" smtClean="0"/>
          </a:p>
          <a:p>
            <a:pPr algn="ctr"/>
            <a:endParaRPr sz="14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617622"/>
            <a:ext cx="1901450" cy="296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5" y="1649579"/>
            <a:ext cx="5534421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200</a:t>
            </a: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4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100 </a:t>
            </a:r>
            <a:r>
              <a:rPr lang="es-CO" sz="2000" b="1" baseline="1706" dirty="0">
                <a:solidFill>
                  <a:srgbClr val="44536A"/>
                </a:solidFill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   </a:t>
            </a:r>
            <a:r>
              <a:rPr lang="es-MX" sz="2000" b="1" baseline="1706" dirty="0">
                <a:solidFill>
                  <a:srgbClr val="44536A"/>
                </a:solidFill>
                <a:cs typeface="Calibri"/>
              </a:rPr>
              <a:t>     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000" b="1" spc="4" baseline="1706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-19" baseline="1706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000" b="1" spc="-43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2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: 0  serán reportadas en el cuarto trimestre </a:t>
            </a:r>
            <a:endParaRPr sz="2000" dirty="0"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 Mujeres, juntas podemos por el Bello que queremos.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5.7.1.7. Número de mujeres participantes del proyecto Mujeres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Activas por el Bello rural que queremos.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558278" y="2572834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78" y="3965889"/>
            <a:ext cx="3587555" cy="2579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6" y="2925138"/>
            <a:ext cx="2535765" cy="2359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37" name="Gráfico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9992943"/>
              </p:ext>
            </p:extLst>
          </p:nvPr>
        </p:nvGraphicFramePr>
        <p:xfrm>
          <a:off x="5877481" y="5131083"/>
          <a:ext cx="5440046" cy="1692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1" name="object 32"/>
          <p:cNvSpPr/>
          <p:nvPr/>
        </p:nvSpPr>
        <p:spPr>
          <a:xfrm>
            <a:off x="5715624" y="2003622"/>
            <a:ext cx="1637679" cy="402031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1400" dirty="0"/>
              <a:t>SGP PG Acciones Equidad de Género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130513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1716" y="3027388"/>
            <a:ext cx="6275686" cy="1705045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Las mujeres atendidas fueron beneficiadas con las siguientes acciones: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Asesoría psicológica y jurídica  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Implementación IEC por medio de la  Campaña en tu zona Mujer con sensibilización en salud mental, sexual y reproductiva, cuñas radiales, programas de televisión, obra de teatro 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450860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2" name="object 32"/>
          <p:cNvSpPr/>
          <p:nvPr/>
        </p:nvSpPr>
        <p:spPr>
          <a:xfrm>
            <a:off x="7393983" y="2026672"/>
            <a:ext cx="1637679" cy="279628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1400" dirty="0" smtClean="0"/>
              <a:t>ACTUALMENTE EN EJECUCIÓN </a:t>
            </a:r>
            <a:endParaRPr lang="es-CO" sz="1400" dirty="0" smtClean="0"/>
          </a:p>
          <a:p>
            <a:pPr algn="ctr"/>
            <a:endParaRPr sz="14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617622"/>
            <a:ext cx="1901450" cy="296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5" y="1649579"/>
            <a:ext cx="5534421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lang="es-CO" sz="2000" b="1" spc="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4000</a:t>
            </a: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100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000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: 0 se reportaran para el cuarto trimestre </a:t>
            </a:r>
            <a:endParaRPr sz="2000" dirty="0"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32710" y="509825"/>
            <a:ext cx="9641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 Mujeres, juntas podemos por el Bello que queremos.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5.7.1.8. Número de mujeres beneficiadas del proyecto Mujeres sanas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y libres por Bello que Queremos.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15778" y="2472162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graphicFrame>
        <p:nvGraphicFramePr>
          <p:cNvPr id="31" name="Gráfico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9393930"/>
              </p:ext>
            </p:extLst>
          </p:nvPr>
        </p:nvGraphicFramePr>
        <p:xfrm>
          <a:off x="5551716" y="4695861"/>
          <a:ext cx="5630511" cy="2125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1" name="Imagen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6" y="3003724"/>
            <a:ext cx="2203204" cy="2203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49" y="2965624"/>
            <a:ext cx="2310190" cy="2310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3"/>
          <a:stretch/>
        </p:blipFill>
        <p:spPr>
          <a:xfrm>
            <a:off x="831390" y="4857885"/>
            <a:ext cx="3782111" cy="1907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9368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=""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371045" y="637700"/>
            <a:ext cx="61707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5.11.1 Transformación desde la participación.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4286250" y="6065724"/>
            <a:ext cx="62014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fontAlgn="ctr"/>
            <a:r>
              <a:rPr lang="es-MX" sz="2000" dirty="0"/>
              <a:t>Dirección Administrativa de Participación Ciudadana   </a:t>
            </a:r>
            <a:endParaRPr lang="es-CO" sz="2000" dirty="0"/>
          </a:p>
        </p:txBody>
      </p:sp>
      <p:pic>
        <p:nvPicPr>
          <p:cNvPr id="12" name="Imagen 11" descr="C:\Users\gaby.perez\Desktop\2cfe0ca6-e14a-4d85-b586-3de2813a0a4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" y="2019138"/>
            <a:ext cx="4405313" cy="3381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C:\Users\gaby.perez\Desktop\95822857-3096-4258-af14-697b33d3b88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4917" y="2019138"/>
            <a:ext cx="4879296" cy="3270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380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1716" y="3027388"/>
            <a:ext cx="6275686" cy="2271657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Se llevaron a cabo capacitaciones sobre: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Promoción de los procesos de la mujer comunal donde se dieron incentivos.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Sensibilización y acompañamiento a las juntas de acción comunal.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Seminario para los nuevos integrantes de las juntas administradoras locales del municipio de Bello.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5 capacitaciones virtuales de los roles de las juntas de acción comunal, capacitaciones de depuración de libros de afiliados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450860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2" name="object 32"/>
          <p:cNvSpPr/>
          <p:nvPr/>
        </p:nvSpPr>
        <p:spPr>
          <a:xfrm>
            <a:off x="7382831" y="2171638"/>
            <a:ext cx="1637679" cy="279628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400" dirty="0"/>
              <a:t>$24.278.148 </a:t>
            </a:r>
            <a:r>
              <a:rPr lang="es-CO" sz="1000" dirty="0"/>
              <a:t> </a:t>
            </a:r>
            <a:endParaRPr sz="10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617622"/>
            <a:ext cx="1901450" cy="296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6" y="1649579"/>
            <a:ext cx="5370014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600</a:t>
            </a: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150</a:t>
            </a:r>
            <a:endParaRPr lang="es-MX"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lang="es-MX"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lang="es-MX"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lang="es-MX"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lang="es-MX"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lang="es-MX"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lang="es-MX" sz="2000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lang="es-MX" sz="2000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lang="es-MX"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lang="es-MX"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lang="es-MX"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 3</a:t>
            </a:r>
            <a:r>
              <a:rPr lang="es-MX"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MX"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2020: 50 el resto será reportado en el cuarto trimestre </a:t>
            </a:r>
            <a:endParaRPr lang="es-MX" sz="2000" dirty="0"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209873" y="538773"/>
            <a:ext cx="9641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5.11.1 Transformación desde la participación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5.11.1.1 Número de personas capacitadas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15778" y="2472162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graphicFrame>
        <p:nvGraphicFramePr>
          <p:cNvPr id="36" name="Gráfico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4946921"/>
              </p:ext>
            </p:extLst>
          </p:nvPr>
        </p:nvGraphicFramePr>
        <p:xfrm>
          <a:off x="5527239" y="5439247"/>
          <a:ext cx="5606231" cy="1288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object 32"/>
          <p:cNvSpPr/>
          <p:nvPr/>
        </p:nvSpPr>
        <p:spPr>
          <a:xfrm>
            <a:off x="5691348" y="2040855"/>
            <a:ext cx="1637679" cy="405793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1200" dirty="0"/>
              <a:t>SGP PG Acciones comunitarias y sociales</a:t>
            </a:r>
            <a:endParaRPr sz="1200" dirty="0"/>
          </a:p>
        </p:txBody>
      </p:sp>
      <p:pic>
        <p:nvPicPr>
          <p:cNvPr id="44" name="Imagen 43" descr="C:\Users\gaby.perez\Desktop\8bbc2484-1184-446b-84b7-107055aec6e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399" y="3027388"/>
            <a:ext cx="4257518" cy="3343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4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" y="2240569"/>
            <a:ext cx="4606283" cy="1810512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1" y="5047488"/>
            <a:ext cx="4606283" cy="1810512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1" y="-1"/>
            <a:ext cx="12191999" cy="2102649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4039616" y="2507170"/>
            <a:ext cx="7792665" cy="4350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Consideración de la Agenda Urbana Global</a:t>
            </a:r>
          </a:p>
          <a:p>
            <a:pPr algn="r"/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Recuperación de confianza en lo público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Determinación por acortar la brecha social</a:t>
            </a:r>
            <a:endParaRPr lang="en-US" sz="1800" b="1" dirty="0">
              <a:solidFill>
                <a:srgbClr val="0045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Presencia institucional en el territorio</a:t>
            </a:r>
          </a:p>
          <a:p>
            <a:pPr algn="r"/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Proyecto de largo aliento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 apuesta por la Glocalidad</a:t>
            </a:r>
          </a:p>
          <a:p>
            <a:pPr algn="r"/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educación y la cultura como elemento estructural</a:t>
            </a:r>
          </a:p>
          <a:p>
            <a:pPr algn="r"/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Giro de énfasis entre fondo y forma - Calidad Vs Cantidad</a:t>
            </a:r>
          </a:p>
          <a:p>
            <a:pPr algn="r"/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Apropiación de la tecnología a favor del proyecto Urbano</a:t>
            </a:r>
          </a:p>
          <a:p>
            <a:pPr algn="r"/>
            <a:r>
              <a:rPr lang="es-CO" sz="1800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Dimensión humana del funcionario público</a:t>
            </a:r>
          </a:p>
          <a:p>
            <a:pPr algn="r"/>
            <a:endParaRPr lang="es-CO" sz="1800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1" t="14385" r="10683"/>
          <a:stretch/>
        </p:blipFill>
        <p:spPr>
          <a:xfrm>
            <a:off x="0" y="2563705"/>
            <a:ext cx="4606284" cy="3971160"/>
          </a:xfrm>
          <a:prstGeom prst="rect">
            <a:avLst/>
          </a:prstGeom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9623502" y="6465834"/>
            <a:ext cx="2568498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 smtClean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 Podemos</a:t>
            </a:r>
            <a:endParaRPr lang="es-CO" sz="2000" b="1" dirty="0">
              <a:solidFill>
                <a:srgbClr val="0045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ítulo 2">
            <a:extLst>
              <a:ext uri="{FF2B5EF4-FFF2-40B4-BE49-F238E27FC236}">
                <a16:creationId xmlns="" xmlns:a16="http://schemas.microsoft.com/office/drawing/2014/main" id="{55C315F6-2ADB-4011-985C-08BEA5DD9F6F}"/>
              </a:ext>
            </a:extLst>
          </p:cNvPr>
          <p:cNvSpPr txBox="1">
            <a:spLocks/>
          </p:cNvSpPr>
          <p:nvPr/>
        </p:nvSpPr>
        <p:spPr>
          <a:xfrm>
            <a:off x="71120" y="868203"/>
            <a:ext cx="12049759" cy="8373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s-CO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Hemos planteado 10 grandes retos como parte del </a:t>
            </a:r>
            <a:r>
              <a:rPr lang="es-CO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CAMBIO DE PARADIGMA</a:t>
            </a:r>
            <a:r>
              <a:rPr lang="es-CO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 estrategia del </a:t>
            </a:r>
            <a:r>
              <a:rPr lang="es-CO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PDM</a:t>
            </a:r>
            <a:r>
              <a:rPr lang="es-CO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todos fortalecen el pacto por la Inclusión y la participación pero destacamos uno como el más importante</a:t>
            </a:r>
          </a:p>
        </p:txBody>
      </p:sp>
    </p:spTree>
    <p:extLst>
      <p:ext uri="{BB962C8B-B14F-4D97-AF65-F5344CB8AC3E}">
        <p14:creationId xmlns:p14="http://schemas.microsoft.com/office/powerpoint/2010/main" val="15315620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398652" y="3424669"/>
            <a:ext cx="6275686" cy="2869386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400" dirty="0">
                <a:solidFill>
                  <a:srgbClr val="202124"/>
                </a:solidFill>
                <a:latin typeface="Roboto"/>
              </a:rPr>
              <a:t>En la capacitación para veedurías se realizan las siguientes actividades: </a:t>
            </a:r>
          </a:p>
          <a:p>
            <a:pPr marL="342900" indent="-342900" algn="just">
              <a:buAutoNum type="arabicPeriod"/>
            </a:pPr>
            <a:r>
              <a:rPr lang="es-MX" sz="1400" dirty="0">
                <a:solidFill>
                  <a:srgbClr val="202124"/>
                </a:solidFill>
                <a:latin typeface="Roboto"/>
              </a:rPr>
              <a:t>encuentro de veedurías ciudadanas, sensibilización y encuentro de las 5 veedurías existentes en el municipio.</a:t>
            </a:r>
          </a:p>
          <a:p>
            <a:pPr marL="342900" indent="-342900" algn="just">
              <a:buAutoNum type="arabicPeriod"/>
            </a:pPr>
            <a:r>
              <a:rPr lang="es-MX" sz="1400" dirty="0">
                <a:solidFill>
                  <a:srgbClr val="202124"/>
                </a:solidFill>
                <a:latin typeface="Roboto"/>
              </a:rPr>
              <a:t>Julio 30 encuentro virtual con el alcalde, personero y contralor sobre la importancia de las veedurías ciudadanas.</a:t>
            </a:r>
          </a:p>
          <a:p>
            <a:pPr marL="342900" indent="-342900" algn="just">
              <a:buAutoNum type="arabicPeriod"/>
            </a:pPr>
            <a:r>
              <a:rPr lang="es-MX" sz="1400" dirty="0">
                <a:solidFill>
                  <a:srgbClr val="202124"/>
                </a:solidFill>
                <a:latin typeface="Roboto"/>
              </a:rPr>
              <a:t>capacitación virtual paras veedurías ciudadanas ley 850, ley  17 55 de 2015 y decreto 491 de 2020.</a:t>
            </a:r>
          </a:p>
          <a:p>
            <a:pPr marL="342900" indent="-342900" algn="just">
              <a:buAutoNum type="arabicPeriod"/>
            </a:pPr>
            <a:r>
              <a:rPr lang="es-MX" sz="1400" dirty="0">
                <a:solidFill>
                  <a:srgbClr val="202124"/>
                </a:solidFill>
                <a:latin typeface="Roboto"/>
              </a:rPr>
              <a:t>Capacitación  estado de los recursos naturales y medio ambiente a cargo de medio ambiente y contraloría de bello</a:t>
            </a:r>
          </a:p>
          <a:p>
            <a:pPr marL="342900" indent="-342900" algn="just">
              <a:buAutoNum type="arabicPeriod"/>
            </a:pPr>
            <a:r>
              <a:rPr lang="es-MX" sz="1400" dirty="0">
                <a:solidFill>
                  <a:srgbClr val="202124"/>
                </a:solidFill>
                <a:latin typeface="Roboto"/>
              </a:rPr>
              <a:t>capacitación de ley 1801 de 2016, comparendo ambiental, cuidado patrimonial y ambiente y situaciones lugares o cosas a las que se les puede hacer veeduría en el municipio de Bello 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450860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2" name="object 32"/>
          <p:cNvSpPr/>
          <p:nvPr/>
        </p:nvSpPr>
        <p:spPr>
          <a:xfrm>
            <a:off x="7382831" y="2171638"/>
            <a:ext cx="1637679" cy="279628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200" dirty="0"/>
              <a:t>$24.278.148 </a:t>
            </a:r>
            <a:r>
              <a:rPr lang="es-CO" sz="900" dirty="0"/>
              <a:t> </a:t>
            </a:r>
          </a:p>
          <a:p>
            <a:pPr algn="ctr"/>
            <a:endParaRPr sz="11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617622"/>
            <a:ext cx="1901450" cy="296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6" y="1649579"/>
            <a:ext cx="5370014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65</a:t>
            </a: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2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16 </a:t>
            </a:r>
            <a:endParaRPr lang="es-MX"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lang="es-MX"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lang="es-MX"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lang="es-MX"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lang="es-MX"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lang="es-MX"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lang="es-MX" sz="2000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lang="es-MX" sz="2000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lang="es-MX"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lang="es-MX"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lang="es-MX"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 3</a:t>
            </a:r>
            <a:r>
              <a:rPr lang="es-MX"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MX"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2020: 16</a:t>
            </a:r>
            <a:endParaRPr lang="es-MX" sz="2000" dirty="0"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209873" y="538773"/>
            <a:ext cx="9641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5.11.1 Transformación desde la participación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5.11.1.2 Número de personas capacitadas para veedurías. 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527240" y="2729956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37" name="object 32"/>
          <p:cNvSpPr/>
          <p:nvPr/>
        </p:nvSpPr>
        <p:spPr>
          <a:xfrm>
            <a:off x="5691348" y="2040855"/>
            <a:ext cx="1637679" cy="405793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1200" dirty="0"/>
              <a:t>SGP PG Acciones comunitarias y sociales</a:t>
            </a:r>
            <a:endParaRPr sz="1200" dirty="0"/>
          </a:p>
        </p:txBody>
      </p:sp>
      <p:graphicFrame>
        <p:nvGraphicFramePr>
          <p:cNvPr id="31" name="Gráfico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898048"/>
              </p:ext>
            </p:extLst>
          </p:nvPr>
        </p:nvGraphicFramePr>
        <p:xfrm>
          <a:off x="320752" y="2939362"/>
          <a:ext cx="4791407" cy="161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" name="Imagen 39" descr="C:\Users\gaby.perez\Desktop\5f154e4f-6f7e-42c0-bf7a-898df00cb8ab.jpg"/>
          <p:cNvPicPr/>
          <p:nvPr/>
        </p:nvPicPr>
        <p:blipFill rotWithShape="1">
          <a:blip r:embed="rId4"/>
          <a:srcRect t="14558"/>
          <a:stretch/>
        </p:blipFill>
        <p:spPr bwMode="auto">
          <a:xfrm>
            <a:off x="418540" y="4827835"/>
            <a:ext cx="4595830" cy="1659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92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1716" y="3599818"/>
            <a:ext cx="6275686" cy="2242002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para el cumplimiento de este indicador se realizaron las siguientes actividades 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Gestión de 11 practicantes para las juntas de administradores locales que están haciendo el rol de secretarios.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Capacitaciones sobre normatividad de las jal y   sus funciones.</a:t>
            </a:r>
          </a:p>
          <a:p>
            <a:pPr marL="342900" indent="-342900" algn="just">
              <a:buAutoNum type="arabicPeriod"/>
            </a:pPr>
            <a:r>
              <a:rPr lang="es-MX" sz="1600" dirty="0">
                <a:solidFill>
                  <a:srgbClr val="202124"/>
                </a:solidFill>
                <a:latin typeface="Roboto"/>
              </a:rPr>
              <a:t>Se tiene una mesa de concertación que diagnostica  las sedes para la entrega de las herramientas operativas 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450860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2" name="object 32"/>
          <p:cNvSpPr/>
          <p:nvPr/>
        </p:nvSpPr>
        <p:spPr>
          <a:xfrm>
            <a:off x="7382831" y="2171638"/>
            <a:ext cx="1637679" cy="279628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1100" dirty="0" smtClean="0"/>
              <a:t>ACTUALMENTE EN EJECUCIÓN </a:t>
            </a:r>
            <a:endParaRPr lang="es-CO" sz="1100" dirty="0" smtClean="0"/>
          </a:p>
          <a:p>
            <a:pPr algn="ctr"/>
            <a:endParaRPr sz="11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617622"/>
            <a:ext cx="1901450" cy="296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6" y="1649579"/>
            <a:ext cx="5370014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dirty="0" err="1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dirty="0" err="1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dirty="0" err="1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dirty="0" err="1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dirty="0" err="1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dirty="0" err="1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dirty="0" err="1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60</a:t>
            </a: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 err="1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dirty="0" err="1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dirty="0" err="1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000" b="1" spc="-49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60  </a:t>
            </a:r>
            <a:endParaRPr lang="es-MX"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lang="es-MX"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lang="es-MX"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lang="es-MX"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lang="es-MX"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lang="es-MX"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lang="es-MX" sz="2000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lang="es-MX" sz="2000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lang="es-MX"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lang="es-MX"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lang="es-MX"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 3</a:t>
            </a:r>
            <a:r>
              <a:rPr lang="es-MX"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MX"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2020: 0 se reportaran en el cuarto trimestre </a:t>
            </a:r>
            <a:endParaRPr lang="es-MX" sz="2000" dirty="0"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209873" y="538773"/>
            <a:ext cx="9641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5.11.1 Transformación desde la participación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5.11.1.3. Número de miembros de las juntas administradoras locales con herramientas operativas.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588210" y="2882941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37" name="object 32"/>
          <p:cNvSpPr/>
          <p:nvPr/>
        </p:nvSpPr>
        <p:spPr>
          <a:xfrm>
            <a:off x="5691348" y="2040855"/>
            <a:ext cx="1637679" cy="405793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1200" dirty="0"/>
              <a:t>RP JAL con Herramientas Operativas</a:t>
            </a:r>
            <a:endParaRPr sz="1200" dirty="0"/>
          </a:p>
        </p:txBody>
      </p:sp>
      <p:graphicFrame>
        <p:nvGraphicFramePr>
          <p:cNvPr id="36" name="Gráfico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5875442"/>
              </p:ext>
            </p:extLst>
          </p:nvPr>
        </p:nvGraphicFramePr>
        <p:xfrm>
          <a:off x="498450" y="3262181"/>
          <a:ext cx="4257991" cy="282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083770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51716" y="3186160"/>
            <a:ext cx="6275686" cy="1699227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Presentación y conformación de la junta directiva de la mesa interreligiosa </a:t>
            </a:r>
          </a:p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-Conformación de 5 comisiones de trabajo de la mesa interreligiosa.</a:t>
            </a:r>
          </a:p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-Inicio de la realización de estatutos.</a:t>
            </a:r>
          </a:p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-Capacitación con la contraloría sobre recursos públicos.</a:t>
            </a:r>
          </a:p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-Conversatorio virtual sobre derechos humanos. 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450860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2" name="object 32"/>
          <p:cNvSpPr/>
          <p:nvPr/>
        </p:nvSpPr>
        <p:spPr>
          <a:xfrm>
            <a:off x="7382831" y="2171638"/>
            <a:ext cx="1637679" cy="279628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400" dirty="0"/>
              <a:t>$24.278.148 </a:t>
            </a:r>
            <a:r>
              <a:rPr lang="es-CO" sz="1000" dirty="0"/>
              <a:t> </a:t>
            </a:r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617622"/>
            <a:ext cx="1901450" cy="296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6" y="1649579"/>
            <a:ext cx="5370014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4</a:t>
            </a: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1  </a:t>
            </a:r>
            <a:endParaRPr lang="es-MX"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lang="es-MX"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lang="es-MX"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lang="es-MX"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lang="es-MX"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lang="es-MX"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lang="es-MX" sz="2000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lang="es-MX" sz="2000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lang="es-MX"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lang="es-MX"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lang="es-MX"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 3</a:t>
            </a:r>
            <a:r>
              <a:rPr lang="es-MX"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MX"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2020: 1</a:t>
            </a:r>
            <a:endParaRPr lang="es-MX" sz="2000" dirty="0"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209873" y="538773"/>
            <a:ext cx="9641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5.11.1 Transformación desde la participación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5.11.1.4 Número de capacitaciones para   creación de mesas realizadas.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598022" y="2586519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37" name="object 32"/>
          <p:cNvSpPr/>
          <p:nvPr/>
        </p:nvSpPr>
        <p:spPr>
          <a:xfrm>
            <a:off x="5691348" y="2040855"/>
            <a:ext cx="1637679" cy="405793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1200" dirty="0"/>
              <a:t>SGP PG Acciones comunitarias y sociales</a:t>
            </a:r>
            <a:endParaRPr sz="1200" dirty="0"/>
          </a:p>
        </p:txBody>
      </p:sp>
      <p:graphicFrame>
        <p:nvGraphicFramePr>
          <p:cNvPr id="31" name="Gráfico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703769"/>
              </p:ext>
            </p:extLst>
          </p:nvPr>
        </p:nvGraphicFramePr>
        <p:xfrm>
          <a:off x="5527240" y="5024492"/>
          <a:ext cx="6076950" cy="1604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" name="Imagen 39" descr="C:\Users\gaby.perez\Desktop\Direccion de participacion Ciudadana\Ecard\ecard invitacion mes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4" y="3196330"/>
            <a:ext cx="3969929" cy="2975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30790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27240" y="3007236"/>
            <a:ext cx="6275686" cy="1905860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500" dirty="0">
                <a:solidFill>
                  <a:srgbClr val="202124"/>
                </a:solidFill>
                <a:latin typeface="Roboto"/>
              </a:rPr>
              <a:t> </a:t>
            </a:r>
            <a:r>
              <a:rPr lang="es-MX" sz="1500" dirty="0" smtClean="0">
                <a:solidFill>
                  <a:srgbClr val="202124"/>
                </a:solidFill>
                <a:latin typeface="Roboto"/>
              </a:rPr>
              <a:t>Se </a:t>
            </a:r>
            <a:r>
              <a:rPr lang="es-MX" sz="1500" dirty="0">
                <a:solidFill>
                  <a:srgbClr val="202124"/>
                </a:solidFill>
                <a:latin typeface="Roboto"/>
              </a:rPr>
              <a:t>entregaron  becas para  las juntas de acción comunal </a:t>
            </a:r>
          </a:p>
          <a:p>
            <a:pPr algn="just"/>
            <a:r>
              <a:rPr lang="es-MX" sz="1500" dirty="0">
                <a:solidFill>
                  <a:srgbClr val="202124"/>
                </a:solidFill>
                <a:latin typeface="Roboto"/>
              </a:rPr>
              <a:t>- Gestión de dos seminarios con el Sena “Liderazgo  y  creación de  proyectos”</a:t>
            </a:r>
          </a:p>
          <a:p>
            <a:pPr algn="just"/>
            <a:r>
              <a:rPr lang="es-MX" sz="1500" dirty="0">
                <a:solidFill>
                  <a:srgbClr val="202124"/>
                </a:solidFill>
                <a:latin typeface="Roboto"/>
              </a:rPr>
              <a:t>-realización de un concurso en el marco del día de la acción comunal que consistía en revivir la historia comunal de sus barrios con la participación de 6 juntas urbanas y una rural que fueron premiados con herramientas tecnológicas y apoyo interdisciplinario en sus proyectos comunitarios. - celebración del día de las acciones comunales 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450860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2" name="object 32"/>
          <p:cNvSpPr/>
          <p:nvPr/>
        </p:nvSpPr>
        <p:spPr>
          <a:xfrm>
            <a:off x="7382831" y="2171638"/>
            <a:ext cx="1637679" cy="279628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1000" dirty="0" smtClean="0"/>
              <a:t> ACTUALMENTE EN EJECUCIÓN </a:t>
            </a:r>
            <a:endParaRPr lang="es-CO" sz="1000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617622"/>
            <a:ext cx="1901450" cy="296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6" y="1649579"/>
            <a:ext cx="5370014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000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30</a:t>
            </a: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000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000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8   </a:t>
            </a:r>
            <a:endParaRPr lang="es-MX"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lang="es-MX"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lang="es-MX"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lang="es-MX"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lang="es-MX"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lang="es-MX"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lang="es-MX" sz="2000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lang="es-MX" sz="2000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lang="es-MX"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lang="es-MX"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lang="es-MX"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 3</a:t>
            </a:r>
            <a:r>
              <a:rPr lang="es-MX"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MX"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2020: 5</a:t>
            </a:r>
            <a:endParaRPr lang="es-MX" sz="2000" dirty="0"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209873" y="538773"/>
            <a:ext cx="9641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5.11.1 Transformación desde la participación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5.11.1.6. Número de incentivos entregados 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615778" y="2448068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37" name="object 32"/>
          <p:cNvSpPr/>
          <p:nvPr/>
        </p:nvSpPr>
        <p:spPr>
          <a:xfrm>
            <a:off x="5691348" y="2040855"/>
            <a:ext cx="1637679" cy="405793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200" dirty="0"/>
              <a:t>RP Personas Capacitadas - JAC</a:t>
            </a:r>
            <a:endParaRPr sz="1200" dirty="0"/>
          </a:p>
        </p:txBody>
      </p:sp>
      <p:graphicFrame>
        <p:nvGraphicFramePr>
          <p:cNvPr id="36" name="Gráfico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5046396"/>
              </p:ext>
            </p:extLst>
          </p:nvPr>
        </p:nvGraphicFramePr>
        <p:xfrm>
          <a:off x="5558278" y="4913096"/>
          <a:ext cx="5715763" cy="1714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6" y="3305717"/>
            <a:ext cx="5054967" cy="2843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75508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488092" y="3665098"/>
            <a:ext cx="6275686" cy="2091781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Se han realizado acompañamientos presenciales, virtuales, y capacitaciones referentes al manejo de los libros reglamentarios: libro de actas, afiliado, contable e inventario.</a:t>
            </a:r>
          </a:p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- Acompañamiento social</a:t>
            </a:r>
          </a:p>
          <a:p>
            <a:pPr algn="just"/>
            <a:r>
              <a:rPr lang="es-MX" sz="1600" dirty="0">
                <a:solidFill>
                  <a:srgbClr val="202124"/>
                </a:solidFill>
                <a:latin typeface="Roboto"/>
              </a:rPr>
              <a:t>- se encontraron solo 110 juntas activas con diferentes inconvenientes y 10 inactivas  y con personería jurídica - inicio de procesos de vigilancia y control de Asocomunales urbana y rural </a:t>
            </a: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86444" y="1623571"/>
            <a:ext cx="5471834" cy="1218845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98" y="1720777"/>
            <a:ext cx="1739933" cy="450860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2" name="object 32"/>
          <p:cNvSpPr/>
          <p:nvPr/>
        </p:nvSpPr>
        <p:spPr>
          <a:xfrm>
            <a:off x="7382831" y="2171638"/>
            <a:ext cx="1637679" cy="279628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CO" sz="1400" dirty="0"/>
              <a:t>$24.278.148 </a:t>
            </a:r>
            <a:r>
              <a:rPr lang="es-CO" sz="1100" dirty="0"/>
              <a:t> </a:t>
            </a:r>
          </a:p>
        </p:txBody>
      </p:sp>
      <p:sp>
        <p:nvSpPr>
          <p:cNvPr id="33" name="object 33"/>
          <p:cNvSpPr/>
          <p:nvPr/>
        </p:nvSpPr>
        <p:spPr>
          <a:xfrm>
            <a:off x="9144267" y="2363531"/>
            <a:ext cx="1731708" cy="14015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1"/>
            <a:ext cx="1215131" cy="14015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57665" y="1722383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2539" y="1736034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2027" y="1705669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617622"/>
            <a:ext cx="1901450" cy="296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226" y="1649579"/>
            <a:ext cx="5370014" cy="1144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400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400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400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400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400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400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22" dirty="0">
                <a:latin typeface="Calibri"/>
                <a:cs typeface="Calibri"/>
              </a:rPr>
              <a:t> </a:t>
            </a:r>
            <a:r>
              <a:rPr lang="es-CO" sz="1400" b="1" spc="-22" dirty="0">
                <a:latin typeface="Calibri"/>
                <a:cs typeface="Calibri"/>
              </a:rPr>
              <a:t>Anual</a:t>
            </a:r>
            <a:endParaRPr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20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000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120</a:t>
            </a: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000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000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000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000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000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000" b="1" baseline="1706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000" b="1" spc="-6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2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000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000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lang="es-CO" sz="2000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 120  </a:t>
            </a:r>
            <a:endParaRPr lang="es-MX" sz="1400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lang="es-MX" sz="2000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lang="es-MX"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lang="es-MX" sz="2000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lang="es-MX"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lang="es-MX" sz="2000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lang="es-MX" sz="2000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lang="es-MX" sz="2000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lang="es-MX" sz="2000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lang="es-MX"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lang="es-MX" sz="2000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MX" sz="2000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 3</a:t>
            </a:r>
            <a:r>
              <a:rPr lang="es-MX" sz="2000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lang="es-MX" sz="2000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lang="es-MX" sz="2000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000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2020: 0 se presentara el informe consolidado en el cuarto trimestre </a:t>
            </a:r>
            <a:endParaRPr lang="es-MX" sz="2000" dirty="0"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209873" y="538773"/>
            <a:ext cx="9641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5.11.1 Transformación desde la participación</a:t>
            </a:r>
          </a:p>
          <a:p>
            <a:pPr lvl="1" fontAlgn="ctr"/>
            <a:r>
              <a:rPr lang="es-MX" b="1" dirty="0">
                <a:solidFill>
                  <a:schemeClr val="bg1"/>
                </a:solidFill>
                <a:latin typeface="Arial" panose="020B0604020202020204" pitchFamily="34" charset="0"/>
              </a:rPr>
              <a:t>5.11.1.7. Número de   juntas vigiladas  y  controladas</a:t>
            </a: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5757367" y="2802426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sp>
        <p:nvSpPr>
          <p:cNvPr id="37" name="object 32"/>
          <p:cNvSpPr/>
          <p:nvPr/>
        </p:nvSpPr>
        <p:spPr>
          <a:xfrm>
            <a:off x="5691348" y="2040855"/>
            <a:ext cx="1637679" cy="405793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s-MX" sz="1200" dirty="0"/>
              <a:t>SGP PG Acciones comunitarias y sociales</a:t>
            </a:r>
            <a:endParaRPr sz="1200" dirty="0"/>
          </a:p>
        </p:txBody>
      </p:sp>
      <p:graphicFrame>
        <p:nvGraphicFramePr>
          <p:cNvPr id="31" name="Gráfico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6934377"/>
              </p:ext>
            </p:extLst>
          </p:nvPr>
        </p:nvGraphicFramePr>
        <p:xfrm>
          <a:off x="430248" y="3226019"/>
          <a:ext cx="4440794" cy="2716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74436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8821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0550" y="6617622"/>
            <a:ext cx="1901450" cy="29622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 dirty="0">
              <a:latin typeface="Times New Roman"/>
              <a:cs typeface="Times New Roman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2209873" y="538773"/>
            <a:ext cx="9641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endParaRPr lang="es-MX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 fontAlgn="ctr"/>
            <a:r>
              <a:rPr lang="es-MX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ANALISIS PRESUPUESTAL </a:t>
            </a:r>
            <a:endParaRPr lang="es-MX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331818"/>
              </p:ext>
            </p:extLst>
          </p:nvPr>
        </p:nvGraphicFramePr>
        <p:xfrm>
          <a:off x="1943790" y="2080260"/>
          <a:ext cx="812800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PRESUPUESTO</a:t>
                      </a:r>
                      <a:r>
                        <a:rPr lang="es-ES" baseline="0" dirty="0" smtClean="0"/>
                        <a:t>  DE LA VIGENCIA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MONTO</a:t>
                      </a:r>
                      <a:r>
                        <a:rPr lang="es-ES" baseline="0" dirty="0" smtClean="0"/>
                        <a:t> 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Gerencia</a:t>
                      </a:r>
                      <a:r>
                        <a:rPr lang="es-ES" baseline="0" dirty="0" smtClean="0"/>
                        <a:t> de Progreso e Inclusión Social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$3.609.901.295 </a:t>
                      </a:r>
                      <a:endParaRPr lang="es-E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-</a:t>
                      </a:r>
                      <a:r>
                        <a:rPr lang="es-ES" baseline="0" dirty="0" smtClean="0"/>
                        <a:t> Dirección de Desarrollo  Económico ahora Gerencia de Desarrollo económico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$34.5000.000</a:t>
                      </a:r>
                      <a:endParaRPr lang="es-E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- Dirección de Reconciliación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$552.630.000 </a:t>
                      </a:r>
                      <a:endParaRPr lang="es-ES" sz="2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Total</a:t>
                      </a:r>
                      <a:r>
                        <a:rPr lang="es-ES" baseline="0" dirty="0" smtClean="0"/>
                        <a:t> presupuesto secretaria de Participación e Inclusión Social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$2.792.271.295 </a:t>
                      </a:r>
                      <a:endParaRPr lang="es-ES" sz="20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746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agen 1" descr="040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1"/>
            <a:ext cx="12192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20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-1" y="2240569"/>
            <a:ext cx="4606283" cy="1810512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1" y="5047488"/>
            <a:ext cx="4606283" cy="1810512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1" y="-1"/>
            <a:ext cx="12191999" cy="2102649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4039616" y="2507170"/>
            <a:ext cx="7792665" cy="4350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18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Consideración de la Agenda Urbana Global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Recuperación de confianza en lo público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Determinación por acortar la brecha social</a:t>
            </a:r>
            <a:endParaRPr lang="en-US" sz="1800" b="1" dirty="0">
              <a:solidFill>
                <a:srgbClr val="0045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Presencia institucional en el territorio</a:t>
            </a:r>
          </a:p>
          <a:p>
            <a:pPr algn="r"/>
            <a:r>
              <a:rPr lang="es-CO" sz="18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Proyecto de largo aliento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s-CO" sz="18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Una apuesta por la Glocalidad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educación y la cultura como elemento estructural</a:t>
            </a:r>
          </a:p>
          <a:p>
            <a:pPr algn="r"/>
            <a:r>
              <a:rPr lang="es-CO" sz="1800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Giro de énfasis entre fondo y forma - Calidad Vs Cantidad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Apropiación de la tecnología a favor del proyecto Urbano</a:t>
            </a:r>
          </a:p>
          <a:p>
            <a:pPr algn="r"/>
            <a:r>
              <a:rPr lang="es-CO" sz="18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Dimensión humana del funcionario público</a:t>
            </a:r>
          </a:p>
          <a:p>
            <a:pPr algn="r"/>
            <a:endParaRPr lang="es-CO" sz="18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1" t="14385" r="10683"/>
          <a:stretch/>
        </p:blipFill>
        <p:spPr>
          <a:xfrm>
            <a:off x="0" y="2563705"/>
            <a:ext cx="4606284" cy="3971160"/>
          </a:xfrm>
          <a:prstGeom prst="rect">
            <a:avLst/>
          </a:prstGeom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rgbClr val="0045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9" name="Título 2">
            <a:extLst>
              <a:ext uri="{FF2B5EF4-FFF2-40B4-BE49-F238E27FC236}">
                <a16:creationId xmlns="" xmlns:a16="http://schemas.microsoft.com/office/drawing/2014/main" id="{55C315F6-2ADB-4011-985C-08BEA5DD9F6F}"/>
              </a:ext>
            </a:extLst>
          </p:cNvPr>
          <p:cNvSpPr txBox="1">
            <a:spLocks/>
          </p:cNvSpPr>
          <p:nvPr/>
        </p:nvSpPr>
        <p:spPr>
          <a:xfrm>
            <a:off x="233681" y="772274"/>
            <a:ext cx="11598600" cy="10385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s-CO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Hemos planteado 10 grandes retos como parte del </a:t>
            </a:r>
            <a:r>
              <a:rPr lang="es-CO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CAMBIO DE PARADIGMA</a:t>
            </a:r>
            <a:r>
              <a:rPr lang="es-CO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 estrategia del </a:t>
            </a:r>
            <a:r>
              <a:rPr lang="es-CO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PDM</a:t>
            </a:r>
            <a:r>
              <a:rPr lang="es-CO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6 de ellos fortalecen el pacto de Seguridad y Convivencia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D1034BEA-CC6B-4A58-93F3-FD7826943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13" y="0"/>
            <a:ext cx="12261026" cy="6858000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accent5">
                    <a:lumMod val="50000"/>
                  </a:schemeClr>
                </a:solidFill>
              </a:rPr>
              <a:t>INFORME DE GESTIÓN</a:t>
            </a:r>
            <a:endParaRPr lang="es-ES_tradnl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Subtítulo 2"/>
          <p:cNvSpPr>
            <a:spLocks noGrp="1"/>
          </p:cNvSpPr>
          <p:nvPr>
            <p:ph type="subTitle" idx="1"/>
          </p:nvPr>
        </p:nvSpPr>
        <p:spPr>
          <a:xfrm>
            <a:off x="2667000" y="3738515"/>
            <a:ext cx="6858000" cy="1655762"/>
          </a:xfrm>
        </p:spPr>
        <p:txBody>
          <a:bodyPr>
            <a:normAutofit/>
          </a:bodyPr>
          <a:lstStyle/>
          <a:p>
            <a:r>
              <a:rPr lang="es-ES_tradnl" sz="3600" b="1" dirty="0">
                <a:solidFill>
                  <a:schemeClr val="bg1"/>
                </a:solidFill>
              </a:rPr>
              <a:t>SECRETARÍA DE PARTICIPACIÓN E INCLUSIÓN SOCIAL </a:t>
            </a:r>
          </a:p>
        </p:txBody>
      </p:sp>
    </p:spTree>
    <p:extLst>
      <p:ext uri="{BB962C8B-B14F-4D97-AF65-F5344CB8AC3E}">
        <p14:creationId xmlns:p14="http://schemas.microsoft.com/office/powerpoint/2010/main" val="1882438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ítulo 2">
            <a:extLst>
              <a:ext uri="{FF2B5EF4-FFF2-40B4-BE49-F238E27FC236}">
                <a16:creationId xmlns="" xmlns:a16="http://schemas.microsoft.com/office/drawing/2014/main" id="{5F208966-D255-4C4E-AD44-B6095B04141A}"/>
              </a:ext>
            </a:extLst>
          </p:cNvPr>
          <p:cNvSpPr txBox="1">
            <a:spLocks/>
          </p:cNvSpPr>
          <p:nvPr/>
        </p:nvSpPr>
        <p:spPr>
          <a:xfrm>
            <a:off x="9834880" y="6465834"/>
            <a:ext cx="2357120" cy="483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#JuntosPodemos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371045" y="637700"/>
            <a:ext cx="5017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5.1.1 Primera infancia con derechos</a:t>
            </a:r>
          </a:p>
        </p:txBody>
      </p:sp>
      <p:pic>
        <p:nvPicPr>
          <p:cNvPr id="16" name="Imagen 15" descr="C:\Users\jhassy.rodriguez\Downloads\WhatsApp Image 2020-11-09 at 12.39.52 PM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72" b="32908"/>
          <a:stretch/>
        </p:blipFill>
        <p:spPr bwMode="auto">
          <a:xfrm>
            <a:off x="1656822" y="2328863"/>
            <a:ext cx="8458727" cy="3934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3820376" y="1858999"/>
            <a:ext cx="44377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CO" sz="2400" b="1" u="sng" dirty="0"/>
              <a:t>Campaña de ESNAC</a:t>
            </a:r>
            <a:endParaRPr lang="es-CO" sz="2400" dirty="0"/>
          </a:p>
          <a:p>
            <a:pPr lvl="1" fontAlgn="ctr"/>
            <a:endParaRPr lang="es-MX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6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729639" y="3965888"/>
            <a:ext cx="6462210" cy="2485185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endParaRPr lang="es-MX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</a:rPr>
              <a:t>Se realiza el traslado de los recursos a la Gerencia de proyectos especiales  para la realización de los diseños  para la construcción de 2 CDI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</a:rPr>
              <a:t>Se destina un equipo interdisciplinario para apoyar la elaboración de los estudios desde un enfoque psicosocial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ES" sz="1793" dirty="0">
              <a:solidFill>
                <a:srgbClr val="202124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77906" y="182266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701602" y="1736086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02" y="2161124"/>
            <a:ext cx="170273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400" dirty="0"/>
              <a:t>SGP PG Implementación Unidad de Primera Infancia</a:t>
            </a:r>
            <a:endParaRPr sz="1400" dirty="0"/>
          </a:p>
        </p:txBody>
      </p:sp>
      <p:sp>
        <p:nvSpPr>
          <p:cNvPr id="32" name="object 32"/>
          <p:cNvSpPr/>
          <p:nvPr/>
        </p:nvSpPr>
        <p:spPr>
          <a:xfrm>
            <a:off x="7404335" y="2363530"/>
            <a:ext cx="1739933" cy="47605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793" dirty="0"/>
              <a:t>118.170.000</a:t>
            </a:r>
            <a:endParaRPr sz="1793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678410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0"/>
            <a:ext cx="1215131" cy="678410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4"/>
            <a:ext cx="5760273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lang="es-CO" sz="2391" b="1" spc="-4" baseline="1706" dirty="0" smtClean="0">
                <a:solidFill>
                  <a:srgbClr val="44536A"/>
                </a:solidFill>
                <a:latin typeface="Calibri"/>
                <a:cs typeface="Calibri"/>
              </a:rPr>
              <a:t>trienio</a:t>
            </a:r>
            <a:r>
              <a:rPr lang="es-CO" sz="2391" b="1" spc="-4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9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4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ia</a:t>
            </a:r>
            <a:r>
              <a:rPr lang="es-CO" sz="2391" b="1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2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2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74382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5.1.1 Primera infancia con derechos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5.1.1.1 Gestión de recursos para la construcción de CDI.</a:t>
            </a:r>
          </a:p>
        </p:txBody>
      </p:sp>
      <p:sp>
        <p:nvSpPr>
          <p:cNvPr id="51" name="Rectángulo 50"/>
          <p:cNvSpPr/>
          <p:nvPr/>
        </p:nvSpPr>
        <p:spPr>
          <a:xfrm>
            <a:off x="-64329" y="5778651"/>
            <a:ext cx="3845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DEPENDENCIAS CORRESPOSABLES</a:t>
            </a:r>
          </a:p>
        </p:txBody>
      </p:sp>
      <p:sp>
        <p:nvSpPr>
          <p:cNvPr id="52" name="Rectángulo 51"/>
          <p:cNvSpPr/>
          <p:nvPr/>
        </p:nvSpPr>
        <p:spPr>
          <a:xfrm>
            <a:off x="288239" y="6152857"/>
            <a:ext cx="4441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fontAlgn="ctr"/>
            <a:r>
              <a:rPr lang="es-MX" b="1" dirty="0">
                <a:solidFill>
                  <a:srgbClr val="000000"/>
                </a:solidFill>
                <a:latin typeface="Arial" panose="020B0604020202020204" pitchFamily="34" charset="0"/>
              </a:rPr>
              <a:t>Gerencia de Proyectos Especiales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5907321" y="3237228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graphicFrame>
        <p:nvGraphicFramePr>
          <p:cNvPr id="40" name="Gráfico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378585"/>
              </p:ext>
            </p:extLst>
          </p:nvPr>
        </p:nvGraphicFramePr>
        <p:xfrm>
          <a:off x="749884" y="3237228"/>
          <a:ext cx="4205574" cy="2178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8521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89"/>
            <a:ext cx="12192000" cy="1062560"/>
          </a:xfrm>
          <a:prstGeom prst="rect">
            <a:avLst/>
          </a:prstGeom>
          <a:solidFill>
            <a:srgbClr val="0045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bject 39"/>
          <p:cNvSpPr/>
          <p:nvPr/>
        </p:nvSpPr>
        <p:spPr>
          <a:xfrm>
            <a:off x="5570247" y="3651549"/>
            <a:ext cx="6462210" cy="628680"/>
          </a:xfrm>
          <a:custGeom>
            <a:avLst/>
            <a:gdLst/>
            <a:ahLst/>
            <a:cxnLst/>
            <a:rect l="l" t="t" r="r" b="b"/>
            <a:pathLst>
              <a:path w="6486144" h="3154679">
                <a:moveTo>
                  <a:pt x="0" y="3154679"/>
                </a:moveTo>
                <a:lnTo>
                  <a:pt x="6486144" y="3154679"/>
                </a:lnTo>
                <a:lnTo>
                  <a:pt x="6486144" y="0"/>
                </a:lnTo>
                <a:lnTo>
                  <a:pt x="0" y="0"/>
                </a:lnTo>
                <a:lnTo>
                  <a:pt x="0" y="3154679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793" dirty="0">
                <a:solidFill>
                  <a:srgbClr val="202124"/>
                </a:solidFill>
                <a:latin typeface="Roboto"/>
              </a:rPr>
              <a:t>Documento técnico descriptivo de la Unidad de primera infancia, articulación con ICBF</a:t>
            </a:r>
            <a:endParaRPr lang="es-ES" sz="1793" dirty="0">
              <a:solidFill>
                <a:srgbClr val="202124"/>
              </a:solidFill>
              <a:latin typeface="Roboto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12192000" cy="478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5" name="object 35"/>
          <p:cNvSpPr/>
          <p:nvPr/>
        </p:nvSpPr>
        <p:spPr>
          <a:xfrm>
            <a:off x="98413" y="1736137"/>
            <a:ext cx="5471834" cy="1305803"/>
          </a:xfrm>
          <a:custGeom>
            <a:avLst/>
            <a:gdLst/>
            <a:ahLst/>
            <a:cxnLst/>
            <a:rect l="l" t="t" r="r" b="b"/>
            <a:pathLst>
              <a:path w="5261102" h="1310639">
                <a:moveTo>
                  <a:pt x="0" y="1310639"/>
                </a:moveTo>
                <a:lnTo>
                  <a:pt x="5261102" y="1310639"/>
                </a:lnTo>
                <a:lnTo>
                  <a:pt x="5261102" y="0"/>
                </a:lnTo>
                <a:lnTo>
                  <a:pt x="0" y="0"/>
                </a:lnTo>
                <a:lnTo>
                  <a:pt x="0" y="131063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>
            <a:noAutofit/>
          </a:bodyPr>
          <a:lstStyle/>
          <a:p>
            <a:endParaRPr sz="1793" dirty="0"/>
          </a:p>
        </p:txBody>
      </p:sp>
      <p:sp>
        <p:nvSpPr>
          <p:cNvPr id="36" name="object 36"/>
          <p:cNvSpPr/>
          <p:nvPr/>
        </p:nvSpPr>
        <p:spPr>
          <a:xfrm>
            <a:off x="370974" y="3041941"/>
            <a:ext cx="5254329" cy="0"/>
          </a:xfrm>
          <a:custGeom>
            <a:avLst/>
            <a:gdLst/>
            <a:ahLst/>
            <a:cxnLst/>
            <a:rect l="l" t="t" r="r" b="b"/>
            <a:pathLst>
              <a:path w="5273789">
                <a:moveTo>
                  <a:pt x="0" y="0"/>
                </a:moveTo>
                <a:lnTo>
                  <a:pt x="5273789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7" name="object 27"/>
          <p:cNvSpPr/>
          <p:nvPr/>
        </p:nvSpPr>
        <p:spPr>
          <a:xfrm>
            <a:off x="5658822" y="1664842"/>
            <a:ext cx="1702733" cy="627392"/>
          </a:xfrm>
          <a:custGeom>
            <a:avLst/>
            <a:gdLst/>
            <a:ahLst/>
            <a:cxnLst/>
            <a:rect l="l" t="t" r="r" b="b"/>
            <a:pathLst>
              <a:path w="1709039" h="629716">
                <a:moveTo>
                  <a:pt x="0" y="629716"/>
                </a:moveTo>
                <a:lnTo>
                  <a:pt x="1709039" y="629716"/>
                </a:lnTo>
                <a:lnTo>
                  <a:pt x="1709039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8" name="object 28"/>
          <p:cNvSpPr/>
          <p:nvPr/>
        </p:nvSpPr>
        <p:spPr>
          <a:xfrm>
            <a:off x="7404335" y="1736086"/>
            <a:ext cx="1739933" cy="627392"/>
          </a:xfrm>
          <a:custGeom>
            <a:avLst/>
            <a:gdLst/>
            <a:ahLst/>
            <a:cxnLst/>
            <a:rect l="l" t="t" r="r" b="b"/>
            <a:pathLst>
              <a:path w="1746377" h="629716">
                <a:moveTo>
                  <a:pt x="0" y="629716"/>
                </a:moveTo>
                <a:lnTo>
                  <a:pt x="1746377" y="629716"/>
                </a:lnTo>
                <a:lnTo>
                  <a:pt x="1746377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9" name="object 29"/>
          <p:cNvSpPr/>
          <p:nvPr/>
        </p:nvSpPr>
        <p:spPr>
          <a:xfrm>
            <a:off x="9144267" y="1736086"/>
            <a:ext cx="1731708" cy="627392"/>
          </a:xfrm>
          <a:custGeom>
            <a:avLst/>
            <a:gdLst/>
            <a:ahLst/>
            <a:cxnLst/>
            <a:rect l="l" t="t" r="r" b="b"/>
            <a:pathLst>
              <a:path w="1738122" h="629716">
                <a:moveTo>
                  <a:pt x="0" y="629716"/>
                </a:moveTo>
                <a:lnTo>
                  <a:pt x="1738122" y="629716"/>
                </a:lnTo>
                <a:lnTo>
                  <a:pt x="1738122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0" name="object 30"/>
          <p:cNvSpPr/>
          <p:nvPr/>
        </p:nvSpPr>
        <p:spPr>
          <a:xfrm>
            <a:off x="10876102" y="1736086"/>
            <a:ext cx="1215131" cy="627392"/>
          </a:xfrm>
          <a:custGeom>
            <a:avLst/>
            <a:gdLst/>
            <a:ahLst/>
            <a:cxnLst/>
            <a:rect l="l" t="t" r="r" b="b"/>
            <a:pathLst>
              <a:path w="1219631" h="629716">
                <a:moveTo>
                  <a:pt x="0" y="629716"/>
                </a:moveTo>
                <a:lnTo>
                  <a:pt x="1219631" y="629716"/>
                </a:lnTo>
                <a:lnTo>
                  <a:pt x="1219631" y="0"/>
                </a:lnTo>
                <a:lnTo>
                  <a:pt x="0" y="0"/>
                </a:lnTo>
                <a:lnTo>
                  <a:pt x="0" y="629716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1" name="object 31"/>
          <p:cNvSpPr/>
          <p:nvPr/>
        </p:nvSpPr>
        <p:spPr>
          <a:xfrm>
            <a:off x="5701602" y="2161124"/>
            <a:ext cx="1659953" cy="599998"/>
          </a:xfrm>
          <a:custGeom>
            <a:avLst/>
            <a:gdLst/>
            <a:ahLst/>
            <a:cxnLst/>
            <a:rect l="l" t="t" r="r" b="b"/>
            <a:pathLst>
              <a:path w="1709039" h="680923">
                <a:moveTo>
                  <a:pt x="0" y="680923"/>
                </a:moveTo>
                <a:lnTo>
                  <a:pt x="1709039" y="680923"/>
                </a:lnTo>
                <a:lnTo>
                  <a:pt x="1709039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200" dirty="0"/>
              <a:t>SGP PG Implementación Unidad de Primera Infancia</a:t>
            </a:r>
            <a:endParaRPr sz="1200" dirty="0"/>
          </a:p>
        </p:txBody>
      </p:sp>
      <p:sp>
        <p:nvSpPr>
          <p:cNvPr id="32" name="object 32"/>
          <p:cNvSpPr/>
          <p:nvPr/>
        </p:nvSpPr>
        <p:spPr>
          <a:xfrm>
            <a:off x="7502539" y="2292234"/>
            <a:ext cx="1637679" cy="382085"/>
          </a:xfrm>
          <a:custGeom>
            <a:avLst/>
            <a:gdLst/>
            <a:ahLst/>
            <a:cxnLst/>
            <a:rect l="l" t="t" r="r" b="b"/>
            <a:pathLst>
              <a:path w="1746377" h="680923">
                <a:moveTo>
                  <a:pt x="0" y="680923"/>
                </a:moveTo>
                <a:lnTo>
                  <a:pt x="1746377" y="680923"/>
                </a:lnTo>
                <a:lnTo>
                  <a:pt x="1746377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es-MX" sz="1793" dirty="0"/>
              <a:t>39.250.000</a:t>
            </a:r>
            <a:endParaRPr sz="1793" dirty="0"/>
          </a:p>
        </p:txBody>
      </p:sp>
      <p:sp>
        <p:nvSpPr>
          <p:cNvPr id="33" name="object 33"/>
          <p:cNvSpPr/>
          <p:nvPr/>
        </p:nvSpPr>
        <p:spPr>
          <a:xfrm>
            <a:off x="9144267" y="2363530"/>
            <a:ext cx="1731708" cy="319809"/>
          </a:xfrm>
          <a:custGeom>
            <a:avLst/>
            <a:gdLst/>
            <a:ahLst/>
            <a:cxnLst/>
            <a:rect l="l" t="t" r="r" b="b"/>
            <a:pathLst>
              <a:path w="1738122" h="680923">
                <a:moveTo>
                  <a:pt x="0" y="680923"/>
                </a:moveTo>
                <a:lnTo>
                  <a:pt x="1738122" y="680923"/>
                </a:lnTo>
                <a:lnTo>
                  <a:pt x="1738122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34" name="object 34"/>
          <p:cNvSpPr/>
          <p:nvPr/>
        </p:nvSpPr>
        <p:spPr>
          <a:xfrm>
            <a:off x="10876102" y="2363530"/>
            <a:ext cx="1215131" cy="319809"/>
          </a:xfrm>
          <a:custGeom>
            <a:avLst/>
            <a:gdLst/>
            <a:ahLst/>
            <a:cxnLst/>
            <a:rect l="l" t="t" r="r" b="b"/>
            <a:pathLst>
              <a:path w="1219631" h="680923">
                <a:moveTo>
                  <a:pt x="0" y="680923"/>
                </a:moveTo>
                <a:lnTo>
                  <a:pt x="1219631" y="680923"/>
                </a:lnTo>
                <a:lnTo>
                  <a:pt x="1219631" y="0"/>
                </a:lnTo>
                <a:lnTo>
                  <a:pt x="0" y="0"/>
                </a:lnTo>
                <a:lnTo>
                  <a:pt x="0" y="680923"/>
                </a:lnTo>
                <a:close/>
              </a:path>
            </a:pathLst>
          </a:custGeom>
          <a:solidFill>
            <a:srgbClr val="EAEEF7"/>
          </a:solidFill>
        </p:spPr>
        <p:txBody>
          <a:bodyPr wrap="square" lIns="0" tIns="0" rIns="0" bIns="0" rtlCol="0">
            <a:noAutofit/>
          </a:bodyPr>
          <a:lstStyle/>
          <a:p>
            <a:endParaRPr sz="1793"/>
          </a:p>
        </p:txBody>
      </p:sp>
      <p:sp>
        <p:nvSpPr>
          <p:cNvPr id="22" name="object 22"/>
          <p:cNvSpPr txBox="1"/>
          <p:nvPr/>
        </p:nvSpPr>
        <p:spPr>
          <a:xfrm>
            <a:off x="5797386" y="1965286"/>
            <a:ext cx="1429773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FUENTE</a:t>
            </a:r>
            <a:r>
              <a:rPr sz="2092" b="1" spc="-19" baseline="1950" dirty="0">
                <a:latin typeface="Calibri"/>
                <a:cs typeface="Calibri"/>
              </a:rPr>
              <a:t> </a:t>
            </a:r>
            <a:r>
              <a:rPr sz="2092" b="1" baseline="1950" dirty="0">
                <a:latin typeface="Calibri"/>
                <a:cs typeface="Calibri"/>
              </a:rPr>
              <a:t>PR</a:t>
            </a:r>
            <a:r>
              <a:rPr sz="2092" b="1" spc="-4" baseline="1950" dirty="0">
                <a:latin typeface="Calibri"/>
                <a:cs typeface="Calibri"/>
              </a:rPr>
              <a:t>I</a:t>
            </a:r>
            <a:r>
              <a:rPr sz="2092" b="1" baseline="1950" dirty="0">
                <a:latin typeface="Calibri"/>
                <a:cs typeface="Calibri"/>
              </a:rPr>
              <a:t>NCI</a:t>
            </a:r>
            <a:r>
              <a:rPr sz="2092" b="1" spc="-100" baseline="1950" dirty="0">
                <a:latin typeface="Calibri"/>
                <a:cs typeface="Calibri"/>
              </a:rPr>
              <a:t>P</a:t>
            </a:r>
            <a:r>
              <a:rPr sz="2092" b="1" baseline="1950" dirty="0">
                <a:latin typeface="Calibri"/>
                <a:cs typeface="Calibri"/>
              </a:rPr>
              <a:t>AL</a:t>
            </a:r>
            <a:endParaRPr sz="1395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00372" y="1965286"/>
            <a:ext cx="1577482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75" baseline="1950" dirty="0">
                <a:latin typeface="Calibri"/>
                <a:cs typeface="Calibri"/>
              </a:rPr>
              <a:t>V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29" baseline="1950" dirty="0">
                <a:latin typeface="Calibri"/>
                <a:cs typeface="Calibri"/>
              </a:rPr>
              <a:t>L</a:t>
            </a:r>
            <a:r>
              <a:rPr sz="2092" b="1" baseline="1950" dirty="0">
                <a:latin typeface="Calibri"/>
                <a:cs typeface="Calibri"/>
              </a:rPr>
              <a:t>OR</a:t>
            </a:r>
            <a:r>
              <a:rPr sz="2092" b="1" spc="-14" baseline="1950" dirty="0">
                <a:latin typeface="Calibri"/>
                <a:cs typeface="Calibri"/>
              </a:rPr>
              <a:t> </a:t>
            </a:r>
            <a:r>
              <a:rPr lang="es-ES" sz="2092" b="1" spc="-14" baseline="1950" dirty="0">
                <a:latin typeface="Calibri"/>
                <a:cs typeface="Calibri"/>
              </a:rPr>
              <a:t>EJECUTADO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74473" y="1891663"/>
            <a:ext cx="1107024" cy="3092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lang="es-ES" sz="2092" b="1" spc="-4" baseline="1950" dirty="0">
                <a:latin typeface="Calibri"/>
                <a:cs typeface="Calibri"/>
              </a:rPr>
              <a:t>Otras Fuentes</a:t>
            </a:r>
          </a:p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spc="-4" baseline="1950" dirty="0">
                <a:latin typeface="Calibri"/>
                <a:cs typeface="Calibri"/>
              </a:rPr>
              <a:t>(</a:t>
            </a:r>
            <a:r>
              <a:rPr sz="2092" b="1" baseline="1950" dirty="0">
                <a:latin typeface="Calibri"/>
                <a:cs typeface="Calibri"/>
              </a:rPr>
              <a:t>C</a:t>
            </a:r>
            <a:r>
              <a:rPr sz="2092" b="1" spc="-39" baseline="1950" dirty="0">
                <a:latin typeface="Calibri"/>
                <a:cs typeface="Calibri"/>
              </a:rPr>
              <a:t>U</a:t>
            </a:r>
            <a:r>
              <a:rPr sz="2092" b="1" baseline="1950" dirty="0">
                <a:latin typeface="Calibri"/>
                <a:cs typeface="Calibri"/>
              </a:rPr>
              <a:t>A</a:t>
            </a:r>
            <a:r>
              <a:rPr sz="2092" b="1" spc="-4" baseline="1950" dirty="0">
                <a:latin typeface="Calibri"/>
                <a:cs typeface="Calibri"/>
              </a:rPr>
              <a:t>L</a:t>
            </a:r>
            <a:r>
              <a:rPr sz="2092" b="1" spc="-9" baseline="1950" dirty="0">
                <a:latin typeface="Calibri"/>
                <a:cs typeface="Calibri"/>
              </a:rPr>
              <a:t>E</a:t>
            </a:r>
            <a:r>
              <a:rPr sz="2092" b="1" baseline="1950" dirty="0">
                <a:latin typeface="Calibri"/>
                <a:cs typeface="Calibri"/>
              </a:rPr>
              <a:t>S)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42389" y="1918948"/>
            <a:ext cx="891575" cy="2029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1524"/>
              </a:lnSpc>
              <a:spcBef>
                <a:spcPts val="76"/>
              </a:spcBef>
            </a:pPr>
            <a:r>
              <a:rPr sz="2092" b="1" baseline="1950" dirty="0">
                <a:latin typeface="Calibri"/>
                <a:cs typeface="Calibri"/>
              </a:rPr>
              <a:t>P</a:t>
            </a:r>
            <a:r>
              <a:rPr sz="2092" b="1" spc="-14" baseline="1950" dirty="0">
                <a:latin typeface="Calibri"/>
                <a:cs typeface="Calibri"/>
              </a:rPr>
              <a:t>R</a:t>
            </a:r>
            <a:r>
              <a:rPr sz="2092" b="1" baseline="1950" dirty="0">
                <a:latin typeface="Calibri"/>
                <a:cs typeface="Calibri"/>
              </a:rPr>
              <a:t>ODU</a:t>
            </a:r>
            <a:r>
              <a:rPr sz="2092" b="1" spc="9" baseline="1950" dirty="0">
                <a:latin typeface="Calibri"/>
                <a:cs typeface="Calibri"/>
              </a:rPr>
              <a:t>C</a:t>
            </a:r>
            <a:r>
              <a:rPr sz="2092" b="1" spc="-34" baseline="1950" dirty="0">
                <a:latin typeface="Calibri"/>
                <a:cs typeface="Calibri"/>
              </a:rPr>
              <a:t>T</a:t>
            </a:r>
            <a:r>
              <a:rPr sz="2092" b="1" baseline="1950" dirty="0">
                <a:latin typeface="Calibri"/>
                <a:cs typeface="Calibri"/>
              </a:rPr>
              <a:t>O</a:t>
            </a:r>
            <a:endParaRPr sz="1395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77481" y="3662214"/>
            <a:ext cx="5760273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77481" y="3965889"/>
            <a:ext cx="260618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8927" y="3965889"/>
            <a:ext cx="345310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97381" y="3965889"/>
            <a:ext cx="485027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89559" y="3965889"/>
            <a:ext cx="102259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4738" y="3965889"/>
            <a:ext cx="401602" cy="278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142"/>
              </a:lnSpc>
              <a:spcBef>
                <a:spcPts val="107"/>
              </a:spcBef>
            </a:pPr>
            <a:endParaRPr sz="1993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7877" y="6485279"/>
            <a:ext cx="2195252" cy="2788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53">
              <a:lnSpc>
                <a:spcPts val="2097"/>
              </a:lnSpc>
              <a:spcBef>
                <a:spcPts val="105"/>
              </a:spcBef>
            </a:pP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#Junt</a:t>
            </a:r>
            <a:r>
              <a:rPr sz="1993" b="1" spc="-4" dirty="0">
                <a:solidFill>
                  <a:srgbClr val="2D75B6"/>
                </a:solidFill>
                <a:latin typeface="Times New Roman"/>
                <a:cs typeface="Times New Roman"/>
              </a:rPr>
              <a:t>o</a:t>
            </a:r>
            <a:r>
              <a:rPr sz="1993" b="1" dirty="0">
                <a:solidFill>
                  <a:srgbClr val="2D75B6"/>
                </a:solidFill>
                <a:latin typeface="Times New Roman"/>
                <a:cs typeface="Times New Roman"/>
              </a:rPr>
              <a:t>sPodemos</a:t>
            </a:r>
            <a:endParaRPr sz="1993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767" y="1736138"/>
            <a:ext cx="5534421" cy="1305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038">
              <a:lnSpc>
                <a:spcPct val="101725"/>
              </a:lnSpc>
              <a:spcBef>
                <a:spcPts val="339"/>
              </a:spcBef>
            </a:pPr>
            <a:r>
              <a:rPr sz="1594" b="1" spc="-19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eri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idad</a:t>
            </a:r>
            <a:r>
              <a:rPr sz="1594" b="1" spc="-72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1594" b="1" spc="-20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nd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ica</a:t>
            </a:r>
            <a:r>
              <a:rPr sz="1594" b="1" spc="-4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1594" b="1" spc="4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1594" b="1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1594" b="1" dirty="0">
                <a:latin typeface="Calibri"/>
                <a:cs typeface="Calibri"/>
              </a:rPr>
              <a:t>:</a:t>
            </a:r>
            <a:r>
              <a:rPr sz="1594" b="1" spc="-22" dirty="0">
                <a:latin typeface="Calibri"/>
                <a:cs typeface="Calibri"/>
              </a:rPr>
              <a:t> </a:t>
            </a:r>
            <a:r>
              <a:rPr lang="es-CO" sz="1594" b="1" spc="-22" dirty="0">
                <a:latin typeface="Calibri"/>
                <a:cs typeface="Calibri"/>
              </a:rPr>
              <a:t>Anual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  <a:spcBef>
                <a:spcPts val="96"/>
              </a:spcBef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0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0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4" baseline="1706" smtClean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ua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</a:t>
            </a:r>
            <a:r>
              <a:rPr lang="es-CO" sz="2391" b="1" baseline="1706" dirty="0" smtClean="0">
                <a:solidFill>
                  <a:srgbClr val="44536A"/>
                </a:solidFill>
                <a:latin typeface="Calibri"/>
                <a:cs typeface="Calibri"/>
              </a:rPr>
              <a:t>ie</a:t>
            </a:r>
            <a:r>
              <a:rPr sz="2391" b="1" spc="-4" baseline="1706" smtClean="0">
                <a:solidFill>
                  <a:srgbClr val="44536A"/>
                </a:solidFill>
                <a:latin typeface="Calibri"/>
                <a:cs typeface="Calibri"/>
              </a:rPr>
              <a:t>n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9" baseline="1706" smtClean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100%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p</a:t>
            </a:r>
            <a:r>
              <a:rPr sz="2391" b="1" spc="-29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du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c</a:t>
            </a:r>
            <a:r>
              <a:rPr sz="2391" b="1" spc="-14" baseline="1706" dirty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o</a:t>
            </a:r>
            <a:r>
              <a:rPr sz="2391" b="1" spc="-2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espe</a:t>
            </a:r>
            <a:r>
              <a:rPr sz="2391" b="1" spc="-44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ado</a:t>
            </a:r>
            <a:r>
              <a:rPr sz="2391" b="1" spc="-3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final</a:t>
            </a:r>
            <a:r>
              <a:rPr sz="2391" b="1" spc="-24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la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vi</a:t>
            </a:r>
            <a:r>
              <a:rPr sz="2391" b="1" spc="-9" baseline="1706" smtClean="0">
                <a:solidFill>
                  <a:srgbClr val="44536A"/>
                </a:solidFill>
                <a:latin typeface="Calibri"/>
                <a:cs typeface="Calibri"/>
              </a:rPr>
              <a:t>g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encia</a:t>
            </a:r>
            <a:r>
              <a:rPr sz="2391" b="1" spc="-49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10%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endParaRPr sz="1594" dirty="0">
              <a:latin typeface="Calibri"/>
              <a:cs typeface="Calibri"/>
            </a:endParaRPr>
          </a:p>
          <a:p>
            <a:pPr marL="91038">
              <a:lnSpc>
                <a:spcPts val="1913"/>
              </a:lnSpc>
            </a:pPr>
            <a:r>
              <a:rPr sz="2391" b="1" spc="-79" baseline="1706" dirty="0">
                <a:solidFill>
                  <a:srgbClr val="44536A"/>
                </a:solidFill>
                <a:latin typeface="Calibri"/>
                <a:cs typeface="Calibri"/>
              </a:rPr>
              <a:t>V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lo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spc="-35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al</a:t>
            </a:r>
            <a:r>
              <a:rPr sz="2391" b="1" spc="-2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fina</a:t>
            </a:r>
            <a:r>
              <a:rPr sz="2391" b="1" spc="4" baseline="1706" dirty="0">
                <a:solidFill>
                  <a:srgbClr val="44536A"/>
                </a:solidFill>
                <a:latin typeface="Calibri"/>
                <a:cs typeface="Calibri"/>
              </a:rPr>
              <a:t>l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i</a:t>
            </a:r>
            <a:r>
              <a:rPr sz="2391" b="1" spc="-19" baseline="1706" dirty="0">
                <a:solidFill>
                  <a:srgbClr val="44536A"/>
                </a:solidFill>
                <a:latin typeface="Calibri"/>
                <a:cs typeface="Calibri"/>
              </a:rPr>
              <a:t>z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ar</a:t>
            </a:r>
            <a:r>
              <a:rPr sz="2391" b="1" spc="-4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>
                <a:solidFill>
                  <a:srgbClr val="44536A"/>
                </a:solidFill>
                <a:latin typeface="Calibri"/>
                <a:cs typeface="Calibri"/>
              </a:rPr>
              <a:t>el</a:t>
            </a:r>
            <a:r>
              <a:rPr sz="2391" b="1" spc="-21" baseline="1706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spc="-21" baseline="1706" dirty="0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trime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s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t</a:t>
            </a:r>
            <a:r>
              <a:rPr sz="2391" b="1" spc="-14" baseline="1706" smtClean="0">
                <a:solidFill>
                  <a:srgbClr val="44536A"/>
                </a:solidFill>
                <a:latin typeface="Calibri"/>
                <a:cs typeface="Calibri"/>
              </a:rPr>
              <a:t>r</a:t>
            </a:r>
            <a:r>
              <a:rPr sz="2391" b="1" baseline="1706" smtClean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1" baseline="1706" smtClean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MX" sz="2391" b="1" spc="-61" baseline="1706" dirty="0">
                <a:solidFill>
                  <a:srgbClr val="44536A"/>
                </a:solidFill>
                <a:latin typeface="Calibri"/>
                <a:cs typeface="Calibri"/>
              </a:rPr>
              <a:t>3</a:t>
            </a:r>
            <a:r>
              <a:rPr sz="2391" b="1" spc="-3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d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e</a:t>
            </a:r>
            <a:r>
              <a:rPr sz="2391" b="1" spc="-6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sz="2391" b="1" spc="-4" baseline="1706" dirty="0">
                <a:solidFill>
                  <a:srgbClr val="44536A"/>
                </a:solidFill>
                <a:latin typeface="Calibri"/>
                <a:cs typeface="Calibri"/>
              </a:rPr>
              <a:t>2020</a:t>
            </a:r>
            <a:r>
              <a:rPr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:</a:t>
            </a:r>
            <a:r>
              <a:rPr lang="es-MX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s-CO" sz="2391" b="1" baseline="1706" dirty="0">
                <a:solidFill>
                  <a:srgbClr val="44536A"/>
                </a:solidFill>
                <a:latin typeface="Calibri"/>
                <a:cs typeface="Calibri"/>
              </a:rPr>
              <a:t> 10%</a:t>
            </a:r>
            <a:endParaRPr sz="1594" dirty="0">
              <a:latin typeface="Calibri"/>
              <a:cs typeface="Calibri"/>
            </a:endParaRPr>
          </a:p>
        </p:txBody>
      </p:sp>
      <p:sp>
        <p:nvSpPr>
          <p:cNvPr id="49" name="Subtítulo 2"/>
          <p:cNvSpPr txBox="1">
            <a:spLocks/>
          </p:cNvSpPr>
          <p:nvPr/>
        </p:nvSpPr>
        <p:spPr>
          <a:xfrm>
            <a:off x="218876" y="630499"/>
            <a:ext cx="1738281" cy="547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PROGRAMA</a:t>
            </a:r>
          </a:p>
        </p:txBody>
      </p:sp>
      <p:sp>
        <p:nvSpPr>
          <p:cNvPr id="50" name="Rectángulo 49"/>
          <p:cNvSpPr/>
          <p:nvPr/>
        </p:nvSpPr>
        <p:spPr>
          <a:xfrm>
            <a:off x="2371045" y="637700"/>
            <a:ext cx="80473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5.1.1 Primera infancia con derechos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5.1.1.2 Implementación de la unidad de primera infancia, para</a:t>
            </a:r>
          </a:p>
          <a:p>
            <a:pPr lvl="1" font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</a:rPr>
              <a:t>mejorar  la calidad en la atención integral</a:t>
            </a:r>
          </a:p>
        </p:txBody>
      </p:sp>
      <p:sp>
        <p:nvSpPr>
          <p:cNvPr id="53" name="Rectángulo 52"/>
          <p:cNvSpPr/>
          <p:nvPr/>
        </p:nvSpPr>
        <p:spPr>
          <a:xfrm>
            <a:off x="5533562" y="3047685"/>
            <a:ext cx="3143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ACTIVIDADES EJECUTADAS</a:t>
            </a:r>
          </a:p>
          <a:p>
            <a:pPr font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PARA LA VIGENCIA  2020</a:t>
            </a:r>
          </a:p>
        </p:txBody>
      </p:sp>
      <p:graphicFrame>
        <p:nvGraphicFramePr>
          <p:cNvPr id="37" name="Gráfico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3298417"/>
              </p:ext>
            </p:extLst>
          </p:nvPr>
        </p:nvGraphicFramePr>
        <p:xfrm>
          <a:off x="5797386" y="4413793"/>
          <a:ext cx="4518189" cy="2378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AutoShape 2" descr="blob:https://web.whatsapp.com/5a303bd0-27ca-48fb-95b3-971c41610f7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1"/>
          <a:stretch/>
        </p:blipFill>
        <p:spPr>
          <a:xfrm>
            <a:off x="1038612" y="3276600"/>
            <a:ext cx="2886392" cy="3080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370093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3221</TotalTime>
  <Words>6166</Words>
  <Application>Microsoft Office PowerPoint</Application>
  <PresentationFormat>Panorámica</PresentationFormat>
  <Paragraphs>902</Paragraphs>
  <Slides>56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5" baseType="lpstr">
      <vt:lpstr>Arial</vt:lpstr>
      <vt:lpstr>Calibri</vt:lpstr>
      <vt:lpstr>Calibri Light</vt:lpstr>
      <vt:lpstr>Open Sans</vt:lpstr>
      <vt:lpstr>Open Sans ExtraBold</vt:lpstr>
      <vt:lpstr>Roboto</vt:lpstr>
      <vt:lpstr>Segoe UI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INFORME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Pinto Tridimenciudad</dc:creator>
  <cp:lastModifiedBy>Jhassy Yerley Rodriguez</cp:lastModifiedBy>
  <cp:revision>125</cp:revision>
  <dcterms:created xsi:type="dcterms:W3CDTF">2020-05-04T22:54:32Z</dcterms:created>
  <dcterms:modified xsi:type="dcterms:W3CDTF">2020-11-17T20:45:23Z</dcterms:modified>
</cp:coreProperties>
</file>